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203150" cy="50406300"/>
  <p:notesSz cx="6858000" cy="9144000"/>
  <p:defaultTextStyle>
    <a:defPPr>
      <a:defRPr lang="es-CO"/>
    </a:defPPr>
    <a:lvl1pPr marL="0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1pPr>
    <a:lvl2pPr marL="1337584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2pPr>
    <a:lvl3pPr marL="2675169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3pPr>
    <a:lvl4pPr marL="4012753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4pPr>
    <a:lvl5pPr marL="5350337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5pPr>
    <a:lvl6pPr marL="6687922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6pPr>
    <a:lvl7pPr marL="8025506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7pPr>
    <a:lvl8pPr marL="9363090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8pPr>
    <a:lvl9pPr marL="10700675" algn="l" defTabSz="2675169" rtl="0" eaLnBrk="1" latinLnBrk="0" hangingPunct="1">
      <a:defRPr sz="5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8649"/>
    <a:srgbClr val="FFC081"/>
    <a:srgbClr val="DBB691"/>
    <a:srgbClr val="D2A374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" d="100"/>
          <a:sy n="10" d="100"/>
        </p:scale>
        <p:origin x="-2568" y="18"/>
      </p:cViewPr>
      <p:guideLst>
        <p:guide orient="horz" pos="15876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90236" y="15658671"/>
            <a:ext cx="21422678" cy="1080466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80473" y="28563571"/>
            <a:ext cx="17642205" cy="128816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37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75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01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350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68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025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36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700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653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911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0362546" y="268349"/>
            <a:ext cx="15629453" cy="574071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74184" y="268349"/>
            <a:ext cx="46468308" cy="574071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201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378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0875" y="32390734"/>
            <a:ext cx="21422678" cy="10011252"/>
          </a:xfrm>
        </p:spPr>
        <p:txBody>
          <a:bodyPr anchor="t"/>
          <a:lstStyle>
            <a:lvl1pPr algn="l">
              <a:defRPr sz="117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90875" y="21364383"/>
            <a:ext cx="21422678" cy="11026378"/>
          </a:xfrm>
        </p:spPr>
        <p:txBody>
          <a:bodyPr anchor="b"/>
          <a:lstStyle>
            <a:lvl1pPr marL="0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1pPr>
            <a:lvl2pPr marL="1337584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2pPr>
            <a:lvl3pPr marL="267516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3pPr>
            <a:lvl4pPr marL="4012753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4pPr>
            <a:lvl5pPr marL="5350337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5pPr>
            <a:lvl6pPr marL="668792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6pPr>
            <a:lvl7pPr marL="8025506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7pPr>
            <a:lvl8pPr marL="936309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8pPr>
            <a:lvl9pPr marL="10700675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2897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74185" y="1563538"/>
            <a:ext cx="31048881" cy="4445556"/>
          </a:xfrm>
        </p:spPr>
        <p:txBody>
          <a:bodyPr/>
          <a:lstStyle>
            <a:lvl1pPr>
              <a:defRPr sz="8200"/>
            </a:lvl1pPr>
            <a:lvl2pPr>
              <a:defRPr sz="7000"/>
            </a:lvl2pPr>
            <a:lvl3pPr>
              <a:defRPr sz="5900"/>
            </a:lvl3pPr>
            <a:lvl4pPr>
              <a:defRPr sz="5300"/>
            </a:lvl4pPr>
            <a:lvl5pPr>
              <a:defRPr sz="5300"/>
            </a:lvl5pPr>
            <a:lvl6pPr>
              <a:defRPr sz="5300"/>
            </a:lvl6pPr>
            <a:lvl7pPr>
              <a:defRPr sz="5300"/>
            </a:lvl7pPr>
            <a:lvl8pPr>
              <a:defRPr sz="5300"/>
            </a:lvl8pPr>
            <a:lvl9pPr>
              <a:defRPr sz="5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943118" y="1563538"/>
            <a:ext cx="31048881" cy="4445556"/>
          </a:xfrm>
        </p:spPr>
        <p:txBody>
          <a:bodyPr/>
          <a:lstStyle>
            <a:lvl1pPr>
              <a:defRPr sz="8200"/>
            </a:lvl1pPr>
            <a:lvl2pPr>
              <a:defRPr sz="7000"/>
            </a:lvl2pPr>
            <a:lvl3pPr>
              <a:defRPr sz="5900"/>
            </a:lvl3pPr>
            <a:lvl4pPr>
              <a:defRPr sz="5300"/>
            </a:lvl4pPr>
            <a:lvl5pPr>
              <a:defRPr sz="5300"/>
            </a:lvl5pPr>
            <a:lvl6pPr>
              <a:defRPr sz="5300"/>
            </a:lvl6pPr>
            <a:lvl7pPr>
              <a:defRPr sz="5300"/>
            </a:lvl7pPr>
            <a:lvl8pPr>
              <a:defRPr sz="5300"/>
            </a:lvl8pPr>
            <a:lvl9pPr>
              <a:defRPr sz="5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321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0158" y="2018569"/>
            <a:ext cx="22682835" cy="84010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60158" y="11283096"/>
            <a:ext cx="11135768" cy="4702272"/>
          </a:xfrm>
        </p:spPr>
        <p:txBody>
          <a:bodyPr anchor="b"/>
          <a:lstStyle>
            <a:lvl1pPr marL="0" indent="0">
              <a:buNone/>
              <a:defRPr sz="7000" b="1"/>
            </a:lvl1pPr>
            <a:lvl2pPr marL="1337584" indent="0">
              <a:buNone/>
              <a:defRPr sz="5900" b="1"/>
            </a:lvl2pPr>
            <a:lvl3pPr marL="2675169" indent="0">
              <a:buNone/>
              <a:defRPr sz="5300" b="1"/>
            </a:lvl3pPr>
            <a:lvl4pPr marL="4012753" indent="0">
              <a:buNone/>
              <a:defRPr sz="4700" b="1"/>
            </a:lvl4pPr>
            <a:lvl5pPr marL="5350337" indent="0">
              <a:buNone/>
              <a:defRPr sz="4700" b="1"/>
            </a:lvl5pPr>
            <a:lvl6pPr marL="6687922" indent="0">
              <a:buNone/>
              <a:defRPr sz="4700" b="1"/>
            </a:lvl6pPr>
            <a:lvl7pPr marL="8025506" indent="0">
              <a:buNone/>
              <a:defRPr sz="4700" b="1"/>
            </a:lvl7pPr>
            <a:lvl8pPr marL="9363090" indent="0">
              <a:buNone/>
              <a:defRPr sz="4700" b="1"/>
            </a:lvl8pPr>
            <a:lvl9pPr marL="10700675" indent="0">
              <a:buNone/>
              <a:defRPr sz="4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260158" y="15985368"/>
            <a:ext cx="11135768" cy="29041944"/>
          </a:xfrm>
        </p:spPr>
        <p:txBody>
          <a:bodyPr/>
          <a:lstStyle>
            <a:lvl1pPr>
              <a:defRPr sz="7000"/>
            </a:lvl1pPr>
            <a:lvl2pPr>
              <a:defRPr sz="5900"/>
            </a:lvl2pPr>
            <a:lvl3pPr>
              <a:defRPr sz="53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2802852" y="11283096"/>
            <a:ext cx="11140142" cy="4702272"/>
          </a:xfrm>
        </p:spPr>
        <p:txBody>
          <a:bodyPr anchor="b"/>
          <a:lstStyle>
            <a:lvl1pPr marL="0" indent="0">
              <a:buNone/>
              <a:defRPr sz="7000" b="1"/>
            </a:lvl1pPr>
            <a:lvl2pPr marL="1337584" indent="0">
              <a:buNone/>
              <a:defRPr sz="5900" b="1"/>
            </a:lvl2pPr>
            <a:lvl3pPr marL="2675169" indent="0">
              <a:buNone/>
              <a:defRPr sz="5300" b="1"/>
            </a:lvl3pPr>
            <a:lvl4pPr marL="4012753" indent="0">
              <a:buNone/>
              <a:defRPr sz="4700" b="1"/>
            </a:lvl4pPr>
            <a:lvl5pPr marL="5350337" indent="0">
              <a:buNone/>
              <a:defRPr sz="4700" b="1"/>
            </a:lvl5pPr>
            <a:lvl6pPr marL="6687922" indent="0">
              <a:buNone/>
              <a:defRPr sz="4700" b="1"/>
            </a:lvl6pPr>
            <a:lvl7pPr marL="8025506" indent="0">
              <a:buNone/>
              <a:defRPr sz="4700" b="1"/>
            </a:lvl7pPr>
            <a:lvl8pPr marL="9363090" indent="0">
              <a:buNone/>
              <a:defRPr sz="4700" b="1"/>
            </a:lvl8pPr>
            <a:lvl9pPr marL="10700675" indent="0">
              <a:buNone/>
              <a:defRPr sz="4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2802852" y="15985368"/>
            <a:ext cx="11140142" cy="29041944"/>
          </a:xfrm>
        </p:spPr>
        <p:txBody>
          <a:bodyPr/>
          <a:lstStyle>
            <a:lvl1pPr>
              <a:defRPr sz="7000"/>
            </a:lvl1pPr>
            <a:lvl2pPr>
              <a:defRPr sz="5900"/>
            </a:lvl2pPr>
            <a:lvl3pPr>
              <a:defRPr sz="53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09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423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455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0160" y="2006936"/>
            <a:ext cx="8291663" cy="8541068"/>
          </a:xfrm>
        </p:spPr>
        <p:txBody>
          <a:bodyPr anchor="b"/>
          <a:lstStyle>
            <a:lvl1pPr algn="l">
              <a:defRPr sz="59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853733" y="2006964"/>
            <a:ext cx="14089261" cy="43020376"/>
          </a:xfrm>
        </p:spPr>
        <p:txBody>
          <a:bodyPr/>
          <a:lstStyle>
            <a:lvl1pPr>
              <a:defRPr sz="9400"/>
            </a:lvl1pPr>
            <a:lvl2pPr>
              <a:defRPr sz="8200"/>
            </a:lvl2pPr>
            <a:lvl3pPr>
              <a:defRPr sz="70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260160" y="10548031"/>
            <a:ext cx="8291663" cy="34479310"/>
          </a:xfrm>
        </p:spPr>
        <p:txBody>
          <a:bodyPr/>
          <a:lstStyle>
            <a:lvl1pPr marL="0" indent="0">
              <a:buNone/>
              <a:defRPr sz="4100"/>
            </a:lvl1pPr>
            <a:lvl2pPr marL="1337584" indent="0">
              <a:buNone/>
              <a:defRPr sz="3500"/>
            </a:lvl2pPr>
            <a:lvl3pPr marL="2675169" indent="0">
              <a:buNone/>
              <a:defRPr sz="2900"/>
            </a:lvl3pPr>
            <a:lvl4pPr marL="4012753" indent="0">
              <a:buNone/>
              <a:defRPr sz="2600"/>
            </a:lvl4pPr>
            <a:lvl5pPr marL="5350337" indent="0">
              <a:buNone/>
              <a:defRPr sz="2600"/>
            </a:lvl5pPr>
            <a:lvl6pPr marL="6687922" indent="0">
              <a:buNone/>
              <a:defRPr sz="2600"/>
            </a:lvl6pPr>
            <a:lvl7pPr marL="8025506" indent="0">
              <a:buNone/>
              <a:defRPr sz="2600"/>
            </a:lvl7pPr>
            <a:lvl8pPr marL="9363090" indent="0">
              <a:buNone/>
              <a:defRPr sz="2600"/>
            </a:lvl8pPr>
            <a:lvl9pPr marL="10700675" indent="0">
              <a:buNone/>
              <a:defRPr sz="2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733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9994" y="35284438"/>
            <a:ext cx="15121890" cy="4165520"/>
          </a:xfrm>
        </p:spPr>
        <p:txBody>
          <a:bodyPr anchor="b"/>
          <a:lstStyle>
            <a:lvl1pPr algn="l">
              <a:defRPr sz="59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939994" y="4503878"/>
            <a:ext cx="15121890" cy="30243780"/>
          </a:xfrm>
        </p:spPr>
        <p:txBody>
          <a:bodyPr/>
          <a:lstStyle>
            <a:lvl1pPr marL="0" indent="0">
              <a:buNone/>
              <a:defRPr sz="9400"/>
            </a:lvl1pPr>
            <a:lvl2pPr marL="1337584" indent="0">
              <a:buNone/>
              <a:defRPr sz="8200"/>
            </a:lvl2pPr>
            <a:lvl3pPr marL="2675169" indent="0">
              <a:buNone/>
              <a:defRPr sz="7000"/>
            </a:lvl3pPr>
            <a:lvl4pPr marL="4012753" indent="0">
              <a:buNone/>
              <a:defRPr sz="5900"/>
            </a:lvl4pPr>
            <a:lvl5pPr marL="5350337" indent="0">
              <a:buNone/>
              <a:defRPr sz="5900"/>
            </a:lvl5pPr>
            <a:lvl6pPr marL="6687922" indent="0">
              <a:buNone/>
              <a:defRPr sz="5900"/>
            </a:lvl6pPr>
            <a:lvl7pPr marL="8025506" indent="0">
              <a:buNone/>
              <a:defRPr sz="5900"/>
            </a:lvl7pPr>
            <a:lvl8pPr marL="9363090" indent="0">
              <a:buNone/>
              <a:defRPr sz="5900"/>
            </a:lvl8pPr>
            <a:lvl9pPr marL="10700675" indent="0">
              <a:buNone/>
              <a:defRPr sz="59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39994" y="39449958"/>
            <a:ext cx="15121890" cy="5915740"/>
          </a:xfrm>
        </p:spPr>
        <p:txBody>
          <a:bodyPr/>
          <a:lstStyle>
            <a:lvl1pPr marL="0" indent="0">
              <a:buNone/>
              <a:defRPr sz="4100"/>
            </a:lvl1pPr>
            <a:lvl2pPr marL="1337584" indent="0">
              <a:buNone/>
              <a:defRPr sz="3500"/>
            </a:lvl2pPr>
            <a:lvl3pPr marL="2675169" indent="0">
              <a:buNone/>
              <a:defRPr sz="2900"/>
            </a:lvl3pPr>
            <a:lvl4pPr marL="4012753" indent="0">
              <a:buNone/>
              <a:defRPr sz="2600"/>
            </a:lvl4pPr>
            <a:lvl5pPr marL="5350337" indent="0">
              <a:buNone/>
              <a:defRPr sz="2600"/>
            </a:lvl5pPr>
            <a:lvl6pPr marL="6687922" indent="0">
              <a:buNone/>
              <a:defRPr sz="2600"/>
            </a:lvl6pPr>
            <a:lvl7pPr marL="8025506" indent="0">
              <a:buNone/>
              <a:defRPr sz="2600"/>
            </a:lvl7pPr>
            <a:lvl8pPr marL="9363090" indent="0">
              <a:buNone/>
              <a:defRPr sz="2600"/>
            </a:lvl8pPr>
            <a:lvl9pPr marL="10700675" indent="0">
              <a:buNone/>
              <a:defRPr sz="2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418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260158" y="2018569"/>
            <a:ext cx="22682835" cy="8401050"/>
          </a:xfrm>
          <a:prstGeom prst="rect">
            <a:avLst/>
          </a:prstGeom>
        </p:spPr>
        <p:txBody>
          <a:bodyPr vert="horz" lIns="267517" tIns="133758" rIns="267517" bIns="133758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60158" y="11761471"/>
            <a:ext cx="22682835" cy="33265842"/>
          </a:xfrm>
          <a:prstGeom prst="rect">
            <a:avLst/>
          </a:prstGeom>
        </p:spPr>
        <p:txBody>
          <a:bodyPr vert="horz" lIns="267517" tIns="133758" rIns="267517" bIns="133758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260158" y="46719239"/>
            <a:ext cx="5880735" cy="2683650"/>
          </a:xfrm>
          <a:prstGeom prst="rect">
            <a:avLst/>
          </a:prstGeom>
        </p:spPr>
        <p:txBody>
          <a:bodyPr vert="horz" lIns="267517" tIns="133758" rIns="267517" bIns="133758" rtlCol="0" anchor="ctr"/>
          <a:lstStyle>
            <a:lvl1pPr algn="l">
              <a:defRPr sz="3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C3020-C02B-4966-AD65-190519FE71CC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8611076" y="46719239"/>
            <a:ext cx="7980998" cy="2683650"/>
          </a:xfrm>
          <a:prstGeom prst="rect">
            <a:avLst/>
          </a:prstGeom>
        </p:spPr>
        <p:txBody>
          <a:bodyPr vert="horz" lIns="267517" tIns="133758" rIns="267517" bIns="133758" rtlCol="0" anchor="ctr"/>
          <a:lstStyle>
            <a:lvl1pPr algn="ctr">
              <a:defRPr sz="3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8062258" y="46719239"/>
            <a:ext cx="5880735" cy="2683650"/>
          </a:xfrm>
          <a:prstGeom prst="rect">
            <a:avLst/>
          </a:prstGeom>
        </p:spPr>
        <p:txBody>
          <a:bodyPr vert="horz" lIns="267517" tIns="133758" rIns="267517" bIns="133758" rtlCol="0" anchor="ctr"/>
          <a:lstStyle>
            <a:lvl1pPr algn="r">
              <a:defRPr sz="3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23835-A789-4BC8-889D-683ABBADA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33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75169" rtl="0" eaLnBrk="1" latinLnBrk="0" hangingPunct="1">
        <a:spcBef>
          <a:spcPct val="0"/>
        </a:spcBef>
        <a:buNone/>
        <a:defRPr sz="1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3188" indent="-1003188" algn="l" defTabSz="2675169" rtl="0" eaLnBrk="1" latinLnBrk="0" hangingPunct="1">
        <a:spcBef>
          <a:spcPct val="20000"/>
        </a:spcBef>
        <a:buFont typeface="Arial" pitchFamily="34" charset="0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1pPr>
      <a:lvl2pPr marL="2173575" indent="-835990" algn="l" defTabSz="2675169" rtl="0" eaLnBrk="1" latinLnBrk="0" hangingPunct="1">
        <a:spcBef>
          <a:spcPct val="20000"/>
        </a:spcBef>
        <a:buFont typeface="Arial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3343961" indent="-668792" algn="l" defTabSz="2675169" rtl="0" eaLnBrk="1" latinLnBrk="0" hangingPunct="1">
        <a:spcBef>
          <a:spcPct val="20000"/>
        </a:spcBef>
        <a:buFont typeface="Arial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3pPr>
      <a:lvl4pPr marL="4681545" indent="-668792" algn="l" defTabSz="2675169" rtl="0" eaLnBrk="1" latinLnBrk="0" hangingPunct="1">
        <a:spcBef>
          <a:spcPct val="20000"/>
        </a:spcBef>
        <a:buFont typeface="Arial" pitchFamily="34" charset="0"/>
        <a:buChar char="–"/>
        <a:defRPr sz="5900" kern="1200">
          <a:solidFill>
            <a:schemeClr val="tx1"/>
          </a:solidFill>
          <a:latin typeface="+mn-lt"/>
          <a:ea typeface="+mn-ea"/>
          <a:cs typeface="+mn-cs"/>
        </a:defRPr>
      </a:lvl4pPr>
      <a:lvl5pPr marL="6019129" indent="-668792" algn="l" defTabSz="2675169" rtl="0" eaLnBrk="1" latinLnBrk="0" hangingPunct="1">
        <a:spcBef>
          <a:spcPct val="20000"/>
        </a:spcBef>
        <a:buFont typeface="Arial" pitchFamily="34" charset="0"/>
        <a:buChar char="»"/>
        <a:defRPr sz="5900" kern="1200">
          <a:solidFill>
            <a:schemeClr val="tx1"/>
          </a:solidFill>
          <a:latin typeface="+mn-lt"/>
          <a:ea typeface="+mn-ea"/>
          <a:cs typeface="+mn-cs"/>
        </a:defRPr>
      </a:lvl5pPr>
      <a:lvl6pPr marL="7356714" indent="-668792" algn="l" defTabSz="2675169" rtl="0" eaLnBrk="1" latinLnBrk="0" hangingPunct="1">
        <a:spcBef>
          <a:spcPct val="20000"/>
        </a:spcBef>
        <a:buFont typeface="Arial" pitchFamily="34" charset="0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6pPr>
      <a:lvl7pPr marL="8694298" indent="-668792" algn="l" defTabSz="2675169" rtl="0" eaLnBrk="1" latinLnBrk="0" hangingPunct="1">
        <a:spcBef>
          <a:spcPct val="20000"/>
        </a:spcBef>
        <a:buFont typeface="Arial" pitchFamily="34" charset="0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7pPr>
      <a:lvl8pPr marL="10031882" indent="-668792" algn="l" defTabSz="2675169" rtl="0" eaLnBrk="1" latinLnBrk="0" hangingPunct="1">
        <a:spcBef>
          <a:spcPct val="20000"/>
        </a:spcBef>
        <a:buFont typeface="Arial" pitchFamily="34" charset="0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8pPr>
      <a:lvl9pPr marL="11369467" indent="-668792" algn="l" defTabSz="2675169" rtl="0" eaLnBrk="1" latinLnBrk="0" hangingPunct="1">
        <a:spcBef>
          <a:spcPct val="20000"/>
        </a:spcBef>
        <a:buFont typeface="Arial" pitchFamily="34" charset="0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337584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2pPr>
      <a:lvl3pPr marL="2675169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3pPr>
      <a:lvl4pPr marL="4012753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4pPr>
      <a:lvl5pPr marL="5350337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5pPr>
      <a:lvl6pPr marL="6687922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6pPr>
      <a:lvl7pPr marL="8025506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7pPr>
      <a:lvl8pPr marL="9363090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8pPr>
      <a:lvl9pPr marL="10700675" algn="l" defTabSz="2675169" rtl="0" eaLnBrk="1" latinLnBrk="0" hangingPunct="1">
        <a:defRPr sz="5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5.png"/><Relationship Id="rId3" Type="http://schemas.microsoft.com/office/2007/relationships/hdphoto" Target="../media/hdphoto1.wdp"/><Relationship Id="rId21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4.emf"/><Relationship Id="rId2" Type="http://schemas.openxmlformats.org/officeDocument/2006/relationships/image" Target="../media/image1.png"/><Relationship Id="rId16" Type="http://schemas.openxmlformats.org/officeDocument/2006/relationships/image" Target="../media/image13.emf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microsoft.com/office/2007/relationships/hdphoto" Target="../media/hdphoto2.wdp"/><Relationship Id="rId10" Type="http://schemas.openxmlformats.org/officeDocument/2006/relationships/image" Target="../media/image8.png"/><Relationship Id="rId19" Type="http://schemas.openxmlformats.org/officeDocument/2006/relationships/image" Target="../media/image16.emf"/><Relationship Id="rId4" Type="http://schemas.openxmlformats.org/officeDocument/2006/relationships/image" Target="../media/image2.emf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71 Rectángulo"/>
          <p:cNvSpPr/>
          <p:nvPr/>
        </p:nvSpPr>
        <p:spPr>
          <a:xfrm>
            <a:off x="13207293" y="8972982"/>
            <a:ext cx="432048" cy="2260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9" name="72 Rectángulo"/>
          <p:cNvSpPr/>
          <p:nvPr/>
        </p:nvSpPr>
        <p:spPr>
          <a:xfrm>
            <a:off x="13219311" y="9314944"/>
            <a:ext cx="432048" cy="22607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0" name="73 Rectángulo"/>
          <p:cNvSpPr/>
          <p:nvPr/>
        </p:nvSpPr>
        <p:spPr>
          <a:xfrm>
            <a:off x="13219311" y="9669991"/>
            <a:ext cx="432048" cy="226072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1" name="74 Rectángulo"/>
          <p:cNvSpPr/>
          <p:nvPr/>
        </p:nvSpPr>
        <p:spPr>
          <a:xfrm>
            <a:off x="13219311" y="10044705"/>
            <a:ext cx="432048" cy="22607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76 Rectángulo"/>
          <p:cNvSpPr/>
          <p:nvPr/>
        </p:nvSpPr>
        <p:spPr>
          <a:xfrm>
            <a:off x="13219311" y="10383842"/>
            <a:ext cx="432048" cy="226072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99" t="35981" r="8453" b="21417"/>
          <a:stretch/>
        </p:blipFill>
        <p:spPr bwMode="auto">
          <a:xfrm>
            <a:off x="17148974" y="6366047"/>
            <a:ext cx="8000521" cy="3078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1" t="8929" r="59324"/>
          <a:stretch/>
        </p:blipFill>
        <p:spPr bwMode="auto">
          <a:xfrm>
            <a:off x="0" y="12245009"/>
            <a:ext cx="25236155" cy="269247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lumMod val="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0696542" y="2798861"/>
            <a:ext cx="495563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o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bjetivos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158408" y="2521861"/>
            <a:ext cx="80648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latin typeface="Tekton Pro Ext" pitchFamily="34" charset="0"/>
              </a:rPr>
              <a:t>Establecer la incidencia que tuvieron las Quintas en la transformación urbana como generadoras de nuevas tendencias.  </a:t>
            </a:r>
            <a:endParaRPr lang="es-CO" sz="2800" dirty="0">
              <a:latin typeface="Tekton Pro Ext" pitchFamily="34" charset="0"/>
            </a:endParaRPr>
          </a:p>
        </p:txBody>
      </p:sp>
      <p:sp>
        <p:nvSpPr>
          <p:cNvPr id="5" name="Rectángulo 11"/>
          <p:cNvSpPr/>
          <p:nvPr/>
        </p:nvSpPr>
        <p:spPr>
          <a:xfrm>
            <a:off x="4220318" y="3667724"/>
            <a:ext cx="75654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Establecer </a:t>
            </a:r>
            <a:r>
              <a:rPr lang="es-CO" sz="28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las intervenciones urbanas en los predios de las Quintas </a:t>
            </a:r>
            <a:r>
              <a:rPr lang="es-CO" sz="28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 y su manifestación física en Bogotá. </a:t>
            </a:r>
            <a:endParaRPr lang="es-CO" sz="2800" dirty="0">
              <a:solidFill>
                <a:schemeClr val="tx1">
                  <a:lumMod val="25000"/>
                </a:schemeClr>
              </a:solidFill>
              <a:latin typeface="Tekton Pro Ext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340573" y="1583145"/>
            <a:ext cx="5913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Identificar las casas Quintas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274123" y="2321807"/>
            <a:ext cx="756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Definir los hechos que originaron la transformación de las Quintas.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326597" y="1429257"/>
            <a:ext cx="9001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1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40573" y="2383363"/>
            <a:ext cx="9001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2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211948" y="3944722"/>
            <a:ext cx="9001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3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17557763" y="5138896"/>
            <a:ext cx="661883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Q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UINTAS EN EL MODERNO</a:t>
            </a:r>
            <a:endParaRPr lang="es-CO" sz="32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37" name="70 CuadroTexto"/>
          <p:cNvSpPr txBox="1"/>
          <p:nvPr/>
        </p:nvSpPr>
        <p:spPr>
          <a:xfrm>
            <a:off x="13761782" y="8841746"/>
            <a:ext cx="32106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latin typeface="Algerian" pitchFamily="82" charset="0"/>
              </a:rPr>
              <a:t>San Victorino</a:t>
            </a:r>
          </a:p>
          <a:p>
            <a:r>
              <a:rPr lang="es-CO" sz="2400" dirty="0" smtClean="0">
                <a:latin typeface="Algerian" pitchFamily="82" charset="0"/>
              </a:rPr>
              <a:t>Voto nacional</a:t>
            </a:r>
          </a:p>
          <a:p>
            <a:r>
              <a:rPr lang="es-CO" sz="2400" dirty="0" smtClean="0">
                <a:latin typeface="Algerian" pitchFamily="82" charset="0"/>
              </a:rPr>
              <a:t>La favorita</a:t>
            </a:r>
          </a:p>
          <a:p>
            <a:r>
              <a:rPr lang="es-CO" sz="2400" dirty="0" smtClean="0">
                <a:latin typeface="Algerian" pitchFamily="82" charset="0"/>
              </a:rPr>
              <a:t>Santa fe</a:t>
            </a:r>
          </a:p>
          <a:p>
            <a:r>
              <a:rPr lang="es-CO" sz="2400" dirty="0" smtClean="0">
                <a:latin typeface="Algerian" pitchFamily="82" charset="0"/>
              </a:rPr>
              <a:t>La alameda </a:t>
            </a:r>
          </a:p>
        </p:txBody>
      </p:sp>
      <p:sp>
        <p:nvSpPr>
          <p:cNvPr id="43" name="77 CuadroTexto"/>
          <p:cNvSpPr txBox="1"/>
          <p:nvPr/>
        </p:nvSpPr>
        <p:spPr>
          <a:xfrm>
            <a:off x="13783527" y="6156498"/>
            <a:ext cx="38884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latin typeface="Algerian" pitchFamily="82" charset="0"/>
              </a:rPr>
              <a:t>Convenciones</a:t>
            </a:r>
          </a:p>
          <a:p>
            <a:r>
              <a:rPr lang="es-CO" sz="2400" dirty="0" smtClean="0">
                <a:latin typeface="Algerian" pitchFamily="82" charset="0"/>
              </a:rPr>
              <a:t>San Bernardo</a:t>
            </a:r>
          </a:p>
          <a:p>
            <a:r>
              <a:rPr lang="es-CO" sz="2400" dirty="0" smtClean="0">
                <a:latin typeface="Algerian" pitchFamily="82" charset="0"/>
              </a:rPr>
              <a:t>Eduardo santos</a:t>
            </a:r>
          </a:p>
          <a:p>
            <a:r>
              <a:rPr lang="es-CO" sz="2400" dirty="0" smtClean="0">
                <a:latin typeface="Algerian" pitchFamily="82" charset="0"/>
              </a:rPr>
              <a:t>Samper</a:t>
            </a:r>
          </a:p>
          <a:p>
            <a:r>
              <a:rPr lang="es-CO" sz="2400" dirty="0" smtClean="0">
                <a:latin typeface="Algerian" pitchFamily="82" charset="0"/>
              </a:rPr>
              <a:t>Sagrado corazón </a:t>
            </a:r>
          </a:p>
          <a:p>
            <a:r>
              <a:rPr lang="es-CO" sz="2400" dirty="0" smtClean="0">
                <a:latin typeface="Algerian" pitchFamily="82" charset="0"/>
              </a:rPr>
              <a:t>Sucre</a:t>
            </a:r>
          </a:p>
          <a:p>
            <a:r>
              <a:rPr lang="es-CO" sz="2400" dirty="0" smtClean="0">
                <a:latin typeface="Algerian" pitchFamily="82" charset="0"/>
              </a:rPr>
              <a:t>marly</a:t>
            </a:r>
          </a:p>
        </p:txBody>
      </p:sp>
      <p:sp>
        <p:nvSpPr>
          <p:cNvPr id="44" name="83 Rectángulo"/>
          <p:cNvSpPr/>
          <p:nvPr/>
        </p:nvSpPr>
        <p:spPr>
          <a:xfrm>
            <a:off x="13202294" y="6720568"/>
            <a:ext cx="432048" cy="22607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85 Rectángulo"/>
          <p:cNvSpPr/>
          <p:nvPr/>
        </p:nvSpPr>
        <p:spPr>
          <a:xfrm>
            <a:off x="13218139" y="7417577"/>
            <a:ext cx="432048" cy="2260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86 Rectángulo"/>
          <p:cNvSpPr/>
          <p:nvPr/>
        </p:nvSpPr>
        <p:spPr>
          <a:xfrm>
            <a:off x="13202294" y="7792291"/>
            <a:ext cx="432048" cy="226072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87 Rectángulo"/>
          <p:cNvSpPr/>
          <p:nvPr/>
        </p:nvSpPr>
        <p:spPr>
          <a:xfrm>
            <a:off x="13202294" y="8164605"/>
            <a:ext cx="432048" cy="22607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8" name="88 Rectángulo"/>
          <p:cNvSpPr/>
          <p:nvPr/>
        </p:nvSpPr>
        <p:spPr>
          <a:xfrm>
            <a:off x="13218139" y="8554814"/>
            <a:ext cx="432048" cy="2260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1" t="20287" r="26956" b="23166"/>
          <a:stretch/>
        </p:blipFill>
        <p:spPr bwMode="auto">
          <a:xfrm>
            <a:off x="123433" y="6113839"/>
            <a:ext cx="7134577" cy="432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56 CuadroTexto"/>
          <p:cNvSpPr txBox="1"/>
          <p:nvPr/>
        </p:nvSpPr>
        <p:spPr>
          <a:xfrm>
            <a:off x="8098098" y="8927218"/>
            <a:ext cx="43147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latin typeface="Algerian" pitchFamily="82" charset="0"/>
              </a:rPr>
              <a:t>La soledad y Teusaquillo</a:t>
            </a:r>
          </a:p>
          <a:p>
            <a:r>
              <a:rPr lang="es-CO" sz="2400" dirty="0" smtClean="0">
                <a:latin typeface="Algerian" pitchFamily="82" charset="0"/>
              </a:rPr>
              <a:t>Parque nacional</a:t>
            </a:r>
          </a:p>
          <a:p>
            <a:r>
              <a:rPr lang="es-CO" sz="2400" dirty="0" smtClean="0">
                <a:latin typeface="Algerian" pitchFamily="82" charset="0"/>
              </a:rPr>
              <a:t>La merced</a:t>
            </a:r>
          </a:p>
          <a:p>
            <a:r>
              <a:rPr lang="es-CO" sz="2400" dirty="0" smtClean="0">
                <a:latin typeface="Algerian" pitchFamily="82" charset="0"/>
              </a:rPr>
              <a:t>armenia</a:t>
            </a:r>
          </a:p>
        </p:txBody>
      </p:sp>
      <p:sp>
        <p:nvSpPr>
          <p:cNvPr id="52" name="57 Rectángulo"/>
          <p:cNvSpPr/>
          <p:nvPr/>
        </p:nvSpPr>
        <p:spPr>
          <a:xfrm>
            <a:off x="7589929" y="9059028"/>
            <a:ext cx="503559" cy="22607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3" name="59 Rectángulo"/>
          <p:cNvSpPr/>
          <p:nvPr/>
        </p:nvSpPr>
        <p:spPr>
          <a:xfrm>
            <a:off x="7601947" y="9425700"/>
            <a:ext cx="503559" cy="2260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4" name="60 Rectángulo"/>
          <p:cNvSpPr/>
          <p:nvPr/>
        </p:nvSpPr>
        <p:spPr>
          <a:xfrm>
            <a:off x="7601947" y="9803071"/>
            <a:ext cx="503559" cy="22607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5" name="64 CuadroTexto"/>
          <p:cNvSpPr txBox="1"/>
          <p:nvPr/>
        </p:nvSpPr>
        <p:spPr>
          <a:xfrm>
            <a:off x="8098098" y="6216066"/>
            <a:ext cx="388843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latin typeface="Algerian" pitchFamily="82" charset="0"/>
              </a:rPr>
              <a:t>Convenciones</a:t>
            </a:r>
          </a:p>
          <a:p>
            <a:r>
              <a:rPr lang="es-CO" sz="2400" dirty="0" smtClean="0">
                <a:latin typeface="Algerian" pitchFamily="82" charset="0"/>
              </a:rPr>
              <a:t>marly</a:t>
            </a:r>
          </a:p>
          <a:p>
            <a:r>
              <a:rPr lang="es-CO" sz="2400" dirty="0" smtClean="0">
                <a:latin typeface="Algerian" pitchFamily="82" charset="0"/>
              </a:rPr>
              <a:t>sucre</a:t>
            </a:r>
          </a:p>
          <a:p>
            <a:r>
              <a:rPr lang="es-CO" sz="2400" dirty="0" smtClean="0">
                <a:latin typeface="Algerian" pitchFamily="82" charset="0"/>
              </a:rPr>
              <a:t>sagrado corazón</a:t>
            </a:r>
          </a:p>
          <a:p>
            <a:r>
              <a:rPr lang="es-CO" sz="2400" dirty="0" smtClean="0">
                <a:latin typeface="Algerian" pitchFamily="82" charset="0"/>
              </a:rPr>
              <a:t>Samper  </a:t>
            </a:r>
          </a:p>
          <a:p>
            <a:r>
              <a:rPr lang="es-CO" sz="2400" dirty="0" smtClean="0">
                <a:latin typeface="Algerian" pitchFamily="82" charset="0"/>
              </a:rPr>
              <a:t>Palermo</a:t>
            </a:r>
          </a:p>
          <a:p>
            <a:r>
              <a:rPr lang="es-CO" sz="2400" dirty="0" smtClean="0">
                <a:latin typeface="Algerian" pitchFamily="82" charset="0"/>
              </a:rPr>
              <a:t>Santa teresita</a:t>
            </a:r>
          </a:p>
        </p:txBody>
      </p:sp>
      <p:sp>
        <p:nvSpPr>
          <p:cNvPr id="56" name="61 Rectángulo"/>
          <p:cNvSpPr/>
          <p:nvPr/>
        </p:nvSpPr>
        <p:spPr>
          <a:xfrm>
            <a:off x="7601947" y="10145863"/>
            <a:ext cx="503559" cy="226072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7" name="65 Rectángulo"/>
          <p:cNvSpPr/>
          <p:nvPr/>
        </p:nvSpPr>
        <p:spPr>
          <a:xfrm>
            <a:off x="7591141" y="6772991"/>
            <a:ext cx="432048" cy="22607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8" name="66 Rectángulo"/>
          <p:cNvSpPr/>
          <p:nvPr/>
        </p:nvSpPr>
        <p:spPr>
          <a:xfrm>
            <a:off x="7606986" y="7132211"/>
            <a:ext cx="432048" cy="226072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9" name="67 Rectángulo"/>
          <p:cNvSpPr/>
          <p:nvPr/>
        </p:nvSpPr>
        <p:spPr>
          <a:xfrm>
            <a:off x="7606986" y="7470000"/>
            <a:ext cx="432048" cy="22607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0" name="68 Rectángulo"/>
          <p:cNvSpPr/>
          <p:nvPr/>
        </p:nvSpPr>
        <p:spPr>
          <a:xfrm>
            <a:off x="7591141" y="7844714"/>
            <a:ext cx="432048" cy="2260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1" name="70 Rectángulo"/>
          <p:cNvSpPr/>
          <p:nvPr/>
        </p:nvSpPr>
        <p:spPr>
          <a:xfrm>
            <a:off x="7591141" y="8217028"/>
            <a:ext cx="432048" cy="226072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2" name="71 Rectángulo"/>
          <p:cNvSpPr/>
          <p:nvPr/>
        </p:nvSpPr>
        <p:spPr>
          <a:xfrm>
            <a:off x="7606986" y="8607237"/>
            <a:ext cx="432048" cy="22607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3" name="Rectángulo 28"/>
          <p:cNvSpPr/>
          <p:nvPr/>
        </p:nvSpPr>
        <p:spPr>
          <a:xfrm>
            <a:off x="16641392" y="9630951"/>
            <a:ext cx="81529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>
                <a:latin typeface="Tekton Pro Ext" pitchFamily="34" charset="0"/>
              </a:rPr>
              <a:t>la crisis económica y las transformaciones ideológicas - políticas y lo transitorio de la sociedad en el siglo XIX </a:t>
            </a:r>
            <a:r>
              <a:rPr lang="es-CO" sz="2400" dirty="0" smtClean="0">
                <a:latin typeface="Tekton Pro Ext" pitchFamily="34" charset="0"/>
              </a:rPr>
              <a:t> </a:t>
            </a:r>
            <a:r>
              <a:rPr lang="es-CO" sz="2400" dirty="0">
                <a:latin typeface="Tekton Pro Ext" pitchFamily="34" charset="0"/>
              </a:rPr>
              <a:t>generaron que las Quintas desaparecieran en el tiempo.  </a:t>
            </a:r>
          </a:p>
        </p:txBody>
      </p:sp>
      <p:sp>
        <p:nvSpPr>
          <p:cNvPr id="65" name="64 CuadroTexto"/>
          <p:cNvSpPr txBox="1"/>
          <p:nvPr/>
        </p:nvSpPr>
        <p:spPr>
          <a:xfrm>
            <a:off x="10255459" y="5262006"/>
            <a:ext cx="185366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1950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pic>
        <p:nvPicPr>
          <p:cNvPr id="66" name="Picture 2" descr="1952, Bogotá, Kienyke, Saul Orduz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94" y="9378657"/>
            <a:ext cx="2382827" cy="158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838" y="47241778"/>
            <a:ext cx="2154261" cy="223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337" y="46836457"/>
            <a:ext cx="4389104" cy="304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11" descr="https://encrypted-tbn0.gstatic.com/images?q=tbn:ANd9GcTJfOFLHSHhkEgTSM1a90UnFzvTFEOBvpsyOyhubkdMboiExc6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99" y="47221245"/>
            <a:ext cx="3038993" cy="227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77 Rectángulo"/>
          <p:cNvSpPr/>
          <p:nvPr/>
        </p:nvSpPr>
        <p:spPr>
          <a:xfrm>
            <a:off x="537519" y="49497556"/>
            <a:ext cx="365998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800" dirty="0" smtClean="0">
                <a:solidFill>
                  <a:schemeClr val="tx1">
                    <a:lumMod val="10000"/>
                  </a:schemeClr>
                </a:solidFill>
              </a:rPr>
              <a:t>fuente: http</a:t>
            </a:r>
            <a:r>
              <a:rPr lang="es-CO" sz="800" dirty="0">
                <a:solidFill>
                  <a:schemeClr val="tx1">
                    <a:lumMod val="10000"/>
                  </a:schemeClr>
                </a:solidFill>
              </a:rPr>
              <a:t>://www.skyscrapercity.com/showthread.php?t=368186&amp;page=10</a:t>
            </a:r>
          </a:p>
        </p:txBody>
      </p:sp>
      <p:sp>
        <p:nvSpPr>
          <p:cNvPr id="79" name="78 CuadroTexto"/>
          <p:cNvSpPr txBox="1"/>
          <p:nvPr/>
        </p:nvSpPr>
        <p:spPr>
          <a:xfrm>
            <a:off x="1724069" y="49742728"/>
            <a:ext cx="9559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smtClean="0">
                <a:solidFill>
                  <a:schemeClr val="tx1">
                    <a:lumMod val="10000"/>
                  </a:schemeClr>
                </a:solidFill>
                <a:latin typeface="Tekton Pro Ext" pitchFamily="34" charset="0"/>
              </a:rPr>
              <a:t>La quinta evoluciona y se manifiesta actualmente</a:t>
            </a:r>
            <a:r>
              <a:rPr lang="es-CO" sz="2400" dirty="0" smtClean="0">
                <a:latin typeface="Tekton Pro Ext" pitchFamily="34" charset="0"/>
              </a:rPr>
              <a:t>.</a:t>
            </a:r>
            <a:endParaRPr lang="es-CO" sz="2400" dirty="0">
              <a:latin typeface="Tekton Pro Ext" pitchFamily="34" charset="0"/>
            </a:endParaRPr>
          </a:p>
        </p:txBody>
      </p:sp>
      <p:pic>
        <p:nvPicPr>
          <p:cNvPr id="80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45" y="43774984"/>
            <a:ext cx="2661053" cy="249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351" y="43846693"/>
            <a:ext cx="3417938" cy="234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" name="38 CuadroTexto"/>
          <p:cNvSpPr txBox="1"/>
          <p:nvPr/>
        </p:nvSpPr>
        <p:spPr>
          <a:xfrm>
            <a:off x="2484034" y="46390288"/>
            <a:ext cx="798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Elementos que generan relación con las Quintas.</a:t>
            </a:r>
            <a:endParaRPr lang="es-CO" sz="2400" dirty="0">
              <a:solidFill>
                <a:schemeClr val="tx1">
                  <a:lumMod val="25000"/>
                </a:schemeClr>
              </a:solidFill>
              <a:latin typeface="Tekton Pro Ext" pitchFamily="34" charset="0"/>
            </a:endParaRPr>
          </a:p>
        </p:txBody>
      </p:sp>
      <p:pic>
        <p:nvPicPr>
          <p:cNvPr id="83" name="Picture 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542" y="43549558"/>
            <a:ext cx="2351912" cy="283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4" name="83 Grupo"/>
          <p:cNvGrpSpPr/>
          <p:nvPr/>
        </p:nvGrpSpPr>
        <p:grpSpPr>
          <a:xfrm>
            <a:off x="475564" y="39530884"/>
            <a:ext cx="3744754" cy="3635238"/>
            <a:chOff x="18235986" y="6350495"/>
            <a:chExt cx="5772147" cy="5434931"/>
          </a:xfrm>
        </p:grpSpPr>
        <p:pic>
          <p:nvPicPr>
            <p:cNvPr id="85" name="Picture 23"/>
            <p:cNvPicPr/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35986" y="6350495"/>
              <a:ext cx="5772147" cy="5434931"/>
            </a:xfrm>
            <a:prstGeom prst="ellipse">
              <a:avLst/>
            </a:prstGeom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2"/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colorTemperature colorTemp="47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010"/>
            <a:stretch/>
          </p:blipFill>
          <p:spPr bwMode="auto">
            <a:xfrm>
              <a:off x="19033827" y="7080462"/>
              <a:ext cx="4176464" cy="3974996"/>
            </a:xfrm>
            <a:prstGeom prst="ellipse">
              <a:avLst/>
            </a:prstGeom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10"/>
            <p:cNvPicPr/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33895" y="7829292"/>
              <a:ext cx="2376328" cy="247733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8" name="87 Grupo"/>
          <p:cNvGrpSpPr/>
          <p:nvPr/>
        </p:nvGrpSpPr>
        <p:grpSpPr>
          <a:xfrm>
            <a:off x="8547752" y="39519910"/>
            <a:ext cx="3930181" cy="3657184"/>
            <a:chOff x="10556458" y="6548770"/>
            <a:chExt cx="5772147" cy="5434931"/>
          </a:xfrm>
        </p:grpSpPr>
        <p:pic>
          <p:nvPicPr>
            <p:cNvPr id="89" name="Picture 19"/>
            <p:cNvPicPr/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556458" y="6548770"/>
              <a:ext cx="5772147" cy="5434931"/>
            </a:xfrm>
            <a:prstGeom prst="ellipse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Picture 2"/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010"/>
            <a:stretch/>
          </p:blipFill>
          <p:spPr bwMode="auto">
            <a:xfrm>
              <a:off x="11354299" y="7278738"/>
              <a:ext cx="4176464" cy="3974996"/>
            </a:xfrm>
            <a:prstGeom prst="ellipse">
              <a:avLst/>
            </a:prstGeom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Picture 6"/>
            <p:cNvPicPr/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89203" y="8022854"/>
              <a:ext cx="2706658" cy="279015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2" name="91 CuadroTexto"/>
          <p:cNvSpPr txBox="1"/>
          <p:nvPr/>
        </p:nvSpPr>
        <p:spPr>
          <a:xfrm>
            <a:off x="4909666" y="40135987"/>
            <a:ext cx="3588272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Centros residenciales aislados.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CO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Privacidad en la vivienda</a:t>
            </a:r>
            <a:r>
              <a:rPr lang="es-CO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contexto verde</a:t>
            </a:r>
            <a:endParaRPr lang="es-CO" sz="2400" dirty="0">
              <a:solidFill>
                <a:schemeClr val="tx1">
                  <a:lumMod val="25000"/>
                </a:schemeClr>
              </a:solidFill>
              <a:latin typeface="Tekton Pro Ext" pitchFamily="34" charset="0"/>
            </a:endParaRPr>
          </a:p>
        </p:txBody>
      </p:sp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0436" y="39414176"/>
            <a:ext cx="7178292" cy="3751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3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7623" y="43625671"/>
            <a:ext cx="7965597" cy="2570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5" name="Flecha curvada hacia arriba 52"/>
          <p:cNvSpPr/>
          <p:nvPr/>
        </p:nvSpPr>
        <p:spPr>
          <a:xfrm rot="6769352">
            <a:off x="16053449" y="41720011"/>
            <a:ext cx="2191050" cy="1376568"/>
          </a:xfrm>
          <a:prstGeom prst="curved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3639341" y="46876511"/>
            <a:ext cx="110421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Tekton Pro Ext" pitchFamily="34" charset="0"/>
              </a:rPr>
              <a:t>La apropiación de los territorios periféricos que se iban tomando de las Quintas se incorporaron a la ciudad acoplándose a la traza ya planteada de manera espontánea y de acuerdo a la ubicación de las mismas potenciando a su vez el desarrollo socioeconómico de la nuevos barrios, posteriormente se fueron dejando y cambiando en tanto una comunidad diferente habitaba el espacio, </a:t>
            </a:r>
            <a:r>
              <a:rPr lang="es-ES" sz="2400" dirty="0" smtClean="0">
                <a:latin typeface="Tekton Pro Ext" pitchFamily="34" charset="0"/>
              </a:rPr>
              <a:t>trasladando </a:t>
            </a:r>
            <a:r>
              <a:rPr lang="es-ES" sz="2400" dirty="0">
                <a:latin typeface="Tekton Pro Ext" pitchFamily="34" charset="0"/>
              </a:rPr>
              <a:t>la población con mejor economía al norte de la ciudad</a:t>
            </a:r>
            <a:r>
              <a:rPr lang="es-ES" sz="2400" dirty="0" smtClean="0">
                <a:latin typeface="Tekton Pro Ext" pitchFamily="34" charset="0"/>
              </a:rPr>
              <a:t>.</a:t>
            </a:r>
            <a:endParaRPr lang="es-CO" sz="2400" dirty="0">
              <a:latin typeface="Tekton Pro Ext" pitchFamily="34" charset="0"/>
            </a:endParaRPr>
          </a:p>
        </p:txBody>
      </p:sp>
      <p:sp>
        <p:nvSpPr>
          <p:cNvPr id="98" name="97 Rectángulo"/>
          <p:cNvSpPr/>
          <p:nvPr/>
        </p:nvSpPr>
        <p:spPr>
          <a:xfrm>
            <a:off x="738069" y="46268039"/>
            <a:ext cx="31174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800" dirty="0" smtClean="0">
                <a:solidFill>
                  <a:schemeClr val="tx1">
                    <a:lumMod val="10000"/>
                  </a:schemeClr>
                </a:solidFill>
              </a:rPr>
              <a:t>fuente: http://www.googlemaps.com modificado por Danya Marín</a:t>
            </a:r>
            <a:endParaRPr lang="es-CO" sz="8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99" name="98 Rectángulo"/>
          <p:cNvSpPr/>
          <p:nvPr/>
        </p:nvSpPr>
        <p:spPr>
          <a:xfrm>
            <a:off x="4741221" y="46189407"/>
            <a:ext cx="31174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800" dirty="0" smtClean="0">
                <a:solidFill>
                  <a:schemeClr val="tx1">
                    <a:lumMod val="10000"/>
                  </a:schemeClr>
                </a:solidFill>
              </a:rPr>
              <a:t>fuente: Danya Marín</a:t>
            </a:r>
            <a:endParaRPr lang="es-CO" sz="800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73" name="72 Rectángulo"/>
          <p:cNvSpPr/>
          <p:nvPr/>
        </p:nvSpPr>
        <p:spPr>
          <a:xfrm>
            <a:off x="16845628" y="11395752"/>
            <a:ext cx="80431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CO" sz="1600" b="1" dirty="0" smtClean="0">
                <a:latin typeface="Belwe Cn BT" panose="02060806050305020504" pitchFamily="18" charset="0"/>
              </a:rPr>
              <a:t> </a:t>
            </a:r>
            <a:r>
              <a:rPr lang="es-CO" sz="1600" dirty="0" smtClean="0">
                <a:latin typeface="Belwe Cn BT" panose="02060806050305020504" pitchFamily="18" charset="0"/>
              </a:rPr>
              <a:t>(Tomado de Bogotá cd, 1998, modificado por Danya Marín, 2014. Quintas en Bogotá).</a:t>
            </a:r>
          </a:p>
        </p:txBody>
      </p:sp>
      <p:sp>
        <p:nvSpPr>
          <p:cNvPr id="74" name="73 Rectángulo"/>
          <p:cNvSpPr/>
          <p:nvPr/>
        </p:nvSpPr>
        <p:spPr>
          <a:xfrm>
            <a:off x="2278398" y="11395752"/>
            <a:ext cx="804310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CO" sz="1600" b="1" dirty="0" smtClean="0">
                <a:latin typeface="Belwe Cn BT" panose="02060806050305020504" pitchFamily="18" charset="0"/>
              </a:rPr>
              <a:t> </a:t>
            </a:r>
            <a:r>
              <a:rPr lang="es-CO" sz="1600" dirty="0" smtClean="0">
                <a:latin typeface="Belwe Cn BT" panose="02060806050305020504" pitchFamily="18" charset="0"/>
              </a:rPr>
              <a:t>(Tomado de Bogotá cd, 1998, modificado por Danya Marín, 2014. Quintas en Bogotá).</a:t>
            </a:r>
          </a:p>
        </p:txBody>
      </p:sp>
      <p:sp>
        <p:nvSpPr>
          <p:cNvPr id="96" name="95 CuadroTexto"/>
          <p:cNvSpPr txBox="1"/>
          <p:nvPr/>
        </p:nvSpPr>
        <p:spPr>
          <a:xfrm>
            <a:off x="2630513" y="38884689"/>
            <a:ext cx="814657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QUINTAS VS CIUDAD JARDÍN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43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51" grpId="0"/>
      <p:bldP spid="55" grpId="0"/>
      <p:bldP spid="82" grpId="0"/>
      <p:bldP spid="92" grpId="0"/>
      <p:bldP spid="9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288</Words>
  <Application>Microsoft Office PowerPoint</Application>
  <PresentationFormat>Personalizado</PresentationFormat>
  <Paragraphs>46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Danya</dc:creator>
  <cp:lastModifiedBy>2</cp:lastModifiedBy>
  <cp:revision>32</cp:revision>
  <dcterms:created xsi:type="dcterms:W3CDTF">2014-11-27T02:53:37Z</dcterms:created>
  <dcterms:modified xsi:type="dcterms:W3CDTF">2015-04-21T15:25:21Z</dcterms:modified>
</cp:coreProperties>
</file>