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61" r:id="rId2"/>
    <p:sldId id="260" r:id="rId3"/>
    <p:sldId id="259" r:id="rId4"/>
    <p:sldId id="262" r:id="rId5"/>
    <p:sldId id="263" r:id="rId6"/>
    <p:sldId id="264" r:id="rId7"/>
    <p:sldId id="265" r:id="rId8"/>
    <p:sldId id="266" r:id="rId9"/>
    <p:sldId id="267" r:id="rId10"/>
    <p:sldId id="268" r:id="rId11"/>
    <p:sldId id="272" r:id="rId12"/>
    <p:sldId id="274" r:id="rId13"/>
    <p:sldId id="269" r:id="rId14"/>
    <p:sldId id="270" r:id="rId15"/>
  </p:sldIdLst>
  <p:sldSz cx="9144000" cy="5143500" type="screen16x9"/>
  <p:notesSz cx="6858000" cy="9144000"/>
  <p:defaultTextStyle>
    <a:defPPr>
      <a:defRPr lang="es-CO"/>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9E39"/>
    <a:srgbClr val="3C64AC"/>
    <a:srgbClr val="894869"/>
    <a:srgbClr val="6E3B54"/>
    <a:srgbClr val="839E8E"/>
    <a:srgbClr val="767C87"/>
    <a:srgbClr val="4773C0"/>
    <a:srgbClr val="5C9B32"/>
    <a:srgbClr val="5C9C33"/>
    <a:srgbClr val="0642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590"/>
  </p:normalViewPr>
  <p:slideViewPr>
    <p:cSldViewPr snapToGrid="0" snapToObjects="1">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4AD2DF2-AFDB-5E4F-A653-2384DA4F4E6F}" type="datetimeFigureOut">
              <a:rPr lang="es-CO" smtClean="0"/>
              <a:t>18/06/2024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2755565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4AD2DF2-AFDB-5E4F-A653-2384DA4F4E6F}" type="datetimeFigureOut">
              <a:rPr lang="es-CO" smtClean="0"/>
              <a:t>18/06/2024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2123205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4AD2DF2-AFDB-5E4F-A653-2384DA4F4E6F}" type="datetimeFigureOut">
              <a:rPr lang="es-CO" smtClean="0"/>
              <a:t>18/06/2024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2397905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4AD2DF2-AFDB-5E4F-A653-2384DA4F4E6F}" type="datetimeFigureOut">
              <a:rPr lang="es-CO" smtClean="0"/>
              <a:t>18/06/2024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3937820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4AD2DF2-AFDB-5E4F-A653-2384DA4F4E6F}" type="datetimeFigureOut">
              <a:rPr lang="es-CO" smtClean="0"/>
              <a:t>18/06/2024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402085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84AD2DF2-AFDB-5E4F-A653-2384DA4F4E6F}" type="datetimeFigureOut">
              <a:rPr lang="es-CO" smtClean="0"/>
              <a:t>18/06/2024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2554500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629842" y="1878806"/>
            <a:ext cx="3868340" cy="2763441"/>
          </a:xfrm>
        </p:spPr>
        <p:txBody>
          <a:bodyPr/>
          <a:lstStyle/>
          <a:p>
            <a:pPr lvl="0"/>
            <a:r>
              <a:rPr lang="es-ES"/>
              <a:t>Editar los estilos de texto del patrón
Segundo nivel
Tercer nivel
Cuarto nivel
Quinto nivel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
Segundo nivel
Tercer nivel
Cuarto nivel
Quinto nivel</a:t>
            </a:r>
            <a:endParaRPr lang="en-US" dirty="0"/>
          </a:p>
        </p:txBody>
      </p:sp>
      <p:sp>
        <p:nvSpPr>
          <p:cNvPr id="6" name="Content Placeholder 5"/>
          <p:cNvSpPr>
            <a:spLocks noGrp="1"/>
          </p:cNvSpPr>
          <p:nvPr>
            <p:ph sz="quarter" idx="4"/>
          </p:nvPr>
        </p:nvSpPr>
        <p:spPr>
          <a:xfrm>
            <a:off x="4629150" y="1878806"/>
            <a:ext cx="3887391" cy="2763441"/>
          </a:xfrm>
        </p:spPr>
        <p:txBody>
          <a:bodyPr/>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p:txBody>
          <a:bodyPr/>
          <a:lstStyle/>
          <a:p>
            <a:fld id="{84AD2DF2-AFDB-5E4F-A653-2384DA4F4E6F}" type="datetimeFigureOut">
              <a:rPr lang="es-CO" smtClean="0"/>
              <a:t>18/06/2024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1097541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4AD2DF2-AFDB-5E4F-A653-2384DA4F4E6F}" type="datetimeFigureOut">
              <a:rPr lang="es-CO" smtClean="0"/>
              <a:t>18/06/2024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2491256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D2DF2-AFDB-5E4F-A653-2384DA4F4E6F}" type="datetimeFigureOut">
              <a:rPr lang="es-CO" smtClean="0"/>
              <a:t>18/06/2024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297098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84AD2DF2-AFDB-5E4F-A653-2384DA4F4E6F}" type="datetimeFigureOut">
              <a:rPr lang="es-CO" smtClean="0"/>
              <a:t>18/06/2024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2819744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84AD2DF2-AFDB-5E4F-A653-2384DA4F4E6F}" type="datetimeFigureOut">
              <a:rPr lang="es-CO" smtClean="0"/>
              <a:t>18/06/2024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AB47D5AF-A820-9E40-B937-B4E0C17A9028}" type="slidenum">
              <a:rPr lang="es-CO" smtClean="0"/>
              <a:t>‹Nº›</a:t>
            </a:fld>
            <a:endParaRPr lang="es-CO"/>
          </a:p>
        </p:txBody>
      </p:sp>
    </p:spTree>
    <p:extLst>
      <p:ext uri="{BB962C8B-B14F-4D97-AF65-F5344CB8AC3E}">
        <p14:creationId xmlns:p14="http://schemas.microsoft.com/office/powerpoint/2010/main" val="169718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4AD2DF2-AFDB-5E4F-A653-2384DA4F4E6F}" type="datetimeFigureOut">
              <a:rPr lang="es-CO" smtClean="0"/>
              <a:t>18/06/2024</a:t>
            </a:fld>
            <a:endParaRPr lang="es-CO"/>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B47D5AF-A820-9E40-B937-B4E0C17A9028}" type="slidenum">
              <a:rPr lang="es-CO" smtClean="0"/>
              <a:t>‹Nº›</a:t>
            </a:fld>
            <a:endParaRPr lang="es-CO"/>
          </a:p>
        </p:txBody>
      </p:sp>
    </p:spTree>
    <p:extLst>
      <p:ext uri="{BB962C8B-B14F-4D97-AF65-F5344CB8AC3E}">
        <p14:creationId xmlns:p14="http://schemas.microsoft.com/office/powerpoint/2010/main" val="227571697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8FCEC38-3421-DE81-554F-AC4E7998812C}"/>
              </a:ext>
            </a:extLst>
          </p:cNvPr>
          <p:cNvSpPr txBox="1"/>
          <p:nvPr/>
        </p:nvSpPr>
        <p:spPr>
          <a:xfrm>
            <a:off x="286586" y="647736"/>
            <a:ext cx="8570827" cy="1800493"/>
          </a:xfrm>
          <a:prstGeom prst="rect">
            <a:avLst/>
          </a:prstGeom>
          <a:noFill/>
        </p:spPr>
        <p:txBody>
          <a:bodyPr wrap="square" rtlCol="0">
            <a:spAutoFit/>
          </a:bodyPr>
          <a:lstStyle/>
          <a:p>
            <a:pPr algn="ctr"/>
            <a:r>
              <a:rPr lang="es-CO" sz="3200" dirty="0">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Análisis del Diseño de una Mezcla </a:t>
            </a:r>
            <a:r>
              <a:rPr lang="es-CO" sz="3200" dirty="0">
                <a:solidFill>
                  <a:schemeClr val="accent4">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A</a:t>
            </a:r>
            <a:r>
              <a:rPr lang="es-CO" sz="3200" dirty="0">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sfáltica en Caliente Adicionada con Grano </a:t>
            </a:r>
            <a:r>
              <a:rPr lang="es-CO" sz="3200" dirty="0">
                <a:solidFill>
                  <a:schemeClr val="accent4">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C</a:t>
            </a:r>
            <a:r>
              <a:rPr lang="es-CO" sz="3200" dirty="0">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aucho </a:t>
            </a:r>
            <a:r>
              <a:rPr lang="es-CO" sz="3200" dirty="0">
                <a:solidFill>
                  <a:schemeClr val="accent4">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R</a:t>
            </a:r>
            <a:r>
              <a:rPr lang="es-CO" sz="3200" dirty="0">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eciclado (GRC) y RAP (</a:t>
            </a:r>
            <a:r>
              <a:rPr lang="es-CO" sz="3200" dirty="0" err="1">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Reclaimed</a:t>
            </a:r>
            <a:r>
              <a:rPr lang="es-CO" sz="3200" dirty="0">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s-CO" sz="3200" dirty="0" err="1">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Asphalt</a:t>
            </a:r>
            <a:r>
              <a:rPr lang="es-CO" sz="3200" dirty="0">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s-CO" sz="3200" dirty="0" err="1">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Pavement</a:t>
            </a:r>
            <a:r>
              <a:rPr lang="es-CO" sz="3200" dirty="0">
                <a:solidFill>
                  <a:schemeClr val="accent4">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p>
          <a:p>
            <a:endParaRPr lang="es-CO" dirty="0"/>
          </a:p>
        </p:txBody>
      </p:sp>
      <p:sp>
        <p:nvSpPr>
          <p:cNvPr id="3" name="CuadroTexto 2">
            <a:extLst>
              <a:ext uri="{FF2B5EF4-FFF2-40B4-BE49-F238E27FC236}">
                <a16:creationId xmlns:a16="http://schemas.microsoft.com/office/drawing/2014/main" id="{BD9B87E4-D2EA-7DAD-EFA5-45194A272FC8}"/>
              </a:ext>
            </a:extLst>
          </p:cNvPr>
          <p:cNvSpPr txBox="1"/>
          <p:nvPr/>
        </p:nvSpPr>
        <p:spPr>
          <a:xfrm>
            <a:off x="3228421" y="4096251"/>
            <a:ext cx="2678938" cy="923330"/>
          </a:xfrm>
          <a:prstGeom prst="rect">
            <a:avLst/>
          </a:prstGeom>
          <a:noFill/>
        </p:spPr>
        <p:txBody>
          <a:bodyPr wrap="none" rtlCol="0">
            <a:spAutoFit/>
          </a:bodyPr>
          <a:lstStyle/>
          <a:p>
            <a:pPr algn="ctr"/>
            <a:r>
              <a:rPr lang="es-CO" sz="1800" dirty="0">
                <a:solidFill>
                  <a:srgbClr val="376449"/>
                </a:solidFill>
                <a:effectLst/>
                <a:latin typeface="Times New Roman" panose="02020603050405020304" pitchFamily="18" charset="0"/>
                <a:ea typeface="Calibri" panose="020F0502020204030204" pitchFamily="34" charset="0"/>
                <a:cs typeface="Times New Roman" panose="02020603050405020304" pitchFamily="18" charset="0"/>
              </a:rPr>
              <a:t>Juan Camilo Moreno Soler</a:t>
            </a:r>
          </a:p>
          <a:p>
            <a:pPr algn="ctr"/>
            <a:r>
              <a:rPr lang="es-CO" sz="1800" dirty="0">
                <a:solidFill>
                  <a:srgbClr val="376449"/>
                </a:solidFill>
                <a:effectLst/>
                <a:latin typeface="Times New Roman" panose="02020603050405020304" pitchFamily="18" charset="0"/>
                <a:ea typeface="Calibri" panose="020F0502020204030204" pitchFamily="34" charset="0"/>
                <a:cs typeface="Times New Roman" panose="02020603050405020304" pitchFamily="18" charset="0"/>
              </a:rPr>
              <a:t>Juan Harley Moreno Basto</a:t>
            </a:r>
          </a:p>
          <a:p>
            <a:pPr algn="ctr"/>
            <a:r>
              <a:rPr lang="es-CO" sz="1800" dirty="0">
                <a:solidFill>
                  <a:srgbClr val="376449"/>
                </a:solidFill>
                <a:effectLst/>
                <a:latin typeface="Times New Roman" panose="02020603050405020304" pitchFamily="18" charset="0"/>
                <a:ea typeface="Calibri" panose="020F0502020204030204" pitchFamily="34" charset="0"/>
                <a:cs typeface="Times New Roman" panose="02020603050405020304" pitchFamily="18" charset="0"/>
              </a:rPr>
              <a:t>Esteban Amorocho</a:t>
            </a:r>
            <a:endParaRPr lang="es-CO" sz="1800" dirty="0">
              <a:solidFill>
                <a:srgbClr val="376449"/>
              </a:solidFill>
            </a:endParaRPr>
          </a:p>
        </p:txBody>
      </p:sp>
      <p:sp>
        <p:nvSpPr>
          <p:cNvPr id="4" name="CuadroTexto 3">
            <a:extLst>
              <a:ext uri="{FF2B5EF4-FFF2-40B4-BE49-F238E27FC236}">
                <a16:creationId xmlns:a16="http://schemas.microsoft.com/office/drawing/2014/main" id="{149B56BE-D55C-51C3-00E0-67D707FEC557}"/>
              </a:ext>
            </a:extLst>
          </p:cNvPr>
          <p:cNvSpPr txBox="1"/>
          <p:nvPr/>
        </p:nvSpPr>
        <p:spPr>
          <a:xfrm rot="16200000">
            <a:off x="8221799" y="2827724"/>
            <a:ext cx="1425390" cy="307777"/>
          </a:xfrm>
          <a:prstGeom prst="rect">
            <a:avLst/>
          </a:prstGeom>
          <a:noFill/>
        </p:spPr>
        <p:txBody>
          <a:bodyPr wrap="none" rtlCol="0">
            <a:spAutoFit/>
          </a:bodyPr>
          <a:lstStyle/>
          <a:p>
            <a:r>
              <a:rPr lang="es-CO" sz="1400" dirty="0">
                <a:solidFill>
                  <a:srgbClr val="839E8E"/>
                </a:solidFill>
                <a:effectLst/>
                <a:latin typeface="Agency FB" panose="020B0503020202020204" pitchFamily="34" charset="0"/>
                <a:ea typeface="Calibri" panose="020F0502020204030204" pitchFamily="34" charset="0"/>
              </a:rPr>
              <a:t>Facultad de Ingeniería</a:t>
            </a:r>
            <a:endParaRPr lang="es-CO" sz="1400" dirty="0">
              <a:solidFill>
                <a:srgbClr val="839E8E"/>
              </a:solidFill>
              <a:latin typeface="Agency FB" panose="020B0503020202020204" pitchFamily="34" charset="0"/>
            </a:endParaRPr>
          </a:p>
        </p:txBody>
      </p:sp>
      <p:pic>
        <p:nvPicPr>
          <p:cNvPr id="5" name="Imagen 4">
            <a:extLst>
              <a:ext uri="{FF2B5EF4-FFF2-40B4-BE49-F238E27FC236}">
                <a16:creationId xmlns:a16="http://schemas.microsoft.com/office/drawing/2014/main" id="{D6D17ECD-E3EA-B97B-AF40-A0EFB171FB7F}"/>
              </a:ext>
            </a:extLst>
          </p:cNvPr>
          <p:cNvPicPr>
            <a:picLocks noChangeAspect="1"/>
          </p:cNvPicPr>
          <p:nvPr/>
        </p:nvPicPr>
        <p:blipFill rotWithShape="1">
          <a:blip r:embed="rId3"/>
          <a:srcRect l="28499" t="54311" r="67347" b="33690"/>
          <a:stretch/>
        </p:blipFill>
        <p:spPr>
          <a:xfrm>
            <a:off x="56644" y="4106649"/>
            <a:ext cx="671640" cy="1091160"/>
          </a:xfrm>
          <a:prstGeom prst="rect">
            <a:avLst/>
          </a:prstGeom>
        </p:spPr>
      </p:pic>
      <p:sp>
        <p:nvSpPr>
          <p:cNvPr id="6" name="Rectángulo 5">
            <a:extLst>
              <a:ext uri="{FF2B5EF4-FFF2-40B4-BE49-F238E27FC236}">
                <a16:creationId xmlns:a16="http://schemas.microsoft.com/office/drawing/2014/main" id="{77CAA0A7-AD96-C725-1CE9-732DC832207D}"/>
              </a:ext>
            </a:extLst>
          </p:cNvPr>
          <p:cNvSpPr/>
          <p:nvPr/>
        </p:nvSpPr>
        <p:spPr>
          <a:xfrm>
            <a:off x="54245" y="2115516"/>
            <a:ext cx="782388" cy="1123627"/>
          </a:xfrm>
          <a:prstGeom prst="rect">
            <a:avLst/>
          </a:prstGeom>
          <a:solidFill>
            <a:srgbClr val="0642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147898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6A955F52-2D81-DA3D-C6FE-895FCECE880A}"/>
              </a:ext>
            </a:extLst>
          </p:cNvPr>
          <p:cNvSpPr/>
          <p:nvPr/>
        </p:nvSpPr>
        <p:spPr>
          <a:xfrm>
            <a:off x="198476" y="219743"/>
            <a:ext cx="4430674" cy="511777"/>
          </a:xfrm>
          <a:prstGeom prst="roundRect">
            <a:avLst/>
          </a:prstGeom>
          <a:solidFill>
            <a:srgbClr val="5C9C3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rPr>
              <a:t>DISCUSIÓN DE RESULTADOS</a:t>
            </a:r>
            <a:endParaRPr lang="es-CO" sz="2800" b="1" dirty="0">
              <a:solidFill>
                <a:schemeClr val="tx1"/>
              </a:solidFill>
            </a:endParaRPr>
          </a:p>
        </p:txBody>
      </p:sp>
      <p:grpSp>
        <p:nvGrpSpPr>
          <p:cNvPr id="4" name="Group 51">
            <a:extLst>
              <a:ext uri="{FF2B5EF4-FFF2-40B4-BE49-F238E27FC236}">
                <a16:creationId xmlns:a16="http://schemas.microsoft.com/office/drawing/2014/main" id="{28762441-DFAE-4C87-922A-C46C620E6EFB}"/>
              </a:ext>
            </a:extLst>
          </p:cNvPr>
          <p:cNvGrpSpPr>
            <a:grpSpLocks/>
          </p:cNvGrpSpPr>
          <p:nvPr/>
        </p:nvGrpSpPr>
        <p:grpSpPr bwMode="auto">
          <a:xfrm>
            <a:off x="1942736" y="3045619"/>
            <a:ext cx="5328184" cy="772123"/>
            <a:chOff x="1267" y="2532"/>
            <a:chExt cx="3185" cy="582"/>
          </a:xfrm>
          <a:solidFill>
            <a:srgbClr val="894869"/>
          </a:solidFill>
        </p:grpSpPr>
        <p:sp>
          <p:nvSpPr>
            <p:cNvPr id="5" name="AutoShape 52">
              <a:extLst>
                <a:ext uri="{FF2B5EF4-FFF2-40B4-BE49-F238E27FC236}">
                  <a16:creationId xmlns:a16="http://schemas.microsoft.com/office/drawing/2014/main" id="{7FB2F878-A172-FC3F-4FBC-21B79D73A9CC}"/>
                </a:ext>
              </a:extLst>
            </p:cNvPr>
            <p:cNvSpPr>
              <a:spLocks noChangeArrowheads="1"/>
            </p:cNvSpPr>
            <p:nvPr/>
          </p:nvSpPr>
          <p:spPr bwMode="gray">
            <a:xfrm>
              <a:off x="1267" y="2532"/>
              <a:ext cx="3185" cy="582"/>
            </a:xfrm>
            <a:prstGeom prst="roundRect">
              <a:avLst>
                <a:gd name="adj" fmla="val 16667"/>
              </a:avLst>
            </a:prstGeom>
            <a:grpFill/>
            <a:ln>
              <a:noFill/>
            </a:ln>
            <a:effectLst/>
            <a:scene3d>
              <a:camera prst="legacyPerspectiveBottom"/>
              <a:lightRig rig="legacyNormal3" dir="r"/>
            </a:scene3d>
            <a:sp3d extrusionH="430200" prstMaterial="legacyMatte">
              <a:bevelT w="13500" h="13500" prst="angle"/>
              <a:bevelB w="13500" h="13500" prst="angle"/>
              <a:extrusionClr>
                <a:schemeClr val="hlink"/>
              </a:extrusionClr>
              <a:contourClr>
                <a:schemeClr val="hlink"/>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3200" dirty="0">
                  <a:solidFill>
                    <a:schemeClr val="bg1"/>
                  </a:solidFill>
                </a:rPr>
                <a:t>Relación Estabilidad de Flujo</a:t>
              </a:r>
              <a:endParaRPr lang="es-CO" sz="3200" dirty="0">
                <a:solidFill>
                  <a:schemeClr val="bg1"/>
                </a:solidFill>
              </a:endParaRPr>
            </a:p>
          </p:txBody>
        </p:sp>
        <p:sp>
          <p:nvSpPr>
            <p:cNvPr id="6" name="Line 53">
              <a:extLst>
                <a:ext uri="{FF2B5EF4-FFF2-40B4-BE49-F238E27FC236}">
                  <a16:creationId xmlns:a16="http://schemas.microsoft.com/office/drawing/2014/main" id="{04E84D01-B760-EAF2-0B18-5BEB05686948}"/>
                </a:ext>
              </a:extLst>
            </p:cNvPr>
            <p:cNvSpPr>
              <a:spLocks noChangeShapeType="1"/>
            </p:cNvSpPr>
            <p:nvPr/>
          </p:nvSpPr>
          <p:spPr bwMode="gray">
            <a:xfrm>
              <a:off x="1412" y="3111"/>
              <a:ext cx="2950" cy="0"/>
            </a:xfrm>
            <a:prstGeom prst="line">
              <a:avLst/>
            </a:prstGeom>
            <a:grpFill/>
            <a:ln w="3175">
              <a:solidFill>
                <a:srgbClr val="FFFFFF">
                  <a:alpha val="14999"/>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7" name="Line 54">
              <a:extLst>
                <a:ext uri="{FF2B5EF4-FFF2-40B4-BE49-F238E27FC236}">
                  <a16:creationId xmlns:a16="http://schemas.microsoft.com/office/drawing/2014/main" id="{38220000-9715-8827-0661-8934F11C251A}"/>
                </a:ext>
              </a:extLst>
            </p:cNvPr>
            <p:cNvSpPr>
              <a:spLocks noChangeShapeType="1"/>
            </p:cNvSpPr>
            <p:nvPr/>
          </p:nvSpPr>
          <p:spPr bwMode="gray">
            <a:xfrm>
              <a:off x="1418" y="2532"/>
              <a:ext cx="2950" cy="0"/>
            </a:xfrm>
            <a:prstGeom prst="line">
              <a:avLst/>
            </a:prstGeom>
            <a:grpFill/>
            <a:ln w="3175">
              <a:solidFill>
                <a:srgbClr val="FFFFFF">
                  <a:alpha val="25000"/>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grpSp>
        <p:nvGrpSpPr>
          <p:cNvPr id="13" name="Group 59">
            <a:extLst>
              <a:ext uri="{FF2B5EF4-FFF2-40B4-BE49-F238E27FC236}">
                <a16:creationId xmlns:a16="http://schemas.microsoft.com/office/drawing/2014/main" id="{B35A2394-D0B9-E699-8F12-585DB562B289}"/>
              </a:ext>
            </a:extLst>
          </p:cNvPr>
          <p:cNvGrpSpPr>
            <a:grpSpLocks/>
          </p:cNvGrpSpPr>
          <p:nvPr/>
        </p:nvGrpSpPr>
        <p:grpSpPr bwMode="auto">
          <a:xfrm>
            <a:off x="1912858" y="2050615"/>
            <a:ext cx="5358295" cy="772123"/>
            <a:chOff x="1314" y="1782"/>
            <a:chExt cx="3203" cy="582"/>
          </a:xfrm>
        </p:grpSpPr>
        <p:sp>
          <p:nvSpPr>
            <p:cNvPr id="14" name="AutoShape 60">
              <a:extLst>
                <a:ext uri="{FF2B5EF4-FFF2-40B4-BE49-F238E27FC236}">
                  <a16:creationId xmlns:a16="http://schemas.microsoft.com/office/drawing/2014/main" id="{93B0022A-E6A5-E5A0-5E4F-56E82A30B0AB}"/>
                </a:ext>
              </a:extLst>
            </p:cNvPr>
            <p:cNvSpPr>
              <a:spLocks noChangeArrowheads="1"/>
            </p:cNvSpPr>
            <p:nvPr/>
          </p:nvSpPr>
          <p:spPr bwMode="gray">
            <a:xfrm>
              <a:off x="1314" y="1782"/>
              <a:ext cx="3203" cy="582"/>
            </a:xfrm>
            <a:prstGeom prst="roundRect">
              <a:avLst>
                <a:gd name="adj" fmla="val 16667"/>
              </a:avLst>
            </a:prstGeom>
            <a:gradFill rotWithShape="1">
              <a:gsLst>
                <a:gs pos="0">
                  <a:schemeClr val="accent1">
                    <a:gamma/>
                    <a:shade val="66275"/>
                    <a:invGamma/>
                  </a:schemeClr>
                </a:gs>
                <a:gs pos="100000">
                  <a:schemeClr val="accent1"/>
                </a:gs>
              </a:gsLst>
              <a:lin ang="0" scaled="1"/>
            </a:gradFill>
            <a:ln>
              <a:noFill/>
            </a:ln>
            <a:effectLst/>
            <a:scene3d>
              <a:camera prst="legacyPerspectiveBottom"/>
              <a:lightRig rig="legacyNormal3" dir="r"/>
            </a:scene3d>
            <a:sp3d extrusionH="430200" prstMaterial="legacyMatte">
              <a:bevelT w="13500" h="13500" prst="angle"/>
              <a:bevelB w="13500" h="13500" prst="angle"/>
              <a:extrusionClr>
                <a:schemeClr val="accent1"/>
              </a:extrusionClr>
              <a:contourClr>
                <a:schemeClr val="accent1"/>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3200" dirty="0">
                  <a:solidFill>
                    <a:schemeClr val="bg1"/>
                  </a:solidFill>
                </a:rPr>
                <a:t>Relación de Llenante</a:t>
              </a:r>
              <a:endParaRPr lang="es-CO" sz="3200" dirty="0">
                <a:solidFill>
                  <a:schemeClr val="bg1"/>
                </a:solidFill>
              </a:endParaRPr>
            </a:p>
          </p:txBody>
        </p:sp>
        <p:sp>
          <p:nvSpPr>
            <p:cNvPr id="20" name="Line 61">
              <a:extLst>
                <a:ext uri="{FF2B5EF4-FFF2-40B4-BE49-F238E27FC236}">
                  <a16:creationId xmlns:a16="http://schemas.microsoft.com/office/drawing/2014/main" id="{3764D8F9-B007-0C8E-BFA7-E224C3F058FF}"/>
                </a:ext>
              </a:extLst>
            </p:cNvPr>
            <p:cNvSpPr>
              <a:spLocks noChangeShapeType="1"/>
            </p:cNvSpPr>
            <p:nvPr/>
          </p:nvSpPr>
          <p:spPr bwMode="gray">
            <a:xfrm>
              <a:off x="1418" y="2361"/>
              <a:ext cx="2950" cy="0"/>
            </a:xfrm>
            <a:prstGeom prst="line">
              <a:avLst/>
            </a:prstGeom>
            <a:noFill/>
            <a:ln w="3175">
              <a:solidFill>
                <a:srgbClr val="FFFFFF">
                  <a:alpha val="14999"/>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21" name="Line 62">
              <a:extLst>
                <a:ext uri="{FF2B5EF4-FFF2-40B4-BE49-F238E27FC236}">
                  <a16:creationId xmlns:a16="http://schemas.microsoft.com/office/drawing/2014/main" id="{CDC617CA-5D12-AE90-2E25-AF18E700B5E5}"/>
                </a:ext>
              </a:extLst>
            </p:cNvPr>
            <p:cNvSpPr>
              <a:spLocks noChangeShapeType="1"/>
            </p:cNvSpPr>
            <p:nvPr/>
          </p:nvSpPr>
          <p:spPr bwMode="gray">
            <a:xfrm>
              <a:off x="1392" y="1784"/>
              <a:ext cx="2950" cy="0"/>
            </a:xfrm>
            <a:prstGeom prst="line">
              <a:avLst/>
            </a:prstGeom>
            <a:noFill/>
            <a:ln w="3175">
              <a:solidFill>
                <a:srgbClr val="FFFFFF">
                  <a:alpha val="14999"/>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grpSp>
        <p:nvGrpSpPr>
          <p:cNvPr id="22" name="Group 63">
            <a:extLst>
              <a:ext uri="{FF2B5EF4-FFF2-40B4-BE49-F238E27FC236}">
                <a16:creationId xmlns:a16="http://schemas.microsoft.com/office/drawing/2014/main" id="{98F66201-D1EF-B4B9-3301-622BF2973C0C}"/>
              </a:ext>
            </a:extLst>
          </p:cNvPr>
          <p:cNvGrpSpPr>
            <a:grpSpLocks/>
          </p:cNvGrpSpPr>
          <p:nvPr/>
        </p:nvGrpSpPr>
        <p:grpSpPr bwMode="auto">
          <a:xfrm>
            <a:off x="1903238" y="1079490"/>
            <a:ext cx="5298072" cy="772123"/>
            <a:chOff x="1255" y="1050"/>
            <a:chExt cx="3167" cy="582"/>
          </a:xfrm>
        </p:grpSpPr>
        <p:sp>
          <p:nvSpPr>
            <p:cNvPr id="23" name="AutoShape 64">
              <a:extLst>
                <a:ext uri="{FF2B5EF4-FFF2-40B4-BE49-F238E27FC236}">
                  <a16:creationId xmlns:a16="http://schemas.microsoft.com/office/drawing/2014/main" id="{31587223-0FF8-56AE-0986-1EC83250010A}"/>
                </a:ext>
              </a:extLst>
            </p:cNvPr>
            <p:cNvSpPr>
              <a:spLocks noChangeArrowheads="1"/>
            </p:cNvSpPr>
            <p:nvPr/>
          </p:nvSpPr>
          <p:spPr bwMode="gray">
            <a:xfrm>
              <a:off x="1255" y="1050"/>
              <a:ext cx="3167" cy="582"/>
            </a:xfrm>
            <a:prstGeom prst="roundRect">
              <a:avLst>
                <a:gd name="adj" fmla="val 16667"/>
              </a:avLst>
            </a:prstGeom>
            <a:gradFill rotWithShape="1">
              <a:gsLst>
                <a:gs pos="0">
                  <a:schemeClr val="folHlink"/>
                </a:gs>
                <a:gs pos="100000">
                  <a:schemeClr val="folHlink">
                    <a:gamma/>
                    <a:shade val="66275"/>
                    <a:invGamma/>
                  </a:schemeClr>
                </a:gs>
              </a:gsLst>
              <a:lin ang="0" scaled="1"/>
            </a:gradFill>
            <a:ln>
              <a:noFill/>
            </a:ln>
            <a:effectLst/>
            <a:scene3d>
              <a:camera prst="legacyPerspectiveBottom"/>
              <a:lightRig rig="legacyNormal3" dir="r"/>
            </a:scene3d>
            <a:sp3d extrusionH="430200" prstMaterial="legacyMatte">
              <a:bevelT w="13500" h="13500" prst="angle"/>
              <a:bevelB w="13500" h="13500" prst="angle"/>
              <a:extrusionClr>
                <a:schemeClr val="folHlink"/>
              </a:extrusionClr>
              <a:contourClr>
                <a:schemeClr val="folHlink"/>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2800" dirty="0">
                  <a:solidFill>
                    <a:schemeClr val="bg1"/>
                  </a:solidFill>
                </a:rPr>
                <a:t>% de Vacíos en agregados minerales</a:t>
              </a:r>
              <a:endParaRPr lang="es-CO" sz="2800" dirty="0">
                <a:solidFill>
                  <a:schemeClr val="bg1"/>
                </a:solidFill>
              </a:endParaRPr>
            </a:p>
          </p:txBody>
        </p:sp>
        <p:sp>
          <p:nvSpPr>
            <p:cNvPr id="24" name="Line 65">
              <a:extLst>
                <a:ext uri="{FF2B5EF4-FFF2-40B4-BE49-F238E27FC236}">
                  <a16:creationId xmlns:a16="http://schemas.microsoft.com/office/drawing/2014/main" id="{5A34F675-F845-C464-BF02-29899F19AD9B}"/>
                </a:ext>
              </a:extLst>
            </p:cNvPr>
            <p:cNvSpPr>
              <a:spLocks noChangeShapeType="1"/>
            </p:cNvSpPr>
            <p:nvPr/>
          </p:nvSpPr>
          <p:spPr bwMode="gray">
            <a:xfrm>
              <a:off x="1392" y="1632"/>
              <a:ext cx="2950" cy="0"/>
            </a:xfrm>
            <a:prstGeom prst="line">
              <a:avLst/>
            </a:prstGeom>
            <a:noFill/>
            <a:ln w="3175">
              <a:solidFill>
                <a:srgbClr val="FFFFFF">
                  <a:alpha val="14999"/>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33" name="Line 66">
              <a:extLst>
                <a:ext uri="{FF2B5EF4-FFF2-40B4-BE49-F238E27FC236}">
                  <a16:creationId xmlns:a16="http://schemas.microsoft.com/office/drawing/2014/main" id="{C9B8A7BE-62E0-E3FE-13CE-34DDDFE45FA5}"/>
                </a:ext>
              </a:extLst>
            </p:cNvPr>
            <p:cNvSpPr>
              <a:spLocks noChangeShapeType="1"/>
            </p:cNvSpPr>
            <p:nvPr/>
          </p:nvSpPr>
          <p:spPr bwMode="gray">
            <a:xfrm>
              <a:off x="1392" y="1052"/>
              <a:ext cx="2950" cy="0"/>
            </a:xfrm>
            <a:prstGeom prst="line">
              <a:avLst/>
            </a:prstGeom>
            <a:noFill/>
            <a:ln w="3175">
              <a:solidFill>
                <a:srgbClr val="FFFFFF">
                  <a:alpha val="25000"/>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grpSp>
        <p:nvGrpSpPr>
          <p:cNvPr id="3" name="Group 55">
            <a:extLst>
              <a:ext uri="{FF2B5EF4-FFF2-40B4-BE49-F238E27FC236}">
                <a16:creationId xmlns:a16="http://schemas.microsoft.com/office/drawing/2014/main" id="{093EF3AC-4833-9B48-6D6D-C9D090E1142F}"/>
              </a:ext>
            </a:extLst>
          </p:cNvPr>
          <p:cNvGrpSpPr>
            <a:grpSpLocks/>
          </p:cNvGrpSpPr>
          <p:nvPr/>
        </p:nvGrpSpPr>
        <p:grpSpPr bwMode="auto">
          <a:xfrm>
            <a:off x="1905764" y="4013172"/>
            <a:ext cx="5358295" cy="772123"/>
            <a:chOff x="1314" y="3282"/>
            <a:chExt cx="3203" cy="582"/>
          </a:xfrm>
          <a:solidFill>
            <a:srgbClr val="3C64AC"/>
          </a:solidFill>
        </p:grpSpPr>
        <p:sp>
          <p:nvSpPr>
            <p:cNvPr id="8" name="AutoShape 56">
              <a:extLst>
                <a:ext uri="{FF2B5EF4-FFF2-40B4-BE49-F238E27FC236}">
                  <a16:creationId xmlns:a16="http://schemas.microsoft.com/office/drawing/2014/main" id="{B62EAD5A-20BB-BDF4-5EDC-0EEEF52E68CB}"/>
                </a:ext>
              </a:extLst>
            </p:cNvPr>
            <p:cNvSpPr>
              <a:spLocks noChangeArrowheads="1"/>
            </p:cNvSpPr>
            <p:nvPr/>
          </p:nvSpPr>
          <p:spPr bwMode="gray">
            <a:xfrm>
              <a:off x="1314" y="3282"/>
              <a:ext cx="3203" cy="582"/>
            </a:xfrm>
            <a:prstGeom prst="roundRect">
              <a:avLst>
                <a:gd name="adj" fmla="val 16667"/>
              </a:avLst>
            </a:prstGeom>
            <a:grpFill/>
            <a:ln>
              <a:noFill/>
            </a:ln>
            <a:effectLst/>
            <a:scene3d>
              <a:camera prst="legacyPerspectiveBottom"/>
              <a:lightRig rig="legacyNormal3" dir="r"/>
            </a:scene3d>
            <a:sp3d extrusionH="430200" prstMaterial="legacyMatte">
              <a:bevelT w="13500" h="13500" prst="angle"/>
              <a:bevelB w="13500" h="13500" prst="angle"/>
              <a:extrusionClr>
                <a:schemeClr val="accent2"/>
              </a:extrusionClr>
              <a:contourClr>
                <a:schemeClr val="accent2"/>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3200" dirty="0">
                  <a:solidFill>
                    <a:schemeClr val="bg1"/>
                  </a:solidFill>
                </a:rPr>
                <a:t>Índice Película delgada</a:t>
              </a:r>
              <a:endParaRPr lang="es-CO" sz="3200" dirty="0">
                <a:solidFill>
                  <a:schemeClr val="bg1"/>
                </a:solidFill>
              </a:endParaRPr>
            </a:p>
          </p:txBody>
        </p:sp>
        <p:sp>
          <p:nvSpPr>
            <p:cNvPr id="15" name="Line 57">
              <a:extLst>
                <a:ext uri="{FF2B5EF4-FFF2-40B4-BE49-F238E27FC236}">
                  <a16:creationId xmlns:a16="http://schemas.microsoft.com/office/drawing/2014/main" id="{34412AA7-3486-3E13-ED4F-98FFA2D1D5F3}"/>
                </a:ext>
              </a:extLst>
            </p:cNvPr>
            <p:cNvSpPr>
              <a:spLocks noChangeShapeType="1"/>
            </p:cNvSpPr>
            <p:nvPr/>
          </p:nvSpPr>
          <p:spPr bwMode="gray">
            <a:xfrm>
              <a:off x="1392" y="3861"/>
              <a:ext cx="2950" cy="0"/>
            </a:xfrm>
            <a:prstGeom prst="line">
              <a:avLst/>
            </a:prstGeom>
            <a:grpFill/>
            <a:ln w="3175">
              <a:solidFill>
                <a:srgbClr val="FFFFFF">
                  <a:alpha val="14999"/>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16" name="Line 58">
              <a:extLst>
                <a:ext uri="{FF2B5EF4-FFF2-40B4-BE49-F238E27FC236}">
                  <a16:creationId xmlns:a16="http://schemas.microsoft.com/office/drawing/2014/main" id="{81A2C3F7-151B-01E8-4E9F-64C9C9757782}"/>
                </a:ext>
              </a:extLst>
            </p:cNvPr>
            <p:cNvSpPr>
              <a:spLocks noChangeShapeType="1"/>
            </p:cNvSpPr>
            <p:nvPr/>
          </p:nvSpPr>
          <p:spPr bwMode="gray">
            <a:xfrm>
              <a:off x="1407" y="3282"/>
              <a:ext cx="2950" cy="0"/>
            </a:xfrm>
            <a:prstGeom prst="line">
              <a:avLst/>
            </a:prstGeom>
            <a:grpFill/>
            <a:ln w="3175">
              <a:solidFill>
                <a:srgbClr val="FFFFFF">
                  <a:alpha val="25000"/>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spTree>
    <p:extLst>
      <p:ext uri="{BB962C8B-B14F-4D97-AF65-F5344CB8AC3E}">
        <p14:creationId xmlns:p14="http://schemas.microsoft.com/office/powerpoint/2010/main" val="2279103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6A955F52-2D81-DA3D-C6FE-895FCECE880A}"/>
              </a:ext>
            </a:extLst>
          </p:cNvPr>
          <p:cNvSpPr/>
          <p:nvPr/>
        </p:nvSpPr>
        <p:spPr>
          <a:xfrm>
            <a:off x="198476" y="219743"/>
            <a:ext cx="4430674" cy="511777"/>
          </a:xfrm>
          <a:prstGeom prst="roundRect">
            <a:avLst/>
          </a:prstGeom>
          <a:solidFill>
            <a:srgbClr val="5C9C3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rPr>
              <a:t>DISCUSIÓN DE RESULTADOS</a:t>
            </a:r>
            <a:endParaRPr lang="es-CO" sz="2800" b="1" dirty="0">
              <a:solidFill>
                <a:schemeClr val="tx1"/>
              </a:solidFill>
            </a:endParaRPr>
          </a:p>
        </p:txBody>
      </p:sp>
      <p:pic>
        <p:nvPicPr>
          <p:cNvPr id="10" name="Imagen 9">
            <a:extLst>
              <a:ext uri="{FF2B5EF4-FFF2-40B4-BE49-F238E27FC236}">
                <a16:creationId xmlns:a16="http://schemas.microsoft.com/office/drawing/2014/main" id="{982CBF5E-FBB8-437E-B8E7-C879C8DA5323}"/>
              </a:ext>
            </a:extLst>
          </p:cNvPr>
          <p:cNvPicPr>
            <a:picLocks noChangeAspect="1"/>
          </p:cNvPicPr>
          <p:nvPr/>
        </p:nvPicPr>
        <p:blipFill>
          <a:blip r:embed="rId2"/>
          <a:stretch>
            <a:fillRect/>
          </a:stretch>
        </p:blipFill>
        <p:spPr>
          <a:xfrm>
            <a:off x="410907" y="1052623"/>
            <a:ext cx="8552339" cy="4021895"/>
          </a:xfrm>
          <a:prstGeom prst="rect">
            <a:avLst/>
          </a:prstGeom>
        </p:spPr>
      </p:pic>
    </p:spTree>
    <p:extLst>
      <p:ext uri="{BB962C8B-B14F-4D97-AF65-F5344CB8AC3E}">
        <p14:creationId xmlns:p14="http://schemas.microsoft.com/office/powerpoint/2010/main" val="365589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6A955F52-2D81-DA3D-C6FE-895FCECE880A}"/>
              </a:ext>
            </a:extLst>
          </p:cNvPr>
          <p:cNvSpPr/>
          <p:nvPr/>
        </p:nvSpPr>
        <p:spPr>
          <a:xfrm>
            <a:off x="198476" y="219743"/>
            <a:ext cx="4430674" cy="511777"/>
          </a:xfrm>
          <a:prstGeom prst="roundRect">
            <a:avLst/>
          </a:prstGeom>
          <a:solidFill>
            <a:srgbClr val="5C9C3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rPr>
              <a:t>DISCUSIÓN DE RESULTADOS</a:t>
            </a:r>
            <a:endParaRPr lang="es-CO" sz="2800" b="1" dirty="0">
              <a:solidFill>
                <a:schemeClr val="tx1"/>
              </a:solidFill>
            </a:endParaRPr>
          </a:p>
        </p:txBody>
      </p:sp>
      <p:pic>
        <p:nvPicPr>
          <p:cNvPr id="4" name="Imagen 3">
            <a:extLst>
              <a:ext uri="{FF2B5EF4-FFF2-40B4-BE49-F238E27FC236}">
                <a16:creationId xmlns:a16="http://schemas.microsoft.com/office/drawing/2014/main" id="{EB0B69A7-4530-4533-896B-B7AD2B6DB55D}"/>
              </a:ext>
            </a:extLst>
          </p:cNvPr>
          <p:cNvPicPr>
            <a:picLocks noChangeAspect="1"/>
          </p:cNvPicPr>
          <p:nvPr/>
        </p:nvPicPr>
        <p:blipFill>
          <a:blip r:embed="rId2"/>
          <a:stretch>
            <a:fillRect/>
          </a:stretch>
        </p:blipFill>
        <p:spPr>
          <a:xfrm>
            <a:off x="1551908" y="809911"/>
            <a:ext cx="5529376" cy="4322330"/>
          </a:xfrm>
          <a:prstGeom prst="rect">
            <a:avLst/>
          </a:prstGeom>
        </p:spPr>
      </p:pic>
    </p:spTree>
    <p:extLst>
      <p:ext uri="{BB962C8B-B14F-4D97-AF65-F5344CB8AC3E}">
        <p14:creationId xmlns:p14="http://schemas.microsoft.com/office/powerpoint/2010/main" val="308852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AA81C2-66A5-6DAA-7F80-FA10D81310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98" t="25579" r="82096" b="25822"/>
          <a:stretch/>
        </p:blipFill>
        <p:spPr bwMode="auto">
          <a:xfrm>
            <a:off x="60488" y="4373216"/>
            <a:ext cx="600684" cy="731517"/>
          </a:xfrm>
          <a:prstGeom prst="rect">
            <a:avLst/>
          </a:prstGeom>
          <a:ln>
            <a:no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E0EDF4B5-407A-71A8-D9B0-02E13F824546}"/>
              </a:ext>
            </a:extLst>
          </p:cNvPr>
          <p:cNvSpPr/>
          <p:nvPr/>
        </p:nvSpPr>
        <p:spPr>
          <a:xfrm>
            <a:off x="135172" y="2146852"/>
            <a:ext cx="683812" cy="866692"/>
          </a:xfrm>
          <a:prstGeom prst="rect">
            <a:avLst/>
          </a:prstGeom>
          <a:solidFill>
            <a:srgbClr val="5C9B3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esquinas redondeadas 4">
            <a:extLst>
              <a:ext uri="{FF2B5EF4-FFF2-40B4-BE49-F238E27FC236}">
                <a16:creationId xmlns:a16="http://schemas.microsoft.com/office/drawing/2014/main" id="{1F001331-5088-54E4-B60A-512CE8B6BB5B}"/>
              </a:ext>
            </a:extLst>
          </p:cNvPr>
          <p:cNvSpPr/>
          <p:nvPr/>
        </p:nvSpPr>
        <p:spPr>
          <a:xfrm>
            <a:off x="198477" y="219742"/>
            <a:ext cx="6173970" cy="511200"/>
          </a:xfrm>
          <a:prstGeom prst="roundRect">
            <a:avLst/>
          </a:prstGeom>
          <a:solidFill>
            <a:srgbClr val="4773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dirty="0">
                <a:solidFill>
                  <a:schemeClr val="bg1"/>
                </a:solidFill>
              </a:rPr>
              <a:t>CONCLUSIONES Y RECOMENDACIONES</a:t>
            </a:r>
            <a:endParaRPr lang="es-CO" sz="2800" dirty="0">
              <a:solidFill>
                <a:schemeClr val="bg1"/>
              </a:solidFill>
            </a:endParaRPr>
          </a:p>
        </p:txBody>
      </p:sp>
      <p:sp>
        <p:nvSpPr>
          <p:cNvPr id="7" name="Line 13">
            <a:extLst>
              <a:ext uri="{FF2B5EF4-FFF2-40B4-BE49-F238E27FC236}">
                <a16:creationId xmlns:a16="http://schemas.microsoft.com/office/drawing/2014/main" id="{E04852E6-6CFF-F514-02C3-A6E02E8F8D59}"/>
              </a:ext>
            </a:extLst>
          </p:cNvPr>
          <p:cNvSpPr>
            <a:spLocks noChangeShapeType="1"/>
          </p:cNvSpPr>
          <p:nvPr/>
        </p:nvSpPr>
        <p:spPr bwMode="gray">
          <a:xfrm flipV="1">
            <a:off x="1936974" y="4429111"/>
            <a:ext cx="5576773" cy="2853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8" name="Rectangle 14">
            <a:extLst>
              <a:ext uri="{FF2B5EF4-FFF2-40B4-BE49-F238E27FC236}">
                <a16:creationId xmlns:a16="http://schemas.microsoft.com/office/drawing/2014/main" id="{11F77656-D208-24D0-3D9D-D9D23A6517C3}"/>
              </a:ext>
            </a:extLst>
          </p:cNvPr>
          <p:cNvSpPr>
            <a:spLocks noChangeArrowheads="1"/>
          </p:cNvSpPr>
          <p:nvPr/>
        </p:nvSpPr>
        <p:spPr bwMode="gray">
          <a:xfrm rot="3419336">
            <a:off x="1652812" y="3881379"/>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contourClr>
              <a:schemeClr val="folHlink"/>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s-CO"/>
          </a:p>
        </p:txBody>
      </p:sp>
      <p:sp>
        <p:nvSpPr>
          <p:cNvPr id="29" name="Text Box 15">
            <a:extLst>
              <a:ext uri="{FF2B5EF4-FFF2-40B4-BE49-F238E27FC236}">
                <a16:creationId xmlns:a16="http://schemas.microsoft.com/office/drawing/2014/main" id="{34B73E78-58F3-9E51-DAF3-72AE3B22B47A}"/>
              </a:ext>
            </a:extLst>
          </p:cNvPr>
          <p:cNvSpPr txBox="1">
            <a:spLocks noChangeArrowheads="1"/>
          </p:cNvSpPr>
          <p:nvPr/>
        </p:nvSpPr>
        <p:spPr bwMode="gray">
          <a:xfrm>
            <a:off x="1708375" y="3924241"/>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CO" sz="2400" b="1">
                <a:solidFill>
                  <a:srgbClr val="FFFFFF"/>
                </a:solidFill>
              </a:rPr>
              <a:t>4</a:t>
            </a:r>
          </a:p>
        </p:txBody>
      </p:sp>
      <p:sp>
        <p:nvSpPr>
          <p:cNvPr id="30" name="Line 16">
            <a:extLst>
              <a:ext uri="{FF2B5EF4-FFF2-40B4-BE49-F238E27FC236}">
                <a16:creationId xmlns:a16="http://schemas.microsoft.com/office/drawing/2014/main" id="{28836BBF-E49A-55CF-3CDC-A31278668B67}"/>
              </a:ext>
            </a:extLst>
          </p:cNvPr>
          <p:cNvSpPr>
            <a:spLocks noChangeShapeType="1"/>
          </p:cNvSpPr>
          <p:nvPr/>
        </p:nvSpPr>
        <p:spPr bwMode="gray">
          <a:xfrm flipV="1">
            <a:off x="1936975" y="1942699"/>
            <a:ext cx="5576772" cy="342"/>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1" name="Rectangle 17">
            <a:extLst>
              <a:ext uri="{FF2B5EF4-FFF2-40B4-BE49-F238E27FC236}">
                <a16:creationId xmlns:a16="http://schemas.microsoft.com/office/drawing/2014/main" id="{1B6318B5-396D-25C1-8F79-445AB819C169}"/>
              </a:ext>
            </a:extLst>
          </p:cNvPr>
          <p:cNvSpPr>
            <a:spLocks noChangeArrowheads="1"/>
          </p:cNvSpPr>
          <p:nvPr/>
        </p:nvSpPr>
        <p:spPr bwMode="gray">
          <a:xfrm rot="3419336">
            <a:off x="1652812" y="1366779"/>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contourClr>
              <a:schemeClr val="accent1"/>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s-CO"/>
          </a:p>
        </p:txBody>
      </p:sp>
      <p:sp>
        <p:nvSpPr>
          <p:cNvPr id="32" name="Text Box 18">
            <a:extLst>
              <a:ext uri="{FF2B5EF4-FFF2-40B4-BE49-F238E27FC236}">
                <a16:creationId xmlns:a16="http://schemas.microsoft.com/office/drawing/2014/main" id="{F615F23E-A09C-5641-1A72-C0C2E78143AD}"/>
              </a:ext>
            </a:extLst>
          </p:cNvPr>
          <p:cNvSpPr txBox="1">
            <a:spLocks noChangeArrowheads="1"/>
          </p:cNvSpPr>
          <p:nvPr/>
        </p:nvSpPr>
        <p:spPr bwMode="gray">
          <a:xfrm>
            <a:off x="2436714" y="1517883"/>
            <a:ext cx="52282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CO" sz="2400" dirty="0" err="1"/>
              <a:t>Posible</a:t>
            </a:r>
            <a:r>
              <a:rPr lang="en-US" altLang="es-CO" sz="2400" dirty="0"/>
              <a:t> </a:t>
            </a:r>
            <a:r>
              <a:rPr lang="en-US" altLang="es-CO" sz="2400" dirty="0" err="1"/>
              <a:t>obtener</a:t>
            </a:r>
            <a:r>
              <a:rPr lang="en-US" altLang="es-CO" sz="2400" dirty="0"/>
              <a:t> </a:t>
            </a:r>
            <a:r>
              <a:rPr lang="en-US" altLang="es-CO" sz="2400" dirty="0" err="1"/>
              <a:t>producto</a:t>
            </a:r>
            <a:r>
              <a:rPr lang="en-US" altLang="es-CO" sz="2400" dirty="0"/>
              <a:t> de </a:t>
            </a:r>
            <a:r>
              <a:rPr lang="en-US" altLang="es-CO" sz="2400" dirty="0" err="1"/>
              <a:t>alta</a:t>
            </a:r>
            <a:r>
              <a:rPr lang="en-US" altLang="es-CO" sz="2400" dirty="0"/>
              <a:t> </a:t>
            </a:r>
            <a:r>
              <a:rPr lang="en-US" altLang="es-CO" sz="2400" dirty="0" err="1"/>
              <a:t>calidad</a:t>
            </a:r>
            <a:endParaRPr lang="en-US" altLang="es-CO" sz="2400" dirty="0"/>
          </a:p>
        </p:txBody>
      </p:sp>
      <p:sp>
        <p:nvSpPr>
          <p:cNvPr id="33" name="Text Box 19">
            <a:extLst>
              <a:ext uri="{FF2B5EF4-FFF2-40B4-BE49-F238E27FC236}">
                <a16:creationId xmlns:a16="http://schemas.microsoft.com/office/drawing/2014/main" id="{9E370D98-12A3-3155-2CAF-491B43750A5E}"/>
              </a:ext>
            </a:extLst>
          </p:cNvPr>
          <p:cNvSpPr txBox="1">
            <a:spLocks noChangeArrowheads="1"/>
          </p:cNvSpPr>
          <p:nvPr/>
        </p:nvSpPr>
        <p:spPr bwMode="gray">
          <a:xfrm>
            <a:off x="1708375" y="1409641"/>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CO" sz="2400" b="1">
                <a:solidFill>
                  <a:srgbClr val="FFFFFF"/>
                </a:solidFill>
              </a:rPr>
              <a:t>1</a:t>
            </a:r>
          </a:p>
        </p:txBody>
      </p:sp>
      <p:sp>
        <p:nvSpPr>
          <p:cNvPr id="34" name="Line 20">
            <a:extLst>
              <a:ext uri="{FF2B5EF4-FFF2-40B4-BE49-F238E27FC236}">
                <a16:creationId xmlns:a16="http://schemas.microsoft.com/office/drawing/2014/main" id="{6DF04071-1099-13B3-47DE-2368787962BC}"/>
              </a:ext>
            </a:extLst>
          </p:cNvPr>
          <p:cNvSpPr>
            <a:spLocks noChangeShapeType="1"/>
          </p:cNvSpPr>
          <p:nvPr/>
        </p:nvSpPr>
        <p:spPr bwMode="gray">
          <a:xfrm>
            <a:off x="1936974" y="2781241"/>
            <a:ext cx="5576771" cy="5378"/>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5" name="Rectangle 21">
            <a:extLst>
              <a:ext uri="{FF2B5EF4-FFF2-40B4-BE49-F238E27FC236}">
                <a16:creationId xmlns:a16="http://schemas.microsoft.com/office/drawing/2014/main" id="{4C2F4F0E-7009-768D-E18D-7A0A9A08D7EF}"/>
              </a:ext>
            </a:extLst>
          </p:cNvPr>
          <p:cNvSpPr>
            <a:spLocks noChangeArrowheads="1"/>
          </p:cNvSpPr>
          <p:nvPr/>
        </p:nvSpPr>
        <p:spPr bwMode="gray">
          <a:xfrm rot="3419336">
            <a:off x="1652812" y="2204979"/>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s-CO"/>
          </a:p>
        </p:txBody>
      </p:sp>
      <p:sp>
        <p:nvSpPr>
          <p:cNvPr id="36" name="Text Box 22">
            <a:extLst>
              <a:ext uri="{FF2B5EF4-FFF2-40B4-BE49-F238E27FC236}">
                <a16:creationId xmlns:a16="http://schemas.microsoft.com/office/drawing/2014/main" id="{F0026629-E475-9791-DA22-51F8BEC5E12F}"/>
              </a:ext>
            </a:extLst>
          </p:cNvPr>
          <p:cNvSpPr txBox="1">
            <a:spLocks noChangeArrowheads="1"/>
          </p:cNvSpPr>
          <p:nvPr/>
        </p:nvSpPr>
        <p:spPr bwMode="gray">
          <a:xfrm>
            <a:off x="1708375" y="2247841"/>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CO" sz="2400" b="1">
                <a:solidFill>
                  <a:srgbClr val="FFFFFF"/>
                </a:solidFill>
              </a:rPr>
              <a:t>2</a:t>
            </a:r>
          </a:p>
        </p:txBody>
      </p:sp>
      <p:sp>
        <p:nvSpPr>
          <p:cNvPr id="37" name="Line 23">
            <a:extLst>
              <a:ext uri="{FF2B5EF4-FFF2-40B4-BE49-F238E27FC236}">
                <a16:creationId xmlns:a16="http://schemas.microsoft.com/office/drawing/2014/main" id="{E2C21206-DA5F-93BF-8CAE-D414CE31E4D9}"/>
              </a:ext>
            </a:extLst>
          </p:cNvPr>
          <p:cNvSpPr>
            <a:spLocks noChangeShapeType="1"/>
          </p:cNvSpPr>
          <p:nvPr/>
        </p:nvSpPr>
        <p:spPr bwMode="gray">
          <a:xfrm>
            <a:off x="1938563" y="3617853"/>
            <a:ext cx="5575182" cy="2853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 name="Rectangle 24">
            <a:extLst>
              <a:ext uri="{FF2B5EF4-FFF2-40B4-BE49-F238E27FC236}">
                <a16:creationId xmlns:a16="http://schemas.microsoft.com/office/drawing/2014/main" id="{56AE4526-5A1F-855E-EF30-9C4C8D45064B}"/>
              </a:ext>
            </a:extLst>
          </p:cNvPr>
          <p:cNvSpPr>
            <a:spLocks noChangeArrowheads="1"/>
          </p:cNvSpPr>
          <p:nvPr/>
        </p:nvSpPr>
        <p:spPr bwMode="gray">
          <a:xfrm rot="3419336">
            <a:off x="1652812" y="3043179"/>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contourClr>
              <a:schemeClr val="hlink"/>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s-CO"/>
          </a:p>
        </p:txBody>
      </p:sp>
      <p:sp>
        <p:nvSpPr>
          <p:cNvPr id="39" name="Text Box 25">
            <a:extLst>
              <a:ext uri="{FF2B5EF4-FFF2-40B4-BE49-F238E27FC236}">
                <a16:creationId xmlns:a16="http://schemas.microsoft.com/office/drawing/2014/main" id="{9104B116-CFE7-2AF9-7DE3-B184B3C410F6}"/>
              </a:ext>
            </a:extLst>
          </p:cNvPr>
          <p:cNvSpPr txBox="1">
            <a:spLocks noChangeArrowheads="1"/>
          </p:cNvSpPr>
          <p:nvPr/>
        </p:nvSpPr>
        <p:spPr bwMode="gray">
          <a:xfrm>
            <a:off x="1708375" y="3086041"/>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CO" sz="2400" b="1">
                <a:solidFill>
                  <a:srgbClr val="FFFFFF"/>
                </a:solidFill>
              </a:rPr>
              <a:t>3</a:t>
            </a:r>
          </a:p>
        </p:txBody>
      </p:sp>
      <p:sp>
        <p:nvSpPr>
          <p:cNvPr id="43" name="Text Box 29">
            <a:extLst>
              <a:ext uri="{FF2B5EF4-FFF2-40B4-BE49-F238E27FC236}">
                <a16:creationId xmlns:a16="http://schemas.microsoft.com/office/drawing/2014/main" id="{F3272057-C0B2-B288-FF54-591750F6CA14}"/>
              </a:ext>
            </a:extLst>
          </p:cNvPr>
          <p:cNvSpPr txBox="1">
            <a:spLocks noChangeArrowheads="1"/>
          </p:cNvSpPr>
          <p:nvPr/>
        </p:nvSpPr>
        <p:spPr bwMode="gray">
          <a:xfrm>
            <a:off x="3032127" y="2358632"/>
            <a:ext cx="36387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CO" sz="2400" dirty="0" err="1"/>
              <a:t>Admite</a:t>
            </a:r>
            <a:r>
              <a:rPr lang="en-US" altLang="es-CO" sz="2400" dirty="0"/>
              <a:t> </a:t>
            </a:r>
            <a:r>
              <a:rPr lang="en-US" altLang="es-CO" sz="2400" dirty="0" err="1"/>
              <a:t>reducción</a:t>
            </a:r>
            <a:r>
              <a:rPr lang="en-US" altLang="es-CO" sz="2400" dirty="0"/>
              <a:t> de </a:t>
            </a:r>
            <a:r>
              <a:rPr lang="en-US" altLang="es-CO" sz="2400" dirty="0" err="1"/>
              <a:t>costos</a:t>
            </a:r>
            <a:endParaRPr lang="en-US" altLang="es-CO" sz="2400" dirty="0"/>
          </a:p>
        </p:txBody>
      </p:sp>
      <p:sp>
        <p:nvSpPr>
          <p:cNvPr id="44" name="Text Box 30">
            <a:extLst>
              <a:ext uri="{FF2B5EF4-FFF2-40B4-BE49-F238E27FC236}">
                <a16:creationId xmlns:a16="http://schemas.microsoft.com/office/drawing/2014/main" id="{757FE274-C9A6-9934-79DD-1A7A30927A53}"/>
              </a:ext>
            </a:extLst>
          </p:cNvPr>
          <p:cNvSpPr txBox="1">
            <a:spLocks noChangeArrowheads="1"/>
          </p:cNvSpPr>
          <p:nvPr/>
        </p:nvSpPr>
        <p:spPr bwMode="gray">
          <a:xfrm>
            <a:off x="2394183" y="3204155"/>
            <a:ext cx="527702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CO" sz="2400" dirty="0" err="1"/>
              <a:t>Seguir</a:t>
            </a:r>
            <a:r>
              <a:rPr lang="en-US" altLang="es-CO" sz="2400" dirty="0"/>
              <a:t> </a:t>
            </a:r>
            <a:r>
              <a:rPr lang="en-US" altLang="es-CO" sz="2400" dirty="0" err="1"/>
              <a:t>desarrollando</a:t>
            </a:r>
            <a:r>
              <a:rPr lang="en-US" altLang="es-CO" sz="2400" dirty="0"/>
              <a:t> </a:t>
            </a:r>
            <a:r>
              <a:rPr lang="en-US" altLang="es-CO" sz="2400" dirty="0" err="1"/>
              <a:t>implementaciones</a:t>
            </a:r>
            <a:endParaRPr lang="en-US" altLang="es-CO" sz="2400" dirty="0"/>
          </a:p>
        </p:txBody>
      </p:sp>
      <p:sp>
        <p:nvSpPr>
          <p:cNvPr id="45" name="Text Box 31">
            <a:extLst>
              <a:ext uri="{FF2B5EF4-FFF2-40B4-BE49-F238E27FC236}">
                <a16:creationId xmlns:a16="http://schemas.microsoft.com/office/drawing/2014/main" id="{6CFF99FF-ABF2-A9A8-31C8-2AAF0FEF809E}"/>
              </a:ext>
            </a:extLst>
          </p:cNvPr>
          <p:cNvSpPr txBox="1">
            <a:spLocks noChangeArrowheads="1"/>
          </p:cNvSpPr>
          <p:nvPr/>
        </p:nvSpPr>
        <p:spPr bwMode="gray">
          <a:xfrm>
            <a:off x="2493418" y="3997266"/>
            <a:ext cx="476797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CO" sz="2400" dirty="0" err="1"/>
              <a:t>Experimentar</a:t>
            </a:r>
            <a:r>
              <a:rPr lang="en-US" altLang="es-CO" sz="2400" dirty="0"/>
              <a:t> con </a:t>
            </a:r>
            <a:r>
              <a:rPr lang="en-US" altLang="es-CO" sz="2400" dirty="0" err="1"/>
              <a:t>asfalto</a:t>
            </a:r>
            <a:r>
              <a:rPr lang="en-US" altLang="es-CO" sz="2400" dirty="0"/>
              <a:t> </a:t>
            </a:r>
            <a:r>
              <a:rPr lang="en-US" altLang="es-CO" sz="2400" dirty="0" err="1"/>
              <a:t>modificado</a:t>
            </a:r>
            <a:endParaRPr lang="en-US" altLang="es-CO" sz="2400" dirty="0"/>
          </a:p>
        </p:txBody>
      </p:sp>
    </p:spTree>
    <p:extLst>
      <p:ext uri="{BB962C8B-B14F-4D97-AF65-F5344CB8AC3E}">
        <p14:creationId xmlns:p14="http://schemas.microsoft.com/office/powerpoint/2010/main" val="3032314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02D65037-0D47-EC0B-426D-37BC43D1C0F1}"/>
              </a:ext>
            </a:extLst>
          </p:cNvPr>
          <p:cNvSpPr txBox="1"/>
          <p:nvPr/>
        </p:nvSpPr>
        <p:spPr>
          <a:xfrm>
            <a:off x="3162300" y="2133600"/>
            <a:ext cx="2932982" cy="1015663"/>
          </a:xfrm>
          <a:prstGeom prst="rect">
            <a:avLst/>
          </a:prstGeom>
          <a:noFill/>
        </p:spPr>
        <p:txBody>
          <a:bodyPr wrap="none" rtlCol="0">
            <a:spAutoFit/>
          </a:bodyPr>
          <a:lstStyle/>
          <a:p>
            <a:r>
              <a:rPr lang="es-MX" sz="6000" dirty="0">
                <a:solidFill>
                  <a:srgbClr val="609E39"/>
                </a:solidFill>
              </a:rPr>
              <a:t>GRACIAS</a:t>
            </a:r>
            <a:endParaRPr lang="es-CO" sz="6000" dirty="0">
              <a:solidFill>
                <a:srgbClr val="609E39"/>
              </a:solidFill>
            </a:endParaRPr>
          </a:p>
        </p:txBody>
      </p:sp>
      <p:sp>
        <p:nvSpPr>
          <p:cNvPr id="10" name="CuadroTexto 9">
            <a:extLst>
              <a:ext uri="{FF2B5EF4-FFF2-40B4-BE49-F238E27FC236}">
                <a16:creationId xmlns:a16="http://schemas.microsoft.com/office/drawing/2014/main" id="{B1B1EE9D-4F7C-9254-BAE0-CF52F91E0630}"/>
              </a:ext>
            </a:extLst>
          </p:cNvPr>
          <p:cNvSpPr txBox="1"/>
          <p:nvPr/>
        </p:nvSpPr>
        <p:spPr>
          <a:xfrm>
            <a:off x="3124200" y="2095500"/>
            <a:ext cx="2932982" cy="1015663"/>
          </a:xfrm>
          <a:prstGeom prst="rect">
            <a:avLst/>
          </a:prstGeom>
          <a:noFill/>
        </p:spPr>
        <p:txBody>
          <a:bodyPr wrap="none" rtlCol="0">
            <a:spAutoFit/>
          </a:bodyPr>
          <a:lstStyle/>
          <a:p>
            <a:r>
              <a:rPr lang="es-MX" sz="6000" dirty="0"/>
              <a:t>GRACIAS</a:t>
            </a:r>
            <a:endParaRPr lang="es-CO" sz="6000" dirty="0"/>
          </a:p>
        </p:txBody>
      </p:sp>
    </p:spTree>
    <p:extLst>
      <p:ext uri="{BB962C8B-B14F-4D97-AF65-F5344CB8AC3E}">
        <p14:creationId xmlns:p14="http://schemas.microsoft.com/office/powerpoint/2010/main" val="4098002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ángulo: esquinas redondeadas 7">
            <a:extLst>
              <a:ext uri="{FF2B5EF4-FFF2-40B4-BE49-F238E27FC236}">
                <a16:creationId xmlns:a16="http://schemas.microsoft.com/office/drawing/2014/main" id="{2D48CF3D-C198-FE92-26BB-B624D7270810}"/>
              </a:ext>
            </a:extLst>
          </p:cNvPr>
          <p:cNvSpPr/>
          <p:nvPr/>
        </p:nvSpPr>
        <p:spPr>
          <a:xfrm>
            <a:off x="694660" y="1114221"/>
            <a:ext cx="7669619" cy="318976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s-CO" sz="2400" dirty="0">
                <a:effectLst/>
                <a:latin typeface="Times New Roman" panose="02020603050405020304" pitchFamily="18" charset="0"/>
                <a:ea typeface="Calibri" panose="020F0502020204030204" pitchFamily="34" charset="0"/>
              </a:rPr>
              <a:t>El desarrollo y mejora de tecnologías en la industria de la construcción de carreteras ha sido una constante en las últimas décadas.</a:t>
            </a:r>
          </a:p>
          <a:p>
            <a:pPr algn="just"/>
            <a:endParaRPr lang="es-CO" sz="2400" dirty="0">
              <a:latin typeface="Times New Roman" panose="02020603050405020304" pitchFamily="18" charset="0"/>
              <a:ea typeface="Calibri" panose="020F0502020204030204" pitchFamily="34" charset="0"/>
            </a:endParaRPr>
          </a:p>
          <a:p>
            <a:pPr algn="just"/>
            <a:r>
              <a:rPr lang="es-CO" sz="2400" dirty="0">
                <a:effectLst/>
                <a:latin typeface="Times New Roman" panose="02020603050405020304" pitchFamily="18" charset="0"/>
                <a:ea typeface="Calibri" panose="020F0502020204030204" pitchFamily="34" charset="0"/>
              </a:rPr>
              <a:t>A medida que aumenta la conciencia ambiental y se busca reducir el consumo de recursos naturales, surgen nuevas alternativas que promueven la sostenibilidad y la reutilización de materiales.</a:t>
            </a:r>
            <a:endParaRPr lang="es-CO" sz="2400" dirty="0"/>
          </a:p>
        </p:txBody>
      </p:sp>
      <p:sp>
        <p:nvSpPr>
          <p:cNvPr id="2" name="Rectángulo: esquinas redondeadas 1">
            <a:extLst>
              <a:ext uri="{FF2B5EF4-FFF2-40B4-BE49-F238E27FC236}">
                <a16:creationId xmlns:a16="http://schemas.microsoft.com/office/drawing/2014/main" id="{6A955F52-2D81-DA3D-C6FE-895FCECE880A}"/>
              </a:ext>
            </a:extLst>
          </p:cNvPr>
          <p:cNvSpPr/>
          <p:nvPr/>
        </p:nvSpPr>
        <p:spPr>
          <a:xfrm>
            <a:off x="198476" y="219743"/>
            <a:ext cx="2640139" cy="511777"/>
          </a:xfrm>
          <a:prstGeom prst="roundRect">
            <a:avLst/>
          </a:prstGeom>
          <a:solidFill>
            <a:srgbClr val="5C9C3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rPr>
              <a:t>INTRODUCCION</a:t>
            </a:r>
            <a:endParaRPr lang="es-CO" sz="2800" b="1" dirty="0">
              <a:solidFill>
                <a:schemeClr val="tx1"/>
              </a:solidFill>
            </a:endParaRPr>
          </a:p>
        </p:txBody>
      </p:sp>
    </p:spTree>
    <p:extLst>
      <p:ext uri="{BB962C8B-B14F-4D97-AF65-F5344CB8AC3E}">
        <p14:creationId xmlns:p14="http://schemas.microsoft.com/office/powerpoint/2010/main" val="1541484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AA81C2-66A5-6DAA-7F80-FA10D81310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98" t="25579" r="82096" b="25822"/>
          <a:stretch/>
        </p:blipFill>
        <p:spPr bwMode="auto">
          <a:xfrm>
            <a:off x="60488" y="4373216"/>
            <a:ext cx="600684" cy="731517"/>
          </a:xfrm>
          <a:prstGeom prst="rect">
            <a:avLst/>
          </a:prstGeom>
          <a:ln>
            <a:no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E0EDF4B5-407A-71A8-D9B0-02E13F824546}"/>
              </a:ext>
            </a:extLst>
          </p:cNvPr>
          <p:cNvSpPr/>
          <p:nvPr/>
        </p:nvSpPr>
        <p:spPr>
          <a:xfrm>
            <a:off x="135172" y="2146852"/>
            <a:ext cx="683812" cy="866692"/>
          </a:xfrm>
          <a:prstGeom prst="rect">
            <a:avLst/>
          </a:prstGeom>
          <a:solidFill>
            <a:srgbClr val="5C9B3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esquinas redondeadas 4">
            <a:extLst>
              <a:ext uri="{FF2B5EF4-FFF2-40B4-BE49-F238E27FC236}">
                <a16:creationId xmlns:a16="http://schemas.microsoft.com/office/drawing/2014/main" id="{1F001331-5088-54E4-B60A-512CE8B6BB5B}"/>
              </a:ext>
            </a:extLst>
          </p:cNvPr>
          <p:cNvSpPr/>
          <p:nvPr/>
        </p:nvSpPr>
        <p:spPr>
          <a:xfrm>
            <a:off x="198477" y="219742"/>
            <a:ext cx="3586344" cy="511200"/>
          </a:xfrm>
          <a:prstGeom prst="roundRect">
            <a:avLst/>
          </a:prstGeom>
          <a:solidFill>
            <a:srgbClr val="4773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dirty="0">
                <a:solidFill>
                  <a:schemeClr val="bg1"/>
                </a:solidFill>
              </a:rPr>
              <a:t>PREGUNTA PROBLEMA</a:t>
            </a:r>
            <a:endParaRPr lang="es-CO" sz="2800" dirty="0">
              <a:solidFill>
                <a:schemeClr val="bg1"/>
              </a:solidFill>
            </a:endParaRPr>
          </a:p>
        </p:txBody>
      </p:sp>
      <p:sp>
        <p:nvSpPr>
          <p:cNvPr id="7" name="Rectángulo: esquinas redondeadas 6">
            <a:extLst>
              <a:ext uri="{FF2B5EF4-FFF2-40B4-BE49-F238E27FC236}">
                <a16:creationId xmlns:a16="http://schemas.microsoft.com/office/drawing/2014/main" id="{B5AEFF23-81A2-0A93-B228-3F8BF48A341F}"/>
              </a:ext>
            </a:extLst>
          </p:cNvPr>
          <p:cNvSpPr/>
          <p:nvPr/>
        </p:nvSpPr>
        <p:spPr>
          <a:xfrm>
            <a:off x="726464" y="955193"/>
            <a:ext cx="7669619" cy="3944709"/>
          </a:xfrm>
          <a:prstGeom prst="roundRect">
            <a:avLst/>
          </a:prstGeom>
          <a:solidFill>
            <a:schemeClr val="bg1">
              <a:lumMod val="9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200000"/>
              </a:lnSpc>
            </a:pPr>
            <a:r>
              <a:rPr lang="es-CO"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¿Cuál es el mejor diseño de mezcla asfáltica combinando RAP y Asfalto con Grano de Caucho que cumpla las especificaciones técnicas para ser usado en la capa de bases estabilizadas de las vías urbanas, teniendo en cuenta que dichos componentes permiten una reducción de costos en la fabricación de asfalto, y de qué manera dicha mezcla contribuye a la mitigación de contaminación ambiental?</a:t>
            </a:r>
          </a:p>
        </p:txBody>
      </p:sp>
    </p:spTree>
    <p:extLst>
      <p:ext uri="{BB962C8B-B14F-4D97-AF65-F5344CB8AC3E}">
        <p14:creationId xmlns:p14="http://schemas.microsoft.com/office/powerpoint/2010/main" val="2095612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6A955F52-2D81-DA3D-C6FE-895FCECE880A}"/>
              </a:ext>
            </a:extLst>
          </p:cNvPr>
          <p:cNvSpPr/>
          <p:nvPr/>
        </p:nvSpPr>
        <p:spPr>
          <a:xfrm>
            <a:off x="198476" y="219743"/>
            <a:ext cx="3316001" cy="511777"/>
          </a:xfrm>
          <a:prstGeom prst="roundRect">
            <a:avLst/>
          </a:prstGeom>
          <a:solidFill>
            <a:srgbClr val="5C9C3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rPr>
              <a:t>JUSTIFICACION</a:t>
            </a:r>
            <a:endParaRPr lang="es-CO" sz="2800" b="1" dirty="0">
              <a:solidFill>
                <a:schemeClr val="tx1"/>
              </a:solidFill>
            </a:endParaRPr>
          </a:p>
        </p:txBody>
      </p:sp>
      <p:grpSp>
        <p:nvGrpSpPr>
          <p:cNvPr id="4" name="Group 5">
            <a:extLst>
              <a:ext uri="{FF2B5EF4-FFF2-40B4-BE49-F238E27FC236}">
                <a16:creationId xmlns:a16="http://schemas.microsoft.com/office/drawing/2014/main" id="{7647A01A-9FED-784D-224E-ABA4208674B6}"/>
              </a:ext>
            </a:extLst>
          </p:cNvPr>
          <p:cNvGrpSpPr>
            <a:grpSpLocks/>
          </p:cNvGrpSpPr>
          <p:nvPr/>
        </p:nvGrpSpPr>
        <p:grpSpPr bwMode="auto">
          <a:xfrm>
            <a:off x="1485083" y="2285451"/>
            <a:ext cx="6204138" cy="1044388"/>
            <a:chOff x="720" y="1392"/>
            <a:chExt cx="4058" cy="480"/>
          </a:xfrm>
        </p:grpSpPr>
        <p:sp>
          <p:nvSpPr>
            <p:cNvPr id="5" name="AutoShape 6">
              <a:extLst>
                <a:ext uri="{FF2B5EF4-FFF2-40B4-BE49-F238E27FC236}">
                  <a16:creationId xmlns:a16="http://schemas.microsoft.com/office/drawing/2014/main" id="{92182E18-9C89-52E7-82DA-36F39C53438D}"/>
                </a:ext>
              </a:extLst>
            </p:cNvPr>
            <p:cNvSpPr>
              <a:spLocks noChangeArrowheads="1"/>
            </p:cNvSpPr>
            <p:nvPr/>
          </p:nvSpPr>
          <p:spPr bwMode="lt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6" name="Group 7">
              <a:extLst>
                <a:ext uri="{FF2B5EF4-FFF2-40B4-BE49-F238E27FC236}">
                  <a16:creationId xmlns:a16="http://schemas.microsoft.com/office/drawing/2014/main" id="{CDC9B74A-3955-ACB2-909C-683979291930}"/>
                </a:ext>
              </a:extLst>
            </p:cNvPr>
            <p:cNvGrpSpPr>
              <a:grpSpLocks/>
            </p:cNvGrpSpPr>
            <p:nvPr/>
          </p:nvGrpSpPr>
          <p:grpSpPr bwMode="auto">
            <a:xfrm>
              <a:off x="730" y="1407"/>
              <a:ext cx="4043" cy="444"/>
              <a:chOff x="744" y="1407"/>
              <a:chExt cx="3988" cy="444"/>
            </a:xfrm>
          </p:grpSpPr>
          <p:sp>
            <p:nvSpPr>
              <p:cNvPr id="7" name="AutoShape 8">
                <a:extLst>
                  <a:ext uri="{FF2B5EF4-FFF2-40B4-BE49-F238E27FC236}">
                    <a16:creationId xmlns:a16="http://schemas.microsoft.com/office/drawing/2014/main" id="{73F6219A-3448-4046-7B7A-0C063779113D}"/>
                  </a:ext>
                </a:extLst>
              </p:cNvPr>
              <p:cNvSpPr>
                <a:spLocks noChangeArrowheads="1"/>
              </p:cNvSpPr>
              <p:nvPr/>
            </p:nvSpPr>
            <p:spPr bwMode="ltGray">
              <a:xfrm>
                <a:off x="744" y="1736"/>
                <a:ext cx="3988" cy="115"/>
              </a:xfrm>
              <a:prstGeom prst="roundRect">
                <a:avLst>
                  <a:gd name="adj" fmla="val 50000"/>
                </a:avLst>
              </a:prstGeom>
              <a:gradFill rotWithShape="1">
                <a:gsLst>
                  <a:gs pos="0">
                    <a:schemeClr val="accent2">
                      <a:alpha val="0"/>
                    </a:schemeClr>
                  </a:gs>
                  <a:gs pos="100000">
                    <a:schemeClr val="accent2">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9" name="AutoShape 9">
                <a:extLst>
                  <a:ext uri="{FF2B5EF4-FFF2-40B4-BE49-F238E27FC236}">
                    <a16:creationId xmlns:a16="http://schemas.microsoft.com/office/drawing/2014/main" id="{DF7630DB-5357-7351-990E-DB945B8CF66C}"/>
                  </a:ext>
                </a:extLst>
              </p:cNvPr>
              <p:cNvSpPr>
                <a:spLocks noChangeArrowheads="1"/>
              </p:cNvSpPr>
              <p:nvPr/>
            </p:nvSpPr>
            <p:spPr bwMode="ltGray">
              <a:xfrm>
                <a:off x="744" y="1407"/>
                <a:ext cx="3988" cy="115"/>
              </a:xfrm>
              <a:prstGeom prst="roundRect">
                <a:avLst>
                  <a:gd name="adj" fmla="val 50000"/>
                </a:avLst>
              </a:prstGeom>
              <a:gradFill rotWithShape="1">
                <a:gsLst>
                  <a:gs pos="0">
                    <a:schemeClr val="accent2">
                      <a:gamma/>
                      <a:tint val="15686"/>
                      <a:invGamma/>
                    </a:schemeClr>
                  </a:gs>
                  <a:gs pos="100000">
                    <a:schemeClr val="accent2">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10" name="Group 10">
            <a:extLst>
              <a:ext uri="{FF2B5EF4-FFF2-40B4-BE49-F238E27FC236}">
                <a16:creationId xmlns:a16="http://schemas.microsoft.com/office/drawing/2014/main" id="{3A56778F-92AB-738D-4B4E-7727FB13041B}"/>
              </a:ext>
            </a:extLst>
          </p:cNvPr>
          <p:cNvGrpSpPr>
            <a:grpSpLocks/>
          </p:cNvGrpSpPr>
          <p:nvPr/>
        </p:nvGrpSpPr>
        <p:grpSpPr bwMode="auto">
          <a:xfrm>
            <a:off x="1476825" y="1108532"/>
            <a:ext cx="6204138" cy="1044388"/>
            <a:chOff x="720" y="1392"/>
            <a:chExt cx="4058" cy="480"/>
          </a:xfrm>
        </p:grpSpPr>
        <p:sp>
          <p:nvSpPr>
            <p:cNvPr id="11" name="AutoShape 11">
              <a:extLst>
                <a:ext uri="{FF2B5EF4-FFF2-40B4-BE49-F238E27FC236}">
                  <a16:creationId xmlns:a16="http://schemas.microsoft.com/office/drawing/2014/main" id="{59C744DA-346F-EFB6-C8D3-61D845B74B81}"/>
                </a:ext>
              </a:extLst>
            </p:cNvPr>
            <p:cNvSpPr>
              <a:spLocks noChangeArrowheads="1"/>
            </p:cNvSpPr>
            <p:nvPr/>
          </p:nvSpPr>
          <p:spPr bwMode="ltGray">
            <a:xfrm>
              <a:off x="720" y="1392"/>
              <a:ext cx="4058" cy="480"/>
            </a:xfrm>
            <a:prstGeom prst="roundRect">
              <a:avLst>
                <a:gd name="adj" fmla="val 17509"/>
              </a:avLst>
            </a:prstGeom>
            <a:gradFill rotWithShape="1">
              <a:gsLst>
                <a:gs pos="0">
                  <a:schemeClr val="hlink"/>
                </a:gs>
                <a:gs pos="50000">
                  <a:schemeClr val="hlink">
                    <a:gamma/>
                    <a:shade val="92157"/>
                    <a:invGamma/>
                  </a:schemeClr>
                </a:gs>
                <a:gs pos="100000">
                  <a:schemeClr va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12" name="Group 12">
              <a:extLst>
                <a:ext uri="{FF2B5EF4-FFF2-40B4-BE49-F238E27FC236}">
                  <a16:creationId xmlns:a16="http://schemas.microsoft.com/office/drawing/2014/main" id="{6895B10F-993D-5395-DBB4-D9D52896D81B}"/>
                </a:ext>
              </a:extLst>
            </p:cNvPr>
            <p:cNvGrpSpPr>
              <a:grpSpLocks/>
            </p:cNvGrpSpPr>
            <p:nvPr/>
          </p:nvGrpSpPr>
          <p:grpSpPr bwMode="auto">
            <a:xfrm>
              <a:off x="730" y="1407"/>
              <a:ext cx="4043" cy="444"/>
              <a:chOff x="744" y="1407"/>
              <a:chExt cx="3988" cy="444"/>
            </a:xfrm>
          </p:grpSpPr>
          <p:sp>
            <p:nvSpPr>
              <p:cNvPr id="13" name="AutoShape 13">
                <a:extLst>
                  <a:ext uri="{FF2B5EF4-FFF2-40B4-BE49-F238E27FC236}">
                    <a16:creationId xmlns:a16="http://schemas.microsoft.com/office/drawing/2014/main" id="{9E14191A-2E01-59D3-9E5C-4BBB1470A453}"/>
                  </a:ext>
                </a:extLst>
              </p:cNvPr>
              <p:cNvSpPr>
                <a:spLocks noChangeArrowheads="1"/>
              </p:cNvSpPr>
              <p:nvPr/>
            </p:nvSpPr>
            <p:spPr bwMode="ltGray">
              <a:xfrm>
                <a:off x="744" y="1736"/>
                <a:ext cx="3988" cy="115"/>
              </a:xfrm>
              <a:prstGeom prst="roundRect">
                <a:avLst>
                  <a:gd name="adj" fmla="val 50000"/>
                </a:avLst>
              </a:prstGeom>
              <a:gradFill rotWithShape="1">
                <a:gsLst>
                  <a:gs pos="0">
                    <a:schemeClr val="hlink">
                      <a:alpha val="0"/>
                    </a:schemeClr>
                  </a:gs>
                  <a:gs pos="100000">
                    <a:schemeClr va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4" name="AutoShape 14">
                <a:extLst>
                  <a:ext uri="{FF2B5EF4-FFF2-40B4-BE49-F238E27FC236}">
                    <a16:creationId xmlns:a16="http://schemas.microsoft.com/office/drawing/2014/main" id="{2B70894A-E2B8-B954-85B4-B700F28C8FD9}"/>
                  </a:ext>
                </a:extLst>
              </p:cNvPr>
              <p:cNvSpPr>
                <a:spLocks noChangeArrowheads="1"/>
              </p:cNvSpPr>
              <p:nvPr/>
            </p:nvSpPr>
            <p:spPr bwMode="ltGray">
              <a:xfrm>
                <a:off x="744" y="1407"/>
                <a:ext cx="3988" cy="115"/>
              </a:xfrm>
              <a:prstGeom prst="roundRect">
                <a:avLst>
                  <a:gd name="adj" fmla="val 50000"/>
                </a:avLst>
              </a:prstGeom>
              <a:gradFill rotWithShape="1">
                <a:gsLst>
                  <a:gs pos="0">
                    <a:schemeClr val="hlink">
                      <a:gamma/>
                      <a:tint val="25490"/>
                      <a:invGamma/>
                    </a:schemeClr>
                  </a:gs>
                  <a:gs pos="100000">
                    <a:schemeClr val="hlink">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20" name="Text Box 20">
            <a:extLst>
              <a:ext uri="{FF2B5EF4-FFF2-40B4-BE49-F238E27FC236}">
                <a16:creationId xmlns:a16="http://schemas.microsoft.com/office/drawing/2014/main" id="{6543DB1F-EDE4-997F-B295-388498F3B53F}"/>
              </a:ext>
            </a:extLst>
          </p:cNvPr>
          <p:cNvSpPr txBox="1">
            <a:spLocks noChangeArrowheads="1"/>
          </p:cNvSpPr>
          <p:nvPr/>
        </p:nvSpPr>
        <p:spPr bwMode="black">
          <a:xfrm>
            <a:off x="2735563" y="2503704"/>
            <a:ext cx="421246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lstStyle/>
          <a:p>
            <a:pPr algn="ctr">
              <a:spcBef>
                <a:spcPct val="50000"/>
              </a:spcBef>
            </a:pPr>
            <a:r>
              <a:rPr lang="en-US" altLang="es-CO" sz="3200" b="1" dirty="0" err="1"/>
              <a:t>Reducción</a:t>
            </a:r>
            <a:r>
              <a:rPr lang="en-US" altLang="es-CO" sz="3200" b="1" dirty="0"/>
              <a:t> de </a:t>
            </a:r>
            <a:r>
              <a:rPr lang="en-US" altLang="es-CO" sz="3200" b="1" dirty="0" err="1"/>
              <a:t>residuos</a:t>
            </a:r>
            <a:endParaRPr lang="en-US" altLang="es-CO" sz="3200" b="1" dirty="0"/>
          </a:p>
        </p:txBody>
      </p:sp>
      <p:sp>
        <p:nvSpPr>
          <p:cNvPr id="21" name="Text Box 21">
            <a:extLst>
              <a:ext uri="{FF2B5EF4-FFF2-40B4-BE49-F238E27FC236}">
                <a16:creationId xmlns:a16="http://schemas.microsoft.com/office/drawing/2014/main" id="{608BC1E9-B926-B816-DD31-157A5F1D5415}"/>
              </a:ext>
            </a:extLst>
          </p:cNvPr>
          <p:cNvSpPr txBox="1">
            <a:spLocks noChangeArrowheads="1"/>
          </p:cNvSpPr>
          <p:nvPr/>
        </p:nvSpPr>
        <p:spPr bwMode="black">
          <a:xfrm>
            <a:off x="2973790" y="1301778"/>
            <a:ext cx="4266639" cy="523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wrap="square">
            <a:spAutoFit/>
          </a:bodyPr>
          <a:lstStyle/>
          <a:p>
            <a:pPr algn="ctr">
              <a:spcBef>
                <a:spcPct val="50000"/>
              </a:spcBef>
            </a:pPr>
            <a:r>
              <a:rPr lang="en-US" altLang="es-CO" sz="2800" b="1" dirty="0" err="1">
                <a:solidFill>
                  <a:schemeClr val="bg1">
                    <a:lumMod val="85000"/>
                  </a:schemeClr>
                </a:solidFill>
              </a:rPr>
              <a:t>Reutilización</a:t>
            </a:r>
            <a:r>
              <a:rPr lang="en-US" altLang="es-CO" sz="2800" b="1" dirty="0">
                <a:solidFill>
                  <a:schemeClr val="bg1">
                    <a:lumMod val="85000"/>
                  </a:schemeClr>
                </a:solidFill>
              </a:rPr>
              <a:t> de </a:t>
            </a:r>
            <a:r>
              <a:rPr lang="en-US" altLang="es-CO" sz="2800" b="1" dirty="0" err="1">
                <a:solidFill>
                  <a:schemeClr val="bg1">
                    <a:lumMod val="85000"/>
                  </a:schemeClr>
                </a:solidFill>
              </a:rPr>
              <a:t>materiales</a:t>
            </a:r>
            <a:endParaRPr lang="en-US" altLang="es-CO" sz="2800" b="1" dirty="0">
              <a:solidFill>
                <a:schemeClr val="bg1">
                  <a:lumMod val="85000"/>
                </a:schemeClr>
              </a:solidFill>
            </a:endParaRPr>
          </a:p>
        </p:txBody>
      </p:sp>
      <p:pic>
        <p:nvPicPr>
          <p:cNvPr id="23" name="Picture 25">
            <a:extLst>
              <a:ext uri="{FF2B5EF4-FFF2-40B4-BE49-F238E27FC236}">
                <a16:creationId xmlns:a16="http://schemas.microsoft.com/office/drawing/2014/main" id="{4C34687A-DFBD-9D0D-3D66-2B8EEE52D126}"/>
              </a:ext>
            </a:extLst>
          </p:cNvPr>
          <p:cNvPicPr>
            <a:picLocks noChangeAspect="1" noChangeArrowheads="1"/>
          </p:cNvPicPr>
          <p:nvPr/>
        </p:nvPicPr>
        <p:blipFill>
          <a:blip r:embed="rId3">
            <a:lum bright="-6000" contrast="24000"/>
            <a:grayscl/>
            <a:extLst>
              <a:ext uri="{28A0092B-C50C-407E-A947-70E740481C1C}">
                <a14:useLocalDpi xmlns:a14="http://schemas.microsoft.com/office/drawing/2010/main" val="0"/>
              </a:ext>
            </a:extLst>
          </a:blip>
          <a:srcRect l="42606" t="64474" r="19473"/>
          <a:stretch>
            <a:fillRect/>
          </a:stretch>
        </p:blipFill>
        <p:spPr bwMode="gray">
          <a:xfrm>
            <a:off x="1462019" y="2369675"/>
            <a:ext cx="977326" cy="104679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6">
            <a:extLst>
              <a:ext uri="{FF2B5EF4-FFF2-40B4-BE49-F238E27FC236}">
                <a16:creationId xmlns:a16="http://schemas.microsoft.com/office/drawing/2014/main" id="{EF514E1D-2486-4969-338B-0AC5BBCC57C2}"/>
              </a:ext>
            </a:extLst>
          </p:cNvPr>
          <p:cNvPicPr>
            <a:picLocks noChangeAspect="1" noChangeArrowheads="1"/>
          </p:cNvPicPr>
          <p:nvPr/>
        </p:nvPicPr>
        <p:blipFill>
          <a:blip r:embed="rId3">
            <a:lum bright="-6000" contrast="24000"/>
            <a:grayscl/>
            <a:extLst>
              <a:ext uri="{28A0092B-C50C-407E-A947-70E740481C1C}">
                <a14:useLocalDpi xmlns:a14="http://schemas.microsoft.com/office/drawing/2010/main" val="0"/>
              </a:ext>
            </a:extLst>
          </a:blip>
          <a:srcRect l="42606" t="64474" r="19473"/>
          <a:stretch>
            <a:fillRect/>
          </a:stretch>
        </p:blipFill>
        <p:spPr bwMode="gray">
          <a:xfrm>
            <a:off x="1511547" y="1192757"/>
            <a:ext cx="977324" cy="1046794"/>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upo 49">
            <a:extLst>
              <a:ext uri="{FF2B5EF4-FFF2-40B4-BE49-F238E27FC236}">
                <a16:creationId xmlns:a16="http://schemas.microsoft.com/office/drawing/2014/main" id="{4271D157-5C89-0917-3696-A792747C7978}"/>
              </a:ext>
            </a:extLst>
          </p:cNvPr>
          <p:cNvGrpSpPr/>
          <p:nvPr/>
        </p:nvGrpSpPr>
        <p:grpSpPr>
          <a:xfrm>
            <a:off x="1467288" y="3387174"/>
            <a:ext cx="6985593" cy="1408112"/>
            <a:chOff x="1909650" y="3517004"/>
            <a:chExt cx="5993609" cy="954106"/>
          </a:xfrm>
        </p:grpSpPr>
        <p:sp>
          <p:nvSpPr>
            <p:cNvPr id="22" name="Text Box 22">
              <a:extLst>
                <a:ext uri="{FF2B5EF4-FFF2-40B4-BE49-F238E27FC236}">
                  <a16:creationId xmlns:a16="http://schemas.microsoft.com/office/drawing/2014/main" id="{349431A8-051E-C865-E195-2C461CFD9312}"/>
                </a:ext>
              </a:extLst>
            </p:cNvPr>
            <p:cNvSpPr txBox="1">
              <a:spLocks noChangeArrowheads="1"/>
            </p:cNvSpPr>
            <p:nvPr/>
          </p:nvSpPr>
          <p:spPr bwMode="black">
            <a:xfrm>
              <a:off x="1952822" y="3517004"/>
              <a:ext cx="5950437" cy="954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a:spAutoFit/>
            </a:bodyPr>
            <a:lstStyle/>
            <a:p>
              <a:pPr algn="ctr">
                <a:spcBef>
                  <a:spcPct val="50000"/>
                </a:spcBef>
              </a:pPr>
              <a:r>
                <a:rPr lang="en-US" altLang="es-CO" sz="2800" b="1" dirty="0" err="1">
                  <a:solidFill>
                    <a:schemeClr val="bg1"/>
                  </a:solidFill>
                </a:rPr>
                <a:t>Disminución</a:t>
              </a:r>
              <a:r>
                <a:rPr lang="en-US" altLang="es-CO" sz="2800" b="1" dirty="0">
                  <a:solidFill>
                    <a:schemeClr val="bg1"/>
                  </a:solidFill>
                </a:rPr>
                <a:t> </a:t>
              </a:r>
              <a:r>
                <a:rPr lang="en-US" altLang="es-CO" sz="2800" b="1" dirty="0" err="1">
                  <a:solidFill>
                    <a:schemeClr val="bg1"/>
                  </a:solidFill>
                </a:rPr>
                <a:t>explotación</a:t>
              </a:r>
              <a:r>
                <a:rPr lang="en-US" altLang="es-CO" sz="2800" b="1" dirty="0">
                  <a:solidFill>
                    <a:schemeClr val="bg1"/>
                  </a:solidFill>
                </a:rPr>
                <a:t> </a:t>
              </a:r>
              <a:r>
                <a:rPr lang="en-US" altLang="es-CO" sz="2800" b="1" dirty="0" err="1">
                  <a:solidFill>
                    <a:schemeClr val="bg1"/>
                  </a:solidFill>
                </a:rPr>
                <a:t>recursos</a:t>
              </a:r>
              <a:r>
                <a:rPr lang="en-US" altLang="es-CO" sz="2800" b="1" dirty="0">
                  <a:solidFill>
                    <a:schemeClr val="bg1"/>
                  </a:solidFill>
                </a:rPr>
                <a:t> naturales</a:t>
              </a:r>
            </a:p>
          </p:txBody>
        </p:sp>
        <p:grpSp>
          <p:nvGrpSpPr>
            <p:cNvPr id="42" name="Group 13">
              <a:extLst>
                <a:ext uri="{FF2B5EF4-FFF2-40B4-BE49-F238E27FC236}">
                  <a16:creationId xmlns:a16="http://schemas.microsoft.com/office/drawing/2014/main" id="{F9B01B7A-40E1-D23B-04CF-8A8853C54113}"/>
                </a:ext>
              </a:extLst>
            </p:cNvPr>
            <p:cNvGrpSpPr>
              <a:grpSpLocks/>
            </p:cNvGrpSpPr>
            <p:nvPr/>
          </p:nvGrpSpPr>
          <p:grpSpPr bwMode="auto">
            <a:xfrm>
              <a:off x="1927225" y="3545770"/>
              <a:ext cx="5311775" cy="688975"/>
              <a:chOff x="720" y="1392"/>
              <a:chExt cx="4058" cy="480"/>
            </a:xfrm>
          </p:grpSpPr>
          <p:sp>
            <p:nvSpPr>
              <p:cNvPr id="43" name="AutoShape 14">
                <a:extLst>
                  <a:ext uri="{FF2B5EF4-FFF2-40B4-BE49-F238E27FC236}">
                    <a16:creationId xmlns:a16="http://schemas.microsoft.com/office/drawing/2014/main" id="{3C41009F-2556-66F8-EEEA-23A3F1527AA7}"/>
                  </a:ext>
                </a:extLst>
              </p:cNvPr>
              <p:cNvSpPr>
                <a:spLocks noChangeArrowheads="1"/>
              </p:cNvSpPr>
              <p:nvPr/>
            </p:nvSpPr>
            <p:spPr bwMode="gray">
              <a:xfrm>
                <a:off x="720" y="1392"/>
                <a:ext cx="4058" cy="480"/>
              </a:xfrm>
              <a:prstGeom prst="roundRect">
                <a:avLst>
                  <a:gd name="adj" fmla="val 17509"/>
                </a:avLst>
              </a:prstGeom>
              <a:gradFill rotWithShape="1">
                <a:gsLst>
                  <a:gs pos="0">
                    <a:schemeClr val="folHlink"/>
                  </a:gs>
                  <a:gs pos="50000">
                    <a:schemeClr val="folHlink">
                      <a:gamma/>
                      <a:shade val="92157"/>
                      <a:invGamma/>
                    </a:schemeClr>
                  </a:gs>
                  <a:gs pos="100000">
                    <a:schemeClr val="fo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44" name="Group 15">
                <a:extLst>
                  <a:ext uri="{FF2B5EF4-FFF2-40B4-BE49-F238E27FC236}">
                    <a16:creationId xmlns:a16="http://schemas.microsoft.com/office/drawing/2014/main" id="{0962772E-6428-0D5E-428E-DE1FA139C05B}"/>
                  </a:ext>
                </a:extLst>
              </p:cNvPr>
              <p:cNvGrpSpPr>
                <a:grpSpLocks/>
              </p:cNvGrpSpPr>
              <p:nvPr/>
            </p:nvGrpSpPr>
            <p:grpSpPr bwMode="auto">
              <a:xfrm>
                <a:off x="730" y="1407"/>
                <a:ext cx="4043" cy="444"/>
                <a:chOff x="744" y="1407"/>
                <a:chExt cx="3988" cy="444"/>
              </a:xfrm>
            </p:grpSpPr>
            <p:sp>
              <p:nvSpPr>
                <p:cNvPr id="45" name="AutoShape 16">
                  <a:extLst>
                    <a:ext uri="{FF2B5EF4-FFF2-40B4-BE49-F238E27FC236}">
                      <a16:creationId xmlns:a16="http://schemas.microsoft.com/office/drawing/2014/main" id="{52AF3FC9-EE64-0A95-6D0F-9FC45B5E17DF}"/>
                    </a:ext>
                  </a:extLst>
                </p:cNvPr>
                <p:cNvSpPr>
                  <a:spLocks noChangeArrowheads="1"/>
                </p:cNvSpPr>
                <p:nvPr/>
              </p:nvSpPr>
              <p:spPr bwMode="gray">
                <a:xfrm>
                  <a:off x="744" y="1736"/>
                  <a:ext cx="3988" cy="115"/>
                </a:xfrm>
                <a:prstGeom prst="roundRect">
                  <a:avLst>
                    <a:gd name="adj" fmla="val 50000"/>
                  </a:avLst>
                </a:prstGeom>
                <a:gradFill rotWithShape="1">
                  <a:gsLst>
                    <a:gs pos="0">
                      <a:schemeClr val="folHlink">
                        <a:alpha val="0"/>
                      </a:schemeClr>
                    </a:gs>
                    <a:gs pos="100000">
                      <a:schemeClr val="fo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 name="AutoShape 17">
                  <a:extLst>
                    <a:ext uri="{FF2B5EF4-FFF2-40B4-BE49-F238E27FC236}">
                      <a16:creationId xmlns:a16="http://schemas.microsoft.com/office/drawing/2014/main" id="{29FB50B8-BB14-A598-018E-A5C87E750FF7}"/>
                    </a:ext>
                  </a:extLst>
                </p:cNvPr>
                <p:cNvSpPr>
                  <a:spLocks noChangeArrowheads="1"/>
                </p:cNvSpPr>
                <p:nvPr/>
              </p:nvSpPr>
              <p:spPr bwMode="gray">
                <a:xfrm>
                  <a:off x="744" y="1407"/>
                  <a:ext cx="3988" cy="115"/>
                </a:xfrm>
                <a:prstGeom prst="roundRect">
                  <a:avLst>
                    <a:gd name="adj" fmla="val 50000"/>
                  </a:avLst>
                </a:prstGeom>
                <a:gradFill rotWithShape="1">
                  <a:gsLst>
                    <a:gs pos="0">
                      <a:schemeClr val="folHlink">
                        <a:gamma/>
                        <a:tint val="0"/>
                        <a:invGamma/>
                      </a:schemeClr>
                    </a:gs>
                    <a:gs pos="100000">
                      <a:schemeClr val="folHlink">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pic>
          <p:nvPicPr>
            <p:cNvPr id="48" name="Picture 27">
              <a:extLst>
                <a:ext uri="{FF2B5EF4-FFF2-40B4-BE49-F238E27FC236}">
                  <a16:creationId xmlns:a16="http://schemas.microsoft.com/office/drawing/2014/main" id="{5F42D4F4-4B29-9E17-22F0-27216BEC6C01}"/>
                </a:ext>
              </a:extLst>
            </p:cNvPr>
            <p:cNvPicPr>
              <a:picLocks noChangeAspect="1" noChangeArrowheads="1"/>
            </p:cNvPicPr>
            <p:nvPr/>
          </p:nvPicPr>
          <p:blipFill>
            <a:blip r:embed="rId3">
              <a:lum bright="-6000" contrast="24000"/>
              <a:extLst>
                <a:ext uri="{28A0092B-C50C-407E-A947-70E740481C1C}">
                  <a14:useLocalDpi xmlns:a14="http://schemas.microsoft.com/office/drawing/2010/main" val="0"/>
                </a:ext>
              </a:extLst>
            </a:blip>
            <a:srcRect l="42606" t="64474" r="19473"/>
            <a:stretch>
              <a:fillRect/>
            </a:stretch>
          </p:blipFill>
          <p:spPr bwMode="auto">
            <a:xfrm>
              <a:off x="1909650" y="3581301"/>
              <a:ext cx="834021" cy="810561"/>
            </a:xfrm>
            <a:prstGeom prst="rect">
              <a:avLst/>
            </a:prstGeom>
            <a:noFill/>
            <a:extLst>
              <a:ext uri="{909E8E84-426E-40DD-AFC4-6F175D3DCCD1}">
                <a14:hiddenFill xmlns:a14="http://schemas.microsoft.com/office/drawing/2010/main">
                  <a:solidFill>
                    <a:srgbClr val="FFFFFF"/>
                  </a:solidFill>
                </a14:hiddenFill>
              </a:ext>
            </a:extLst>
          </p:spPr>
        </p:pic>
      </p:grpSp>
      <p:sp>
        <p:nvSpPr>
          <p:cNvPr id="47" name="Text Box 26">
            <a:extLst>
              <a:ext uri="{FF2B5EF4-FFF2-40B4-BE49-F238E27FC236}">
                <a16:creationId xmlns:a16="http://schemas.microsoft.com/office/drawing/2014/main" id="{824DE85C-2C38-880A-AB83-AF22FD7687EB}"/>
              </a:ext>
            </a:extLst>
          </p:cNvPr>
          <p:cNvSpPr txBox="1">
            <a:spLocks noChangeArrowheads="1"/>
          </p:cNvSpPr>
          <p:nvPr/>
        </p:nvSpPr>
        <p:spPr bwMode="white">
          <a:xfrm>
            <a:off x="2266834" y="3478358"/>
            <a:ext cx="483536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292929">
                      <a:alpha val="50000"/>
                    </a:srgbClr>
                  </a:outerShdw>
                </a:effectLst>
              </a14:hiddenEffects>
            </a:ext>
          </a:extLst>
        </p:spPr>
        <p:txBody>
          <a:bodyPr wrap="square">
            <a:spAutoFit/>
          </a:bodyPr>
          <a:lstStyle>
            <a:lvl1pPr marL="457200" indent="-457200" algn="l">
              <a:defRPr>
                <a:solidFill>
                  <a:schemeClr val="tx1"/>
                </a:solidFill>
                <a:latin typeface="Arial" panose="020B0604020202020204" pitchFamily="34" charset="0"/>
              </a:defRPr>
            </a:lvl1pPr>
            <a:lvl2pPr marL="914400" indent="-457200" algn="l">
              <a:defRPr>
                <a:solidFill>
                  <a:schemeClr val="tx1"/>
                </a:solidFill>
                <a:latin typeface="Arial" panose="020B0604020202020204" pitchFamily="34" charset="0"/>
              </a:defRPr>
            </a:lvl2pPr>
            <a:lvl3pPr marL="1371600" indent="-457200" algn="l">
              <a:defRPr>
                <a:solidFill>
                  <a:schemeClr val="tx1"/>
                </a:solidFill>
                <a:latin typeface="Arial" panose="020B0604020202020204" pitchFamily="34" charset="0"/>
              </a:defRPr>
            </a:lvl3pPr>
            <a:lvl4pPr marL="1828800" indent="-457200" algn="l">
              <a:defRPr>
                <a:solidFill>
                  <a:schemeClr val="tx1"/>
                </a:solidFill>
                <a:latin typeface="Arial" panose="020B0604020202020204" pitchFamily="34" charset="0"/>
              </a:defRPr>
            </a:lvl4pPr>
            <a:lvl5pPr marL="2286000" indent="-457200" algn="l">
              <a:defRPr>
                <a:solidFill>
                  <a:schemeClr val="tx1"/>
                </a:solidFill>
                <a:latin typeface="Arial" panose="020B0604020202020204" pitchFamily="34" charset="0"/>
              </a:defRPr>
            </a:lvl5pPr>
            <a:lvl6pPr marL="2743200" indent="-457200" fontAlgn="base">
              <a:spcBef>
                <a:spcPct val="0"/>
              </a:spcBef>
              <a:spcAft>
                <a:spcPct val="0"/>
              </a:spcAft>
              <a:defRPr>
                <a:solidFill>
                  <a:schemeClr val="tx1"/>
                </a:solidFill>
                <a:latin typeface="Arial" panose="020B0604020202020204" pitchFamily="34" charset="0"/>
              </a:defRPr>
            </a:lvl6pPr>
            <a:lvl7pPr marL="3200400" indent="-457200" fontAlgn="base">
              <a:spcBef>
                <a:spcPct val="0"/>
              </a:spcBef>
              <a:spcAft>
                <a:spcPct val="0"/>
              </a:spcAft>
              <a:defRPr>
                <a:solidFill>
                  <a:schemeClr val="tx1"/>
                </a:solidFill>
                <a:latin typeface="Arial" panose="020B0604020202020204" pitchFamily="34" charset="0"/>
              </a:defRPr>
            </a:lvl7pPr>
            <a:lvl8pPr marL="3657600" indent="-457200" fontAlgn="base">
              <a:spcBef>
                <a:spcPct val="0"/>
              </a:spcBef>
              <a:spcAft>
                <a:spcPct val="0"/>
              </a:spcAft>
              <a:defRPr>
                <a:solidFill>
                  <a:schemeClr val="tx1"/>
                </a:solidFill>
                <a:latin typeface="Arial" panose="020B0604020202020204" pitchFamily="34" charset="0"/>
              </a:defRPr>
            </a:lvl8pPr>
            <a:lvl9pPr marL="4114800" indent="-457200" fontAlgn="base">
              <a:spcBef>
                <a:spcPct val="0"/>
              </a:spcBef>
              <a:spcAft>
                <a:spcPct val="0"/>
              </a:spcAft>
              <a:defRPr>
                <a:solidFill>
                  <a:schemeClr val="tx1"/>
                </a:solidFill>
                <a:latin typeface="Arial" panose="020B0604020202020204" pitchFamily="34" charset="0"/>
              </a:defRPr>
            </a:lvl9pPr>
          </a:lstStyle>
          <a:p>
            <a:pPr marL="0" indent="0" algn="ctr">
              <a:spcBef>
                <a:spcPct val="50000"/>
              </a:spcBef>
              <a:buClr>
                <a:schemeClr val="tx1"/>
              </a:buClr>
            </a:pPr>
            <a:r>
              <a:rPr lang="en-US" altLang="es-CO" sz="2400" b="1" dirty="0" err="1">
                <a:solidFill>
                  <a:schemeClr val="bg1"/>
                </a:solidFill>
              </a:rPr>
              <a:t>Disminución</a:t>
            </a:r>
            <a:r>
              <a:rPr lang="en-US" altLang="es-CO" sz="2400" b="1" dirty="0">
                <a:solidFill>
                  <a:schemeClr val="bg1"/>
                </a:solidFill>
              </a:rPr>
              <a:t> </a:t>
            </a:r>
            <a:r>
              <a:rPr lang="en-US" altLang="es-CO" sz="2400" b="1" dirty="0" err="1">
                <a:solidFill>
                  <a:schemeClr val="bg1"/>
                </a:solidFill>
              </a:rPr>
              <a:t>explotación</a:t>
            </a:r>
            <a:r>
              <a:rPr lang="en-US" altLang="es-CO" sz="2400" b="1" dirty="0">
                <a:solidFill>
                  <a:schemeClr val="bg1"/>
                </a:solidFill>
              </a:rPr>
              <a:t> </a:t>
            </a:r>
            <a:r>
              <a:rPr lang="en-US" altLang="es-CO" sz="2400" b="1" dirty="0" err="1">
                <a:solidFill>
                  <a:schemeClr val="bg1"/>
                </a:solidFill>
              </a:rPr>
              <a:t>recursos</a:t>
            </a:r>
            <a:r>
              <a:rPr lang="en-US" altLang="es-CO" sz="2400" b="1" dirty="0">
                <a:solidFill>
                  <a:schemeClr val="bg1"/>
                </a:solidFill>
              </a:rPr>
              <a:t> naturales</a:t>
            </a:r>
            <a:r>
              <a:rPr lang="en-US" altLang="es-CO" sz="2400" b="1" dirty="0">
                <a:solidFill>
                  <a:srgbClr val="FFFFFF"/>
                </a:solidFill>
                <a:cs typeface="Arial" panose="020B0604020202020204" pitchFamily="34" charset="0"/>
              </a:rPr>
              <a:t>    </a:t>
            </a:r>
          </a:p>
        </p:txBody>
      </p:sp>
    </p:spTree>
    <p:extLst>
      <p:ext uri="{BB962C8B-B14F-4D97-AF65-F5344CB8AC3E}">
        <p14:creationId xmlns:p14="http://schemas.microsoft.com/office/powerpoint/2010/main" val="3817675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AA81C2-66A5-6DAA-7F80-FA10D81310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98" t="25579" r="82096" b="25822"/>
          <a:stretch/>
        </p:blipFill>
        <p:spPr bwMode="auto">
          <a:xfrm>
            <a:off x="60488" y="4373216"/>
            <a:ext cx="600684" cy="731517"/>
          </a:xfrm>
          <a:prstGeom prst="rect">
            <a:avLst/>
          </a:prstGeom>
          <a:ln>
            <a:no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E0EDF4B5-407A-71A8-D9B0-02E13F824546}"/>
              </a:ext>
            </a:extLst>
          </p:cNvPr>
          <p:cNvSpPr/>
          <p:nvPr/>
        </p:nvSpPr>
        <p:spPr>
          <a:xfrm>
            <a:off x="135172" y="2146852"/>
            <a:ext cx="683812" cy="866692"/>
          </a:xfrm>
          <a:prstGeom prst="rect">
            <a:avLst/>
          </a:prstGeom>
          <a:solidFill>
            <a:srgbClr val="5C9B3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esquinas redondeadas 4">
            <a:extLst>
              <a:ext uri="{FF2B5EF4-FFF2-40B4-BE49-F238E27FC236}">
                <a16:creationId xmlns:a16="http://schemas.microsoft.com/office/drawing/2014/main" id="{1F001331-5088-54E4-B60A-512CE8B6BB5B}"/>
              </a:ext>
            </a:extLst>
          </p:cNvPr>
          <p:cNvSpPr/>
          <p:nvPr/>
        </p:nvSpPr>
        <p:spPr>
          <a:xfrm>
            <a:off x="198477" y="219742"/>
            <a:ext cx="3586344" cy="511200"/>
          </a:xfrm>
          <a:prstGeom prst="roundRect">
            <a:avLst/>
          </a:prstGeom>
          <a:solidFill>
            <a:srgbClr val="4773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dirty="0">
                <a:solidFill>
                  <a:schemeClr val="bg1"/>
                </a:solidFill>
              </a:rPr>
              <a:t>OBJETIVOS</a:t>
            </a:r>
            <a:endParaRPr lang="es-CO" sz="2800" dirty="0">
              <a:solidFill>
                <a:schemeClr val="bg1"/>
              </a:solidFill>
            </a:endParaRPr>
          </a:p>
        </p:txBody>
      </p:sp>
      <p:sp>
        <p:nvSpPr>
          <p:cNvPr id="43" name="AutoShape 6">
            <a:extLst>
              <a:ext uri="{FF2B5EF4-FFF2-40B4-BE49-F238E27FC236}">
                <a16:creationId xmlns:a16="http://schemas.microsoft.com/office/drawing/2014/main" id="{F0107111-21CC-9161-61D3-65A078B09792}"/>
              </a:ext>
            </a:extLst>
          </p:cNvPr>
          <p:cNvSpPr>
            <a:spLocks noChangeArrowheads="1"/>
          </p:cNvSpPr>
          <p:nvPr/>
        </p:nvSpPr>
        <p:spPr bwMode="gray">
          <a:xfrm>
            <a:off x="850608" y="1680193"/>
            <a:ext cx="7408087" cy="2870535"/>
          </a:xfrm>
          <a:prstGeom prst="roundRect">
            <a:avLst>
              <a:gd name="adj" fmla="val 11921"/>
            </a:avLst>
          </a:prstGeom>
          <a:solidFill>
            <a:srgbClr val="839E8E"/>
          </a:solidFill>
          <a:ln w="25400">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endParaRPr lang="es-CO"/>
          </a:p>
        </p:txBody>
      </p:sp>
      <p:pic>
        <p:nvPicPr>
          <p:cNvPr id="44" name="Picture 9">
            <a:extLst>
              <a:ext uri="{FF2B5EF4-FFF2-40B4-BE49-F238E27FC236}">
                <a16:creationId xmlns:a16="http://schemas.microsoft.com/office/drawing/2014/main" id="{6F936155-EF0E-ED56-3F69-248AE7C9D7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914242" y="1736404"/>
            <a:ext cx="751237" cy="753653"/>
          </a:xfrm>
          <a:prstGeom prst="rect">
            <a:avLst/>
          </a:prstGeom>
          <a:noFill/>
          <a:extLst>
            <a:ext uri="{909E8E84-426E-40DD-AFC4-6F175D3DCCD1}">
              <a14:hiddenFill xmlns:a14="http://schemas.microsoft.com/office/drawing/2010/main">
                <a:solidFill>
                  <a:srgbClr val="FFFFFF"/>
                </a:solidFill>
              </a14:hiddenFill>
            </a:ext>
          </a:extLst>
        </p:spPr>
      </p:pic>
      <p:sp>
        <p:nvSpPr>
          <p:cNvPr id="45" name="AutoShape 12">
            <a:extLst>
              <a:ext uri="{FF2B5EF4-FFF2-40B4-BE49-F238E27FC236}">
                <a16:creationId xmlns:a16="http://schemas.microsoft.com/office/drawing/2014/main" id="{D98BE1DB-0B27-2FFB-0462-F8AD6E5A391A}"/>
              </a:ext>
            </a:extLst>
          </p:cNvPr>
          <p:cNvSpPr>
            <a:spLocks noChangeArrowheads="1"/>
          </p:cNvSpPr>
          <p:nvPr/>
        </p:nvSpPr>
        <p:spPr bwMode="gray">
          <a:xfrm>
            <a:off x="1393266" y="1382479"/>
            <a:ext cx="6448271" cy="599591"/>
          </a:xfrm>
          <a:prstGeom prst="roundRect">
            <a:avLst>
              <a:gd name="adj" fmla="val 16667"/>
            </a:avLst>
          </a:prstGeom>
          <a:solidFill>
            <a:srgbClr val="FEFFFF"/>
          </a:solidFill>
          <a:ln w="2857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s-CO"/>
          </a:p>
        </p:txBody>
      </p:sp>
      <p:sp>
        <p:nvSpPr>
          <p:cNvPr id="46" name="Text Box 15">
            <a:extLst>
              <a:ext uri="{FF2B5EF4-FFF2-40B4-BE49-F238E27FC236}">
                <a16:creationId xmlns:a16="http://schemas.microsoft.com/office/drawing/2014/main" id="{18161755-C5E8-88B2-E688-86E500591A23}"/>
              </a:ext>
            </a:extLst>
          </p:cNvPr>
          <p:cNvSpPr txBox="1">
            <a:spLocks noChangeArrowheads="1"/>
          </p:cNvSpPr>
          <p:nvPr/>
        </p:nvSpPr>
        <p:spPr bwMode="gray">
          <a:xfrm>
            <a:off x="1308421" y="2033073"/>
            <a:ext cx="6702808"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r>
              <a:rPr lang="es-CO" sz="2400" dirty="0">
                <a:effectLst/>
                <a:latin typeface="Times New Roman" panose="02020603050405020304" pitchFamily="18" charset="0"/>
                <a:ea typeface="Calibri" panose="020F0502020204030204" pitchFamily="34" charset="0"/>
              </a:rPr>
              <a:t>Determinar cuál es la mezcla asfáltica en caliente realizada con asfalto adicionado con Grano Caucho (GCR) y RAP (</a:t>
            </a:r>
            <a:r>
              <a:rPr lang="es-CO" sz="2400" dirty="0" err="1">
                <a:effectLst/>
                <a:latin typeface="Times New Roman" panose="02020603050405020304" pitchFamily="18" charset="0"/>
                <a:ea typeface="Calibri" panose="020F0502020204030204" pitchFamily="34" charset="0"/>
              </a:rPr>
              <a:t>Reclaimed</a:t>
            </a:r>
            <a:r>
              <a:rPr lang="es-CO" sz="2400" dirty="0">
                <a:effectLst/>
                <a:latin typeface="Times New Roman" panose="02020603050405020304" pitchFamily="18" charset="0"/>
                <a:ea typeface="Calibri" panose="020F0502020204030204" pitchFamily="34" charset="0"/>
              </a:rPr>
              <a:t> </a:t>
            </a:r>
            <a:r>
              <a:rPr lang="es-CO" sz="2400" dirty="0" err="1">
                <a:effectLst/>
                <a:latin typeface="Times New Roman" panose="02020603050405020304" pitchFamily="18" charset="0"/>
                <a:ea typeface="Calibri" panose="020F0502020204030204" pitchFamily="34" charset="0"/>
              </a:rPr>
              <a:t>Asphalt</a:t>
            </a:r>
            <a:r>
              <a:rPr lang="es-CO" sz="2400" dirty="0">
                <a:effectLst/>
                <a:latin typeface="Times New Roman" panose="02020603050405020304" pitchFamily="18" charset="0"/>
                <a:ea typeface="Calibri" panose="020F0502020204030204" pitchFamily="34" charset="0"/>
              </a:rPr>
              <a:t> </a:t>
            </a:r>
            <a:r>
              <a:rPr lang="es-CO" sz="2400" dirty="0" err="1">
                <a:effectLst/>
                <a:latin typeface="Times New Roman" panose="02020603050405020304" pitchFamily="18" charset="0"/>
                <a:ea typeface="Calibri" panose="020F0502020204030204" pitchFamily="34" charset="0"/>
              </a:rPr>
              <a:t>Pavement</a:t>
            </a:r>
            <a:r>
              <a:rPr lang="es-CO" sz="2400" dirty="0">
                <a:effectLst/>
                <a:latin typeface="Times New Roman" panose="02020603050405020304" pitchFamily="18" charset="0"/>
                <a:ea typeface="Calibri" panose="020F0502020204030204" pitchFamily="34" charset="0"/>
              </a:rPr>
              <a:t>) con diferente granulometría por el método MARSHALL, que cumpla con las especificaciones técnicas requeridas.</a:t>
            </a:r>
            <a:endParaRPr lang="en-US" altLang="es-CO" sz="2400" b="0" dirty="0"/>
          </a:p>
        </p:txBody>
      </p:sp>
      <p:sp>
        <p:nvSpPr>
          <p:cNvPr id="47" name="Rectangle 18">
            <a:extLst>
              <a:ext uri="{FF2B5EF4-FFF2-40B4-BE49-F238E27FC236}">
                <a16:creationId xmlns:a16="http://schemas.microsoft.com/office/drawing/2014/main" id="{53803D5A-9B8F-5352-73CD-82BD4A37603F}"/>
              </a:ext>
            </a:extLst>
          </p:cNvPr>
          <p:cNvSpPr>
            <a:spLocks noChangeArrowheads="1"/>
          </p:cNvSpPr>
          <p:nvPr/>
        </p:nvSpPr>
        <p:spPr bwMode="black">
          <a:xfrm>
            <a:off x="1817495" y="1382479"/>
            <a:ext cx="5599814" cy="505972"/>
          </a:xfrm>
          <a:prstGeom prst="rect">
            <a:avLst/>
          </a:prstGeom>
          <a:noFill/>
          <a:ln>
            <a:noFill/>
          </a:ln>
          <a:effectLst>
            <a:outerShdw algn="ctr" rotWithShape="0">
              <a:srgbClr val="080808">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lnSpc>
                <a:spcPct val="120000"/>
              </a:lnSpc>
            </a:pPr>
            <a:r>
              <a:rPr lang="en-US" altLang="es-CO" sz="2400" b="1" dirty="0" err="1"/>
              <a:t>Objetivo</a:t>
            </a:r>
            <a:r>
              <a:rPr lang="en-US" altLang="es-CO" sz="2400" b="1" dirty="0"/>
              <a:t> General</a:t>
            </a:r>
          </a:p>
        </p:txBody>
      </p:sp>
    </p:spTree>
    <p:extLst>
      <p:ext uri="{BB962C8B-B14F-4D97-AF65-F5344CB8AC3E}">
        <p14:creationId xmlns:p14="http://schemas.microsoft.com/office/powerpoint/2010/main" val="3503875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AA81C2-66A5-6DAA-7F80-FA10D81310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98" t="25579" r="82096" b="25822"/>
          <a:stretch/>
        </p:blipFill>
        <p:spPr bwMode="auto">
          <a:xfrm>
            <a:off x="60488" y="4373216"/>
            <a:ext cx="600684" cy="731517"/>
          </a:xfrm>
          <a:prstGeom prst="rect">
            <a:avLst/>
          </a:prstGeom>
          <a:ln>
            <a:no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E0EDF4B5-407A-71A8-D9B0-02E13F824546}"/>
              </a:ext>
            </a:extLst>
          </p:cNvPr>
          <p:cNvSpPr/>
          <p:nvPr/>
        </p:nvSpPr>
        <p:spPr>
          <a:xfrm>
            <a:off x="135172" y="2146852"/>
            <a:ext cx="683812" cy="866692"/>
          </a:xfrm>
          <a:prstGeom prst="rect">
            <a:avLst/>
          </a:prstGeom>
          <a:solidFill>
            <a:srgbClr val="5C9B3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esquinas redondeadas 4">
            <a:extLst>
              <a:ext uri="{FF2B5EF4-FFF2-40B4-BE49-F238E27FC236}">
                <a16:creationId xmlns:a16="http://schemas.microsoft.com/office/drawing/2014/main" id="{1F001331-5088-54E4-B60A-512CE8B6BB5B}"/>
              </a:ext>
            </a:extLst>
          </p:cNvPr>
          <p:cNvSpPr/>
          <p:nvPr/>
        </p:nvSpPr>
        <p:spPr>
          <a:xfrm>
            <a:off x="198477" y="219742"/>
            <a:ext cx="3849424" cy="511200"/>
          </a:xfrm>
          <a:prstGeom prst="roundRect">
            <a:avLst/>
          </a:prstGeom>
          <a:solidFill>
            <a:srgbClr val="4773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dirty="0">
                <a:solidFill>
                  <a:schemeClr val="bg1"/>
                </a:solidFill>
              </a:rPr>
              <a:t>OBJETIVOS ESPECIFICOS</a:t>
            </a:r>
            <a:endParaRPr lang="es-CO" sz="2800" dirty="0">
              <a:solidFill>
                <a:schemeClr val="bg1"/>
              </a:solidFill>
            </a:endParaRPr>
          </a:p>
        </p:txBody>
      </p:sp>
      <p:grpSp>
        <p:nvGrpSpPr>
          <p:cNvPr id="27" name="Grupo 26">
            <a:extLst>
              <a:ext uri="{FF2B5EF4-FFF2-40B4-BE49-F238E27FC236}">
                <a16:creationId xmlns:a16="http://schemas.microsoft.com/office/drawing/2014/main" id="{13C32E5D-3614-9BFA-58C6-93FF2DEB513A}"/>
              </a:ext>
            </a:extLst>
          </p:cNvPr>
          <p:cNvGrpSpPr/>
          <p:nvPr/>
        </p:nvGrpSpPr>
        <p:grpSpPr>
          <a:xfrm>
            <a:off x="1201481" y="925035"/>
            <a:ext cx="7368346" cy="3805231"/>
            <a:chOff x="1492763" y="1184601"/>
            <a:chExt cx="6998415" cy="3492500"/>
          </a:xfrm>
        </p:grpSpPr>
        <p:sp>
          <p:nvSpPr>
            <p:cNvPr id="3" name="AutoShape 2">
              <a:extLst>
                <a:ext uri="{FF2B5EF4-FFF2-40B4-BE49-F238E27FC236}">
                  <a16:creationId xmlns:a16="http://schemas.microsoft.com/office/drawing/2014/main" id="{610B5124-185A-02DD-9D0B-EC05F1FAE5B4}"/>
                </a:ext>
              </a:extLst>
            </p:cNvPr>
            <p:cNvSpPr>
              <a:spLocks noChangeArrowheads="1"/>
            </p:cNvSpPr>
            <p:nvPr/>
          </p:nvSpPr>
          <p:spPr bwMode="ltGray">
            <a:xfrm>
              <a:off x="3610488" y="1348113"/>
              <a:ext cx="4122738" cy="1003300"/>
            </a:xfrm>
            <a:prstGeom prst="roundRect">
              <a:avLst>
                <a:gd name="adj" fmla="val 11505"/>
              </a:avLst>
            </a:prstGeom>
            <a:gradFill rotWithShape="1">
              <a:gsLst>
                <a:gs pos="0">
                  <a:schemeClr val="accent2"/>
                </a:gs>
                <a:gs pos="100000">
                  <a:schemeClr val="bg1">
                    <a:alpha val="0"/>
                  </a:schemeClr>
                </a:gs>
              </a:gsLst>
              <a:lin ang="0" scaled="1"/>
            </a:gradFill>
            <a:ln>
              <a:noFill/>
            </a:ln>
            <a:effectLst/>
            <a:extLst>
              <a:ext uri="{91240B29-F687-4F45-9708-019B960494DF}">
                <a14:hiddenLine xmlns:a14="http://schemas.microsoft.com/office/drawing/2010/main" w="6350" algn="ctr">
                  <a:solidFill>
                    <a:schemeClr val="tx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 name="AutoShape 3">
              <a:extLst>
                <a:ext uri="{FF2B5EF4-FFF2-40B4-BE49-F238E27FC236}">
                  <a16:creationId xmlns:a16="http://schemas.microsoft.com/office/drawing/2014/main" id="{C4C2E6B5-9214-56A1-E25D-BF44E5FBAE67}"/>
                </a:ext>
              </a:extLst>
            </p:cNvPr>
            <p:cNvSpPr>
              <a:spLocks noChangeArrowheads="1"/>
            </p:cNvSpPr>
            <p:nvPr/>
          </p:nvSpPr>
          <p:spPr bwMode="ltGray">
            <a:xfrm>
              <a:off x="3597788" y="2511751"/>
              <a:ext cx="4114800" cy="971550"/>
            </a:xfrm>
            <a:prstGeom prst="roundRect">
              <a:avLst>
                <a:gd name="adj" fmla="val 11505"/>
              </a:avLst>
            </a:prstGeom>
            <a:gradFill rotWithShape="1">
              <a:gsLst>
                <a:gs pos="0">
                  <a:schemeClr val="folHlink"/>
                </a:gs>
                <a:gs pos="100000">
                  <a:schemeClr val="bg1">
                    <a:alpha val="0"/>
                  </a:schemeClr>
                </a:gs>
              </a:gsLst>
              <a:lin ang="0" scaled="1"/>
            </a:gradFill>
            <a:ln>
              <a:noFill/>
            </a:ln>
            <a:effectLst/>
            <a:extLst>
              <a:ext uri="{91240B29-F687-4F45-9708-019B960494DF}">
                <a14:hiddenLine xmlns:a14="http://schemas.microsoft.com/office/drawing/2010/main" w="6350" algn="ctr">
                  <a:solidFill>
                    <a:schemeClr val="tx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 name="AutoShape 4">
              <a:extLst>
                <a:ext uri="{FF2B5EF4-FFF2-40B4-BE49-F238E27FC236}">
                  <a16:creationId xmlns:a16="http://schemas.microsoft.com/office/drawing/2014/main" id="{66B7039C-A61B-452D-29D2-70E01B483CD9}"/>
                </a:ext>
              </a:extLst>
            </p:cNvPr>
            <p:cNvSpPr>
              <a:spLocks noChangeArrowheads="1"/>
            </p:cNvSpPr>
            <p:nvPr/>
          </p:nvSpPr>
          <p:spPr bwMode="ltGray">
            <a:xfrm>
              <a:off x="3575563" y="3576963"/>
              <a:ext cx="4137025" cy="982663"/>
            </a:xfrm>
            <a:prstGeom prst="roundRect">
              <a:avLst>
                <a:gd name="adj" fmla="val 11505"/>
              </a:avLst>
            </a:prstGeom>
            <a:gradFill rotWithShape="1">
              <a:gsLst>
                <a:gs pos="0">
                  <a:schemeClr val="accent1"/>
                </a:gs>
                <a:gs pos="100000">
                  <a:schemeClr val="bg1">
                    <a:alpha val="0"/>
                  </a:schemeClr>
                </a:gs>
              </a:gsLst>
              <a:lin ang="0" scaled="1"/>
            </a:gradFill>
            <a:ln>
              <a:noFill/>
            </a:ln>
            <a:effectLst/>
            <a:extLst>
              <a:ext uri="{91240B29-F687-4F45-9708-019B960494DF}">
                <a14:hiddenLine xmlns:a14="http://schemas.microsoft.com/office/drawing/2010/main" w="6350" algn="ctr">
                  <a:solidFill>
                    <a:schemeClr val="tx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9" name="Text Box 6">
              <a:extLst>
                <a:ext uri="{FF2B5EF4-FFF2-40B4-BE49-F238E27FC236}">
                  <a16:creationId xmlns:a16="http://schemas.microsoft.com/office/drawing/2014/main" id="{66731879-093E-C472-3F09-55C1CE4C3002}"/>
                </a:ext>
              </a:extLst>
            </p:cNvPr>
            <p:cNvSpPr txBox="1">
              <a:spLocks noChangeArrowheads="1"/>
            </p:cNvSpPr>
            <p:nvPr/>
          </p:nvSpPr>
          <p:spPr bwMode="gray">
            <a:xfrm>
              <a:off x="4288351" y="1506863"/>
              <a:ext cx="3859480" cy="762702"/>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CO" sz="2400" b="1" dirty="0">
                  <a:effectLst/>
                  <a:latin typeface="Times New Roman" panose="02020603050405020304" pitchFamily="18" charset="0"/>
                  <a:ea typeface="Calibri" panose="020F0502020204030204" pitchFamily="34" charset="0"/>
                </a:rPr>
                <a:t>Diseñar una mezcla asfáltica en caliente</a:t>
              </a:r>
              <a:endParaRPr lang="en-US" altLang="es-CO" sz="2400" b="1" dirty="0">
                <a:solidFill>
                  <a:srgbClr val="000000"/>
                </a:solidFill>
                <a:cs typeface="Arial" panose="020B0604020202020204" pitchFamily="34" charset="0"/>
              </a:endParaRPr>
            </a:p>
          </p:txBody>
        </p:sp>
        <p:sp>
          <p:nvSpPr>
            <p:cNvPr id="10" name="Text Box 7">
              <a:extLst>
                <a:ext uri="{FF2B5EF4-FFF2-40B4-BE49-F238E27FC236}">
                  <a16:creationId xmlns:a16="http://schemas.microsoft.com/office/drawing/2014/main" id="{CC7EDE14-1F2E-5EE8-10BB-BAB10808B78E}"/>
                </a:ext>
              </a:extLst>
            </p:cNvPr>
            <p:cNvSpPr txBox="1">
              <a:spLocks noChangeArrowheads="1"/>
            </p:cNvSpPr>
            <p:nvPr/>
          </p:nvSpPr>
          <p:spPr bwMode="gray">
            <a:xfrm>
              <a:off x="4043809" y="2442867"/>
              <a:ext cx="4447369" cy="1101681"/>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CO" sz="2400" b="1" dirty="0">
                  <a:effectLst/>
                  <a:latin typeface="Times New Roman" panose="02020603050405020304" pitchFamily="18" charset="0"/>
                  <a:ea typeface="Calibri" panose="020F0502020204030204" pitchFamily="34" charset="0"/>
                </a:rPr>
                <a:t>Comparar parámetros de mezcla asfáltica convencional con la modificada</a:t>
              </a:r>
              <a:endParaRPr lang="en-US" altLang="es-CO" sz="2400" b="1" dirty="0">
                <a:solidFill>
                  <a:srgbClr val="000000"/>
                </a:solidFill>
                <a:cs typeface="Arial" panose="020B0604020202020204" pitchFamily="34" charset="0"/>
              </a:endParaRPr>
            </a:p>
          </p:txBody>
        </p:sp>
        <p:sp>
          <p:nvSpPr>
            <p:cNvPr id="11" name="Text Box 8">
              <a:extLst>
                <a:ext uri="{FF2B5EF4-FFF2-40B4-BE49-F238E27FC236}">
                  <a16:creationId xmlns:a16="http://schemas.microsoft.com/office/drawing/2014/main" id="{03F9A242-1102-A3D2-4047-4C1066E5C2B1}"/>
                </a:ext>
              </a:extLst>
            </p:cNvPr>
            <p:cNvSpPr txBox="1">
              <a:spLocks noChangeArrowheads="1"/>
            </p:cNvSpPr>
            <p:nvPr/>
          </p:nvSpPr>
          <p:spPr bwMode="gray">
            <a:xfrm>
              <a:off x="4286762" y="3680802"/>
              <a:ext cx="4204415" cy="762702"/>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CO" sz="2400" b="1" dirty="0">
                  <a:effectLst/>
                  <a:latin typeface="Times New Roman" panose="02020603050405020304" pitchFamily="18" charset="0"/>
                  <a:ea typeface="Calibri" panose="020F0502020204030204" pitchFamily="34" charset="0"/>
                </a:rPr>
                <a:t>Analizar los costos de los dos tipos de mezcla asfáltica</a:t>
              </a:r>
              <a:endParaRPr lang="en-US" altLang="es-CO" sz="2400" b="1" dirty="0">
                <a:solidFill>
                  <a:srgbClr val="000000"/>
                </a:solidFill>
                <a:cs typeface="Arial" panose="020B0604020202020204" pitchFamily="34" charset="0"/>
              </a:endParaRPr>
            </a:p>
          </p:txBody>
        </p:sp>
        <p:sp>
          <p:nvSpPr>
            <p:cNvPr id="12" name="AutoShape 9">
              <a:extLst>
                <a:ext uri="{FF2B5EF4-FFF2-40B4-BE49-F238E27FC236}">
                  <a16:creationId xmlns:a16="http://schemas.microsoft.com/office/drawing/2014/main" id="{6065871C-841A-9397-B33E-9234380ED64E}"/>
                </a:ext>
              </a:extLst>
            </p:cNvPr>
            <p:cNvSpPr>
              <a:spLocks noChangeArrowheads="1"/>
            </p:cNvSpPr>
            <p:nvPr/>
          </p:nvSpPr>
          <p:spPr bwMode="gray">
            <a:xfrm>
              <a:off x="3718438" y="1700538"/>
              <a:ext cx="469900" cy="371475"/>
            </a:xfrm>
            <a:prstGeom prst="rightArrow">
              <a:avLst>
                <a:gd name="adj1" fmla="val 50000"/>
                <a:gd name="adj2" fmla="val 52707"/>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3" name="AutoShape 10">
              <a:extLst>
                <a:ext uri="{FF2B5EF4-FFF2-40B4-BE49-F238E27FC236}">
                  <a16:creationId xmlns:a16="http://schemas.microsoft.com/office/drawing/2014/main" id="{9A33BAA0-3543-D672-E752-71E8ED2F9C78}"/>
                </a:ext>
              </a:extLst>
            </p:cNvPr>
            <p:cNvSpPr>
              <a:spLocks noChangeArrowheads="1"/>
            </p:cNvSpPr>
            <p:nvPr/>
          </p:nvSpPr>
          <p:spPr bwMode="gray">
            <a:xfrm>
              <a:off x="3726376" y="2765751"/>
              <a:ext cx="469900" cy="371475"/>
            </a:xfrm>
            <a:prstGeom prst="rightArrow">
              <a:avLst>
                <a:gd name="adj1" fmla="val 50000"/>
                <a:gd name="adj2" fmla="val 52707"/>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4" name="AutoShape 11">
              <a:extLst>
                <a:ext uri="{FF2B5EF4-FFF2-40B4-BE49-F238E27FC236}">
                  <a16:creationId xmlns:a16="http://schemas.microsoft.com/office/drawing/2014/main" id="{0610D706-6ED2-7CD6-EAE9-08AADC574F7E}"/>
                </a:ext>
              </a:extLst>
            </p:cNvPr>
            <p:cNvSpPr>
              <a:spLocks noChangeArrowheads="1"/>
            </p:cNvSpPr>
            <p:nvPr/>
          </p:nvSpPr>
          <p:spPr bwMode="gray">
            <a:xfrm>
              <a:off x="3716851" y="3880176"/>
              <a:ext cx="469900" cy="371475"/>
            </a:xfrm>
            <a:prstGeom prst="rightArrow">
              <a:avLst>
                <a:gd name="adj1" fmla="val 50000"/>
                <a:gd name="adj2" fmla="val 52707"/>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15" name="Group 13">
              <a:extLst>
                <a:ext uri="{FF2B5EF4-FFF2-40B4-BE49-F238E27FC236}">
                  <a16:creationId xmlns:a16="http://schemas.microsoft.com/office/drawing/2014/main" id="{ADCDB80E-79E9-1C2C-61C3-0EA52CB78E0D}"/>
                </a:ext>
              </a:extLst>
            </p:cNvPr>
            <p:cNvGrpSpPr>
              <a:grpSpLocks/>
            </p:cNvGrpSpPr>
            <p:nvPr/>
          </p:nvGrpSpPr>
          <p:grpSpPr bwMode="auto">
            <a:xfrm>
              <a:off x="1492763" y="3346776"/>
              <a:ext cx="2238375" cy="1330325"/>
              <a:chOff x="471" y="272"/>
              <a:chExt cx="1161" cy="1539"/>
            </a:xfrm>
          </p:grpSpPr>
          <p:sp>
            <p:nvSpPr>
              <p:cNvPr id="16" name="Oval 14">
                <a:extLst>
                  <a:ext uri="{FF2B5EF4-FFF2-40B4-BE49-F238E27FC236}">
                    <a16:creationId xmlns:a16="http://schemas.microsoft.com/office/drawing/2014/main" id="{8F42E4EA-B558-5301-7F3E-E7C049AD6982}"/>
                  </a:ext>
                </a:extLst>
              </p:cNvPr>
              <p:cNvSpPr>
                <a:spLocks noChangeArrowheads="1"/>
              </p:cNvSpPr>
              <p:nvPr/>
            </p:nvSpPr>
            <p:spPr bwMode="ltGray">
              <a:xfrm>
                <a:off x="471" y="1438"/>
                <a:ext cx="1159" cy="362"/>
              </a:xfrm>
              <a:prstGeom prst="ellipse">
                <a:avLst/>
              </a:prstGeom>
              <a:gradFill rotWithShape="1">
                <a:gsLst>
                  <a:gs pos="0">
                    <a:srgbClr val="C1CF9D"/>
                  </a:gs>
                  <a:gs pos="50000">
                    <a:srgbClr val="C1CF9D">
                      <a:gamma/>
                      <a:tint val="42353"/>
                      <a:invGamma/>
                    </a:srgbClr>
                  </a:gs>
                  <a:gs pos="100000">
                    <a:srgbClr val="C1CF9D"/>
                  </a:gs>
                </a:gsLst>
                <a:lin ang="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7" name="AutoShape 15">
                <a:extLst>
                  <a:ext uri="{FF2B5EF4-FFF2-40B4-BE49-F238E27FC236}">
                    <a16:creationId xmlns:a16="http://schemas.microsoft.com/office/drawing/2014/main" id="{C2B04F71-5C3E-5FA1-2401-9DB667643F38}"/>
                  </a:ext>
                </a:extLst>
              </p:cNvPr>
              <p:cNvSpPr>
                <a:spLocks noChangeArrowheads="1"/>
              </p:cNvSpPr>
              <p:nvPr/>
            </p:nvSpPr>
            <p:spPr bwMode="ltGray">
              <a:xfrm>
                <a:off x="473" y="272"/>
                <a:ext cx="1159" cy="1539"/>
              </a:xfrm>
              <a:prstGeom prst="can">
                <a:avLst>
                  <a:gd name="adj" fmla="val 33197"/>
                </a:avLst>
              </a:prstGeom>
              <a:gradFill rotWithShape="1">
                <a:gsLst>
                  <a:gs pos="0">
                    <a:schemeClr val="accent1">
                      <a:gamma/>
                      <a:shade val="46275"/>
                      <a:invGamma/>
                    </a:schemeClr>
                  </a:gs>
                  <a:gs pos="50000">
                    <a:schemeClr val="accent1">
                      <a:alpha val="50000"/>
                    </a:schemeClr>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nvGrpSpPr>
            <p:cNvPr id="18" name="Group 16">
              <a:extLst>
                <a:ext uri="{FF2B5EF4-FFF2-40B4-BE49-F238E27FC236}">
                  <a16:creationId xmlns:a16="http://schemas.microsoft.com/office/drawing/2014/main" id="{A7F7BD92-33E9-2738-7D00-3950B1777CF4}"/>
                </a:ext>
              </a:extLst>
            </p:cNvPr>
            <p:cNvGrpSpPr>
              <a:grpSpLocks/>
            </p:cNvGrpSpPr>
            <p:nvPr/>
          </p:nvGrpSpPr>
          <p:grpSpPr bwMode="auto">
            <a:xfrm>
              <a:off x="1492763" y="2272038"/>
              <a:ext cx="2238375" cy="1330325"/>
              <a:chOff x="471" y="272"/>
              <a:chExt cx="1161" cy="1539"/>
            </a:xfrm>
          </p:grpSpPr>
          <p:sp>
            <p:nvSpPr>
              <p:cNvPr id="19" name="Oval 17">
                <a:extLst>
                  <a:ext uri="{FF2B5EF4-FFF2-40B4-BE49-F238E27FC236}">
                    <a16:creationId xmlns:a16="http://schemas.microsoft.com/office/drawing/2014/main" id="{E04CB311-E51D-2B9C-C803-F477FEDBB448}"/>
                  </a:ext>
                </a:extLst>
              </p:cNvPr>
              <p:cNvSpPr>
                <a:spLocks noChangeArrowheads="1"/>
              </p:cNvSpPr>
              <p:nvPr/>
            </p:nvSpPr>
            <p:spPr bwMode="ltGray">
              <a:xfrm>
                <a:off x="471" y="1438"/>
                <a:ext cx="1159" cy="362"/>
              </a:xfrm>
              <a:prstGeom prst="ellipse">
                <a:avLst/>
              </a:prstGeom>
              <a:gradFill rotWithShape="1">
                <a:gsLst>
                  <a:gs pos="0">
                    <a:srgbClr val="C1CF9D"/>
                  </a:gs>
                  <a:gs pos="50000">
                    <a:srgbClr val="C1CF9D">
                      <a:gamma/>
                      <a:tint val="42353"/>
                      <a:invGamma/>
                    </a:srgbClr>
                  </a:gs>
                  <a:gs pos="100000">
                    <a:srgbClr val="C1CF9D"/>
                  </a:gs>
                </a:gsLst>
                <a:lin ang="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0" name="AutoShape 18">
                <a:extLst>
                  <a:ext uri="{FF2B5EF4-FFF2-40B4-BE49-F238E27FC236}">
                    <a16:creationId xmlns:a16="http://schemas.microsoft.com/office/drawing/2014/main" id="{37755677-8B84-C9E6-ADB3-0218A59EA093}"/>
                  </a:ext>
                </a:extLst>
              </p:cNvPr>
              <p:cNvSpPr>
                <a:spLocks noChangeArrowheads="1"/>
              </p:cNvSpPr>
              <p:nvPr/>
            </p:nvSpPr>
            <p:spPr bwMode="ltGray">
              <a:xfrm>
                <a:off x="473" y="272"/>
                <a:ext cx="1159" cy="1539"/>
              </a:xfrm>
              <a:prstGeom prst="can">
                <a:avLst>
                  <a:gd name="adj" fmla="val 33197"/>
                </a:avLst>
              </a:prstGeom>
              <a:gradFill rotWithShape="1">
                <a:gsLst>
                  <a:gs pos="0">
                    <a:schemeClr val="folHlink">
                      <a:gamma/>
                      <a:shade val="46275"/>
                      <a:invGamma/>
                    </a:schemeClr>
                  </a:gs>
                  <a:gs pos="50000">
                    <a:schemeClr val="folHlink">
                      <a:alpha val="50000"/>
                    </a:schemeClr>
                  </a:gs>
                  <a:gs pos="100000">
                    <a:schemeClr val="fo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nvGrpSpPr>
            <p:cNvPr id="21" name="Group 19">
              <a:extLst>
                <a:ext uri="{FF2B5EF4-FFF2-40B4-BE49-F238E27FC236}">
                  <a16:creationId xmlns:a16="http://schemas.microsoft.com/office/drawing/2014/main" id="{B84AE14A-7752-9A73-CE71-9104557E7714}"/>
                </a:ext>
              </a:extLst>
            </p:cNvPr>
            <p:cNvGrpSpPr>
              <a:grpSpLocks/>
            </p:cNvGrpSpPr>
            <p:nvPr/>
          </p:nvGrpSpPr>
          <p:grpSpPr bwMode="auto">
            <a:xfrm>
              <a:off x="1492763" y="1184601"/>
              <a:ext cx="2238375" cy="1330325"/>
              <a:chOff x="471" y="272"/>
              <a:chExt cx="1161" cy="1539"/>
            </a:xfrm>
          </p:grpSpPr>
          <p:sp>
            <p:nvSpPr>
              <p:cNvPr id="22" name="Oval 20">
                <a:extLst>
                  <a:ext uri="{FF2B5EF4-FFF2-40B4-BE49-F238E27FC236}">
                    <a16:creationId xmlns:a16="http://schemas.microsoft.com/office/drawing/2014/main" id="{D4F0818A-2E57-50A9-9869-CB15F6F2B188}"/>
                  </a:ext>
                </a:extLst>
              </p:cNvPr>
              <p:cNvSpPr>
                <a:spLocks noChangeArrowheads="1"/>
              </p:cNvSpPr>
              <p:nvPr/>
            </p:nvSpPr>
            <p:spPr bwMode="ltGray">
              <a:xfrm>
                <a:off x="471" y="1438"/>
                <a:ext cx="1159" cy="362"/>
              </a:xfrm>
              <a:prstGeom prst="ellipse">
                <a:avLst/>
              </a:prstGeom>
              <a:gradFill rotWithShape="1">
                <a:gsLst>
                  <a:gs pos="0">
                    <a:srgbClr val="C1CF9D"/>
                  </a:gs>
                  <a:gs pos="50000">
                    <a:srgbClr val="C1CF9D">
                      <a:gamma/>
                      <a:tint val="42353"/>
                      <a:invGamma/>
                    </a:srgbClr>
                  </a:gs>
                  <a:gs pos="100000">
                    <a:srgbClr val="C1CF9D"/>
                  </a:gs>
                </a:gsLst>
                <a:lin ang="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3" name="AutoShape 21">
                <a:extLst>
                  <a:ext uri="{FF2B5EF4-FFF2-40B4-BE49-F238E27FC236}">
                    <a16:creationId xmlns:a16="http://schemas.microsoft.com/office/drawing/2014/main" id="{479B2408-67E7-DA5F-BD36-9AE915320F6A}"/>
                  </a:ext>
                </a:extLst>
              </p:cNvPr>
              <p:cNvSpPr>
                <a:spLocks noChangeArrowheads="1"/>
              </p:cNvSpPr>
              <p:nvPr/>
            </p:nvSpPr>
            <p:spPr bwMode="ltGray">
              <a:xfrm>
                <a:off x="473" y="272"/>
                <a:ext cx="1159" cy="1539"/>
              </a:xfrm>
              <a:prstGeom prst="can">
                <a:avLst>
                  <a:gd name="adj" fmla="val 33197"/>
                </a:avLst>
              </a:prstGeom>
              <a:gradFill rotWithShape="1">
                <a:gsLst>
                  <a:gs pos="0">
                    <a:schemeClr val="accent2">
                      <a:gamma/>
                      <a:shade val="46275"/>
                      <a:invGamma/>
                    </a:schemeClr>
                  </a:gs>
                  <a:gs pos="50000">
                    <a:schemeClr val="accent2">
                      <a:alpha val="50000"/>
                    </a:schemeClr>
                  </a:gs>
                  <a:gs pos="100000">
                    <a:schemeClr val="accent2">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24" name="Text Box 22">
              <a:extLst>
                <a:ext uri="{FF2B5EF4-FFF2-40B4-BE49-F238E27FC236}">
                  <a16:creationId xmlns:a16="http://schemas.microsoft.com/office/drawing/2014/main" id="{AABA51DB-34F2-9E74-2DD8-C7831B8B0335}"/>
                </a:ext>
              </a:extLst>
            </p:cNvPr>
            <p:cNvSpPr txBox="1">
              <a:spLocks noChangeArrowheads="1"/>
            </p:cNvSpPr>
            <p:nvPr/>
          </p:nvSpPr>
          <p:spPr bwMode="black">
            <a:xfrm>
              <a:off x="1562613" y="1581476"/>
              <a:ext cx="2074863" cy="706205"/>
            </a:xfrm>
            <a:prstGeom prst="rect">
              <a:avLst/>
            </a:prstGeom>
            <a:noFill/>
            <a:ln>
              <a:noFill/>
            </a:ln>
            <a:effectLst>
              <a:outerShdw dist="17961" dir="2700000" algn="ctr" rotWithShape="0">
                <a:srgbClr val="003300">
                  <a:alpha val="50000"/>
                </a:srgbClr>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spcBef>
                  <a:spcPct val="50000"/>
                </a:spcBef>
              </a:pPr>
              <a:r>
                <a:rPr lang="en-US" altLang="es-CO" sz="2400" b="1" dirty="0">
                  <a:solidFill>
                    <a:srgbClr val="FFFFFF"/>
                  </a:solidFill>
                  <a:cs typeface="Arial" panose="020B0604020202020204" pitchFamily="34" charset="0"/>
                </a:rPr>
                <a:t>  </a:t>
              </a:r>
              <a:r>
                <a:rPr lang="en-US" altLang="es-CO" sz="4400" b="1" dirty="0">
                  <a:solidFill>
                    <a:srgbClr val="FFFFFF"/>
                  </a:solidFill>
                  <a:cs typeface="Arial" panose="020B0604020202020204" pitchFamily="34" charset="0"/>
                </a:rPr>
                <a:t>1</a:t>
              </a:r>
            </a:p>
          </p:txBody>
        </p:sp>
        <p:sp>
          <p:nvSpPr>
            <p:cNvPr id="25" name="Text Box 23">
              <a:extLst>
                <a:ext uri="{FF2B5EF4-FFF2-40B4-BE49-F238E27FC236}">
                  <a16:creationId xmlns:a16="http://schemas.microsoft.com/office/drawing/2014/main" id="{1AFD1D0B-05FE-4BB3-DDA5-4506CD4CF1B3}"/>
                </a:ext>
              </a:extLst>
            </p:cNvPr>
            <p:cNvSpPr txBox="1">
              <a:spLocks noChangeArrowheads="1"/>
            </p:cNvSpPr>
            <p:nvPr/>
          </p:nvSpPr>
          <p:spPr bwMode="black">
            <a:xfrm>
              <a:off x="1562613" y="2695901"/>
              <a:ext cx="2074863" cy="706205"/>
            </a:xfrm>
            <a:prstGeom prst="rect">
              <a:avLst/>
            </a:prstGeom>
            <a:noFill/>
            <a:ln>
              <a:noFill/>
            </a:ln>
            <a:effectLst>
              <a:outerShdw dist="17961" dir="2700000" algn="ctr" rotWithShape="0">
                <a:srgbClr val="003300">
                  <a:alpha val="50000"/>
                </a:srgbClr>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spcBef>
                  <a:spcPct val="50000"/>
                </a:spcBef>
              </a:pPr>
              <a:r>
                <a:rPr lang="en-US" altLang="es-CO" sz="2400" b="1" dirty="0">
                  <a:solidFill>
                    <a:srgbClr val="FFFFFF"/>
                  </a:solidFill>
                  <a:cs typeface="Arial" panose="020B0604020202020204" pitchFamily="34" charset="0"/>
                </a:rPr>
                <a:t>  </a:t>
              </a:r>
              <a:r>
                <a:rPr lang="en-US" altLang="es-CO" sz="4400" b="1" dirty="0">
                  <a:solidFill>
                    <a:srgbClr val="FFFFFF"/>
                  </a:solidFill>
                  <a:cs typeface="Arial" panose="020B0604020202020204" pitchFamily="34" charset="0"/>
                </a:rPr>
                <a:t>2</a:t>
              </a:r>
            </a:p>
          </p:txBody>
        </p:sp>
        <p:sp>
          <p:nvSpPr>
            <p:cNvPr id="26" name="Text Box 24">
              <a:extLst>
                <a:ext uri="{FF2B5EF4-FFF2-40B4-BE49-F238E27FC236}">
                  <a16:creationId xmlns:a16="http://schemas.microsoft.com/office/drawing/2014/main" id="{B557F889-599B-97EF-E79E-878E418E4954}"/>
                </a:ext>
              </a:extLst>
            </p:cNvPr>
            <p:cNvSpPr txBox="1">
              <a:spLocks noChangeArrowheads="1"/>
            </p:cNvSpPr>
            <p:nvPr/>
          </p:nvSpPr>
          <p:spPr bwMode="black">
            <a:xfrm>
              <a:off x="1562613" y="3775401"/>
              <a:ext cx="2074863" cy="706205"/>
            </a:xfrm>
            <a:prstGeom prst="rect">
              <a:avLst/>
            </a:prstGeom>
            <a:noFill/>
            <a:ln>
              <a:noFill/>
            </a:ln>
            <a:effectLst>
              <a:outerShdw dist="17961" dir="2700000" algn="ctr" rotWithShape="0">
                <a:srgbClr val="003300">
                  <a:alpha val="50000"/>
                </a:srgbClr>
              </a:outerShdw>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spcBef>
                  <a:spcPct val="50000"/>
                </a:spcBef>
              </a:pPr>
              <a:r>
                <a:rPr lang="en-US" altLang="es-CO" sz="2400" b="1" dirty="0">
                  <a:solidFill>
                    <a:srgbClr val="FFFFFF"/>
                  </a:solidFill>
                  <a:cs typeface="Arial" panose="020B0604020202020204" pitchFamily="34" charset="0"/>
                </a:rPr>
                <a:t>  </a:t>
              </a:r>
              <a:r>
                <a:rPr lang="en-US" altLang="es-CO" sz="4400" b="1" dirty="0">
                  <a:solidFill>
                    <a:srgbClr val="FFFFFF"/>
                  </a:solidFill>
                  <a:cs typeface="Arial" panose="020B0604020202020204" pitchFamily="34" charset="0"/>
                </a:rPr>
                <a:t>3</a:t>
              </a:r>
            </a:p>
          </p:txBody>
        </p:sp>
      </p:grpSp>
    </p:spTree>
    <p:extLst>
      <p:ext uri="{BB962C8B-B14F-4D97-AF65-F5344CB8AC3E}">
        <p14:creationId xmlns:p14="http://schemas.microsoft.com/office/powerpoint/2010/main" val="3138656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6A955F52-2D81-DA3D-C6FE-895FCECE880A}"/>
              </a:ext>
            </a:extLst>
          </p:cNvPr>
          <p:cNvSpPr/>
          <p:nvPr/>
        </p:nvSpPr>
        <p:spPr>
          <a:xfrm>
            <a:off x="198476" y="219743"/>
            <a:ext cx="3316001" cy="511777"/>
          </a:xfrm>
          <a:prstGeom prst="roundRect">
            <a:avLst/>
          </a:prstGeom>
          <a:solidFill>
            <a:srgbClr val="5C9C3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rPr>
              <a:t>MARCO TEÓRICO</a:t>
            </a:r>
            <a:endParaRPr lang="es-CO" sz="2800" b="1" dirty="0">
              <a:solidFill>
                <a:schemeClr val="tx1"/>
              </a:solidFill>
            </a:endParaRPr>
          </a:p>
        </p:txBody>
      </p:sp>
      <p:grpSp>
        <p:nvGrpSpPr>
          <p:cNvPr id="3" name="Group 22">
            <a:extLst>
              <a:ext uri="{FF2B5EF4-FFF2-40B4-BE49-F238E27FC236}">
                <a16:creationId xmlns:a16="http://schemas.microsoft.com/office/drawing/2014/main" id="{DCC04E93-2A1C-280D-A358-A33FC5D9892A}"/>
              </a:ext>
            </a:extLst>
          </p:cNvPr>
          <p:cNvGrpSpPr>
            <a:grpSpLocks/>
          </p:cNvGrpSpPr>
          <p:nvPr/>
        </p:nvGrpSpPr>
        <p:grpSpPr bwMode="auto">
          <a:xfrm>
            <a:off x="5499843" y="1902045"/>
            <a:ext cx="1965325" cy="1963738"/>
            <a:chOff x="144" y="384"/>
            <a:chExt cx="2080" cy="2081"/>
          </a:xfrm>
          <a:effectLst>
            <a:outerShdw blurRad="50800" dist="152400" dir="5400000" algn="ctr" rotWithShape="0">
              <a:srgbClr val="000000">
                <a:alpha val="22000"/>
              </a:srgbClr>
            </a:outerShdw>
          </a:effectLst>
        </p:grpSpPr>
        <p:sp>
          <p:nvSpPr>
            <p:cNvPr id="8" name="Oval 23">
              <a:extLst>
                <a:ext uri="{FF2B5EF4-FFF2-40B4-BE49-F238E27FC236}">
                  <a16:creationId xmlns:a16="http://schemas.microsoft.com/office/drawing/2014/main" id="{4D948243-A5CB-ADC4-2680-1E2E649A085A}"/>
                </a:ext>
              </a:extLst>
            </p:cNvPr>
            <p:cNvSpPr>
              <a:spLocks noChangeArrowheads="1"/>
            </p:cNvSpPr>
            <p:nvPr/>
          </p:nvSpPr>
          <p:spPr bwMode="ltGray">
            <a:xfrm>
              <a:off x="144" y="384"/>
              <a:ext cx="2080" cy="2081"/>
            </a:xfrm>
            <a:prstGeom prst="ellipse">
              <a:avLst/>
            </a:prstGeom>
            <a:gradFill rotWithShape="1">
              <a:gsLst>
                <a:gs pos="0">
                  <a:schemeClr val="folHlink">
                    <a:gamma/>
                    <a:shade val="22353"/>
                    <a:invGamma/>
                    <a:alpha val="71001"/>
                  </a:schemeClr>
                </a:gs>
                <a:gs pos="50000">
                  <a:schemeClr val="folHlink">
                    <a:alpha val="80000"/>
                  </a:schemeClr>
                </a:gs>
                <a:gs pos="100000">
                  <a:schemeClr val="folHlink">
                    <a:gamma/>
                    <a:shade val="22353"/>
                    <a:invGamma/>
                    <a:alpha val="71001"/>
                  </a:schemeClr>
                </a:gs>
              </a:gsLst>
              <a:lin ang="2700000" scaled="1"/>
            </a:gra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es-CO"/>
            </a:p>
          </p:txBody>
        </p:sp>
        <p:pic>
          <p:nvPicPr>
            <p:cNvPr id="15" name="Picture 24">
              <a:extLst>
                <a:ext uri="{FF2B5EF4-FFF2-40B4-BE49-F238E27FC236}">
                  <a16:creationId xmlns:a16="http://schemas.microsoft.com/office/drawing/2014/main" id="{99CA79B8-84A4-B6E2-7C03-E61C412D79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a:off x="227" y="392"/>
              <a:ext cx="1918" cy="1011"/>
            </a:xfrm>
            <a:prstGeom prst="rect">
              <a:avLst/>
            </a:prstGeom>
            <a:noFill/>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16" name="Picture 25">
              <a:extLst>
                <a:ext uri="{FF2B5EF4-FFF2-40B4-BE49-F238E27FC236}">
                  <a16:creationId xmlns:a16="http://schemas.microsoft.com/office/drawing/2014/main" id="{D8A075FA-BB43-583C-26F9-7218CA9EA3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flipV="1">
              <a:off x="228" y="1437"/>
              <a:ext cx="1918" cy="1011"/>
            </a:xfrm>
            <a:prstGeom prst="rect">
              <a:avLst/>
            </a:prstGeom>
            <a:noFill/>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grpSp>
      <p:grpSp>
        <p:nvGrpSpPr>
          <p:cNvPr id="17" name="Group 26">
            <a:extLst>
              <a:ext uri="{FF2B5EF4-FFF2-40B4-BE49-F238E27FC236}">
                <a16:creationId xmlns:a16="http://schemas.microsoft.com/office/drawing/2014/main" id="{2C9C5F86-91DE-ADF2-2F85-041860643F6A}"/>
              </a:ext>
            </a:extLst>
          </p:cNvPr>
          <p:cNvGrpSpPr>
            <a:grpSpLocks/>
          </p:cNvGrpSpPr>
          <p:nvPr/>
        </p:nvGrpSpPr>
        <p:grpSpPr bwMode="auto">
          <a:xfrm>
            <a:off x="3639293" y="2660870"/>
            <a:ext cx="2185988" cy="2185988"/>
            <a:chOff x="144" y="384"/>
            <a:chExt cx="2080" cy="2081"/>
          </a:xfrm>
          <a:effectLst>
            <a:outerShdw blurRad="50800" dist="152400" dir="5400000" algn="ctr" rotWithShape="0">
              <a:srgbClr val="000000">
                <a:alpha val="31000"/>
              </a:srgbClr>
            </a:outerShdw>
            <a:reflection stA="0" endPos="65000" dir="5400000" sy="-100000" algn="bl" rotWithShape="0"/>
          </a:effectLst>
        </p:grpSpPr>
        <p:sp>
          <p:nvSpPr>
            <p:cNvPr id="18" name="Oval 27">
              <a:extLst>
                <a:ext uri="{FF2B5EF4-FFF2-40B4-BE49-F238E27FC236}">
                  <a16:creationId xmlns:a16="http://schemas.microsoft.com/office/drawing/2014/main" id="{1F9BD5A9-CC5A-0E14-C6FB-82AD62D9B694}"/>
                </a:ext>
              </a:extLst>
            </p:cNvPr>
            <p:cNvSpPr>
              <a:spLocks noChangeArrowheads="1"/>
            </p:cNvSpPr>
            <p:nvPr/>
          </p:nvSpPr>
          <p:spPr bwMode="gray">
            <a:xfrm>
              <a:off x="144" y="384"/>
              <a:ext cx="2080" cy="2081"/>
            </a:xfrm>
            <a:prstGeom prst="ellipse">
              <a:avLst/>
            </a:prstGeom>
            <a:gradFill rotWithShape="1">
              <a:gsLst>
                <a:gs pos="0">
                  <a:schemeClr val="hlink">
                    <a:gamma/>
                    <a:shade val="31765"/>
                    <a:invGamma/>
                    <a:alpha val="71001"/>
                  </a:schemeClr>
                </a:gs>
                <a:gs pos="50000">
                  <a:schemeClr val="hlink">
                    <a:alpha val="80000"/>
                  </a:schemeClr>
                </a:gs>
                <a:gs pos="100000">
                  <a:schemeClr val="hlink">
                    <a:gamma/>
                    <a:shade val="31765"/>
                    <a:invGamma/>
                    <a:alpha val="71001"/>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45791" dir="3378596" algn="ctr" rotWithShape="0">
                      <a:schemeClr val="bg2"/>
                    </a:outerShdw>
                  </a:effectLst>
                </a14:hiddenEffects>
              </a:ext>
            </a:extLst>
          </p:spPr>
          <p:txBody>
            <a:bodyPr wrap="none" anchor="ctr"/>
            <a:lstStyle/>
            <a:p>
              <a:endParaRPr lang="es-CO"/>
            </a:p>
          </p:txBody>
        </p:sp>
        <p:pic>
          <p:nvPicPr>
            <p:cNvPr id="19" name="Picture 28">
              <a:extLst>
                <a:ext uri="{FF2B5EF4-FFF2-40B4-BE49-F238E27FC236}">
                  <a16:creationId xmlns:a16="http://schemas.microsoft.com/office/drawing/2014/main" id="{06C7F818-8F23-315C-5890-B634992F48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227" y="392"/>
              <a:ext cx="1918" cy="1011"/>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808080"/>
                    </a:outerShdw>
                  </a:effectLst>
                </a14:hiddenEffects>
              </a:ext>
            </a:extLst>
          </p:spPr>
        </p:pic>
        <p:pic>
          <p:nvPicPr>
            <p:cNvPr id="25" name="Picture 29">
              <a:extLst>
                <a:ext uri="{FF2B5EF4-FFF2-40B4-BE49-F238E27FC236}">
                  <a16:creationId xmlns:a16="http://schemas.microsoft.com/office/drawing/2014/main" id="{F134A336-5CF3-7484-7E47-20F0B58B36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flipV="1">
              <a:off x="228" y="1437"/>
              <a:ext cx="1918" cy="1011"/>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808080"/>
                    </a:outerShdw>
                  </a:effectLst>
                </a14:hiddenEffects>
              </a:ext>
            </a:extLst>
          </p:spPr>
        </p:pic>
      </p:grpSp>
      <p:grpSp>
        <p:nvGrpSpPr>
          <p:cNvPr id="26" name="Group 30">
            <a:extLst>
              <a:ext uri="{FF2B5EF4-FFF2-40B4-BE49-F238E27FC236}">
                <a16:creationId xmlns:a16="http://schemas.microsoft.com/office/drawing/2014/main" id="{B101A465-7958-BFBB-9B05-A375FD45A832}"/>
              </a:ext>
            </a:extLst>
          </p:cNvPr>
          <p:cNvGrpSpPr>
            <a:grpSpLocks/>
          </p:cNvGrpSpPr>
          <p:nvPr/>
        </p:nvGrpSpPr>
        <p:grpSpPr bwMode="auto">
          <a:xfrm>
            <a:off x="1361231" y="1055908"/>
            <a:ext cx="2901950" cy="2900362"/>
            <a:chOff x="144" y="384"/>
            <a:chExt cx="2080" cy="2081"/>
          </a:xfrm>
          <a:effectLst>
            <a:outerShdw blurRad="50800" dist="215900" dir="10020000" algn="br" rotWithShape="0">
              <a:prstClr val="black">
                <a:alpha val="40000"/>
              </a:prstClr>
            </a:outerShdw>
          </a:effectLst>
        </p:grpSpPr>
        <p:sp>
          <p:nvSpPr>
            <p:cNvPr id="27" name="Oval 31">
              <a:extLst>
                <a:ext uri="{FF2B5EF4-FFF2-40B4-BE49-F238E27FC236}">
                  <a16:creationId xmlns:a16="http://schemas.microsoft.com/office/drawing/2014/main" id="{A46DC15E-CE68-ADEE-71B1-439865EF5502}"/>
                </a:ext>
              </a:extLst>
            </p:cNvPr>
            <p:cNvSpPr>
              <a:spLocks noChangeArrowheads="1"/>
            </p:cNvSpPr>
            <p:nvPr/>
          </p:nvSpPr>
          <p:spPr bwMode="ltGray">
            <a:xfrm>
              <a:off x="144" y="384"/>
              <a:ext cx="2080" cy="2081"/>
            </a:xfrm>
            <a:prstGeom prst="ellipse">
              <a:avLst/>
            </a:prstGeom>
            <a:gradFill rotWithShape="1">
              <a:gsLst>
                <a:gs pos="0">
                  <a:schemeClr val="accent1">
                    <a:gamma/>
                    <a:shade val="31765"/>
                    <a:invGamma/>
                  </a:schemeClr>
                </a:gs>
                <a:gs pos="50000">
                  <a:schemeClr val="accent1">
                    <a:alpha val="80000"/>
                  </a:schemeClr>
                </a:gs>
                <a:gs pos="100000">
                  <a:schemeClr val="accent1">
                    <a:gamma/>
                    <a:shade val="31765"/>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pic>
          <p:nvPicPr>
            <p:cNvPr id="28" name="Picture 32">
              <a:extLst>
                <a:ext uri="{FF2B5EF4-FFF2-40B4-BE49-F238E27FC236}">
                  <a16:creationId xmlns:a16="http://schemas.microsoft.com/office/drawing/2014/main" id="{2FA1D8EA-6A3D-24BF-F899-AAF2F763A8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a:off x="227" y="392"/>
              <a:ext cx="1918" cy="101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3">
              <a:extLst>
                <a:ext uri="{FF2B5EF4-FFF2-40B4-BE49-F238E27FC236}">
                  <a16:creationId xmlns:a16="http://schemas.microsoft.com/office/drawing/2014/main" id="{70316625-D4ED-443C-3AB2-4FAA3EB9BB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ltGray">
            <a:xfrm flipV="1">
              <a:off x="228" y="1437"/>
              <a:ext cx="1918" cy="1011"/>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Text Box 4">
            <a:extLst>
              <a:ext uri="{FF2B5EF4-FFF2-40B4-BE49-F238E27FC236}">
                <a16:creationId xmlns:a16="http://schemas.microsoft.com/office/drawing/2014/main" id="{9733FFE3-AE89-088A-6BD2-CCF545B25508}"/>
              </a:ext>
            </a:extLst>
          </p:cNvPr>
          <p:cNvSpPr txBox="1">
            <a:spLocks noChangeArrowheads="1"/>
          </p:cNvSpPr>
          <p:nvPr/>
        </p:nvSpPr>
        <p:spPr bwMode="gray">
          <a:xfrm>
            <a:off x="1444705" y="1962370"/>
            <a:ext cx="276608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eaLnBrk="0" hangingPunct="0"/>
            <a:r>
              <a:rPr lang="en-US" altLang="es-CO" sz="3200" b="1" dirty="0">
                <a:solidFill>
                  <a:srgbClr val="1C1C1C"/>
                </a:solidFill>
              </a:rPr>
              <a:t>MEZCLAS</a:t>
            </a:r>
          </a:p>
          <a:p>
            <a:pPr algn="ctr" eaLnBrk="0" hangingPunct="0"/>
            <a:r>
              <a:rPr lang="en-US" altLang="es-CO" sz="3200" b="1" dirty="0">
                <a:solidFill>
                  <a:srgbClr val="1C1C1C"/>
                </a:solidFill>
              </a:rPr>
              <a:t>ASFÁLTICAS</a:t>
            </a:r>
          </a:p>
        </p:txBody>
      </p:sp>
      <p:sp>
        <p:nvSpPr>
          <p:cNvPr id="31" name="Text Box 37">
            <a:extLst>
              <a:ext uri="{FF2B5EF4-FFF2-40B4-BE49-F238E27FC236}">
                <a16:creationId xmlns:a16="http://schemas.microsoft.com/office/drawing/2014/main" id="{EDEB76D9-2123-906F-3A57-B9C91ED9245C}"/>
              </a:ext>
            </a:extLst>
          </p:cNvPr>
          <p:cNvSpPr txBox="1">
            <a:spLocks noChangeArrowheads="1"/>
          </p:cNvSpPr>
          <p:nvPr/>
        </p:nvSpPr>
        <p:spPr bwMode="gray">
          <a:xfrm>
            <a:off x="3959968" y="3311745"/>
            <a:ext cx="1541463"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s-CO" sz="2000" b="1" dirty="0" err="1">
                <a:solidFill>
                  <a:srgbClr val="000000"/>
                </a:solidFill>
              </a:rPr>
              <a:t>Clasificación</a:t>
            </a:r>
            <a:r>
              <a:rPr lang="en-US" altLang="es-CO" sz="2000" b="1" dirty="0">
                <a:solidFill>
                  <a:srgbClr val="000000"/>
                </a:solidFill>
              </a:rPr>
              <a:t> de </a:t>
            </a:r>
            <a:r>
              <a:rPr lang="en-US" altLang="es-CO" sz="2000" b="1" dirty="0" err="1">
                <a:solidFill>
                  <a:srgbClr val="000000"/>
                </a:solidFill>
              </a:rPr>
              <a:t>Mezclas</a:t>
            </a:r>
            <a:r>
              <a:rPr lang="en-US" altLang="es-CO" sz="2000" b="1" dirty="0">
                <a:solidFill>
                  <a:srgbClr val="000000"/>
                </a:solidFill>
              </a:rPr>
              <a:t> </a:t>
            </a:r>
            <a:r>
              <a:rPr lang="en-US" altLang="es-CO" sz="2000" b="1" dirty="0" err="1">
                <a:solidFill>
                  <a:srgbClr val="000000"/>
                </a:solidFill>
              </a:rPr>
              <a:t>Asfálticas</a:t>
            </a:r>
            <a:endParaRPr lang="en-US" altLang="es-CO" sz="2000" b="1" dirty="0">
              <a:solidFill>
                <a:srgbClr val="000000"/>
              </a:solidFill>
            </a:endParaRPr>
          </a:p>
        </p:txBody>
      </p:sp>
      <p:sp>
        <p:nvSpPr>
          <p:cNvPr id="32" name="Text Box 38">
            <a:extLst>
              <a:ext uri="{FF2B5EF4-FFF2-40B4-BE49-F238E27FC236}">
                <a16:creationId xmlns:a16="http://schemas.microsoft.com/office/drawing/2014/main" id="{D09E3A7F-6B1A-566E-6882-3584934D362B}"/>
              </a:ext>
            </a:extLst>
          </p:cNvPr>
          <p:cNvSpPr txBox="1">
            <a:spLocks noChangeArrowheads="1"/>
          </p:cNvSpPr>
          <p:nvPr/>
        </p:nvSpPr>
        <p:spPr bwMode="gray">
          <a:xfrm>
            <a:off x="5733206" y="2390995"/>
            <a:ext cx="1541462"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s-CO" sz="2000" b="1" dirty="0" err="1">
                <a:solidFill>
                  <a:srgbClr val="000000"/>
                </a:solidFill>
              </a:rPr>
              <a:t>Propiedades</a:t>
            </a:r>
            <a:r>
              <a:rPr lang="en-US" altLang="es-CO" sz="2000" b="1" dirty="0">
                <a:solidFill>
                  <a:srgbClr val="000000"/>
                </a:solidFill>
              </a:rPr>
              <a:t> de </a:t>
            </a:r>
            <a:r>
              <a:rPr lang="en-US" altLang="es-CO" sz="2000" b="1" dirty="0" err="1">
                <a:solidFill>
                  <a:srgbClr val="000000"/>
                </a:solidFill>
              </a:rPr>
              <a:t>Mezclas</a:t>
            </a:r>
            <a:r>
              <a:rPr lang="en-US" altLang="es-CO" sz="2000" b="1" dirty="0">
                <a:solidFill>
                  <a:srgbClr val="000000"/>
                </a:solidFill>
              </a:rPr>
              <a:t> </a:t>
            </a:r>
            <a:r>
              <a:rPr lang="en-US" altLang="es-CO" sz="2000" b="1" dirty="0" err="1">
                <a:solidFill>
                  <a:srgbClr val="000000"/>
                </a:solidFill>
              </a:rPr>
              <a:t>Asfálticas</a:t>
            </a:r>
            <a:endParaRPr lang="en-US" altLang="es-CO" sz="2000" b="1" dirty="0">
              <a:solidFill>
                <a:srgbClr val="000000"/>
              </a:solidFill>
            </a:endParaRPr>
          </a:p>
        </p:txBody>
      </p:sp>
    </p:spTree>
    <p:extLst>
      <p:ext uri="{BB962C8B-B14F-4D97-AF65-F5344CB8AC3E}">
        <p14:creationId xmlns:p14="http://schemas.microsoft.com/office/powerpoint/2010/main" val="944721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AA81C2-66A5-6DAA-7F80-FA10D81310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98" t="25579" r="82096" b="25822"/>
          <a:stretch/>
        </p:blipFill>
        <p:spPr bwMode="auto">
          <a:xfrm>
            <a:off x="60488" y="4373216"/>
            <a:ext cx="600684" cy="731517"/>
          </a:xfrm>
          <a:prstGeom prst="rect">
            <a:avLst/>
          </a:prstGeom>
          <a:ln>
            <a:no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E0EDF4B5-407A-71A8-D9B0-02E13F824546}"/>
              </a:ext>
            </a:extLst>
          </p:cNvPr>
          <p:cNvSpPr/>
          <p:nvPr/>
        </p:nvSpPr>
        <p:spPr>
          <a:xfrm>
            <a:off x="135172" y="2146852"/>
            <a:ext cx="683812" cy="866692"/>
          </a:xfrm>
          <a:prstGeom prst="rect">
            <a:avLst/>
          </a:prstGeom>
          <a:solidFill>
            <a:srgbClr val="5C9B3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esquinas redondeadas 4">
            <a:extLst>
              <a:ext uri="{FF2B5EF4-FFF2-40B4-BE49-F238E27FC236}">
                <a16:creationId xmlns:a16="http://schemas.microsoft.com/office/drawing/2014/main" id="{1F001331-5088-54E4-B60A-512CE8B6BB5B}"/>
              </a:ext>
            </a:extLst>
          </p:cNvPr>
          <p:cNvSpPr/>
          <p:nvPr/>
        </p:nvSpPr>
        <p:spPr>
          <a:xfrm>
            <a:off x="198477" y="219742"/>
            <a:ext cx="3586344" cy="511200"/>
          </a:xfrm>
          <a:prstGeom prst="roundRect">
            <a:avLst/>
          </a:prstGeom>
          <a:solidFill>
            <a:srgbClr val="4773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dirty="0">
                <a:solidFill>
                  <a:schemeClr val="bg1"/>
                </a:solidFill>
              </a:rPr>
              <a:t>METODOLOGÍA</a:t>
            </a:r>
            <a:endParaRPr lang="es-CO" sz="2800" dirty="0">
              <a:solidFill>
                <a:schemeClr val="bg1"/>
              </a:solidFill>
            </a:endParaRPr>
          </a:p>
        </p:txBody>
      </p:sp>
      <p:sp>
        <p:nvSpPr>
          <p:cNvPr id="3" name="Marcador de pie de página 3">
            <a:extLst>
              <a:ext uri="{FF2B5EF4-FFF2-40B4-BE49-F238E27FC236}">
                <a16:creationId xmlns:a16="http://schemas.microsoft.com/office/drawing/2014/main" id="{D771A59A-8832-7045-5984-3BBB90EE3FA8}"/>
              </a:ext>
            </a:extLst>
          </p:cNvPr>
          <p:cNvSpPr txBox="1">
            <a:spLocks/>
          </p:cNvSpPr>
          <p:nvPr/>
        </p:nvSpPr>
        <p:spPr>
          <a:xfrm>
            <a:off x="5876652" y="5081589"/>
            <a:ext cx="2822848" cy="192930"/>
          </a:xfrm>
          <a:prstGeom prst="rect">
            <a:avLst/>
          </a:prstGeom>
        </p:spPr>
        <p:txBody>
          <a:bodyPr vert="horz" lIns="91440" tIns="45720" rIns="91440" bIns="45720" rtlCol="0" anchor="ctr"/>
          <a:lstStyle>
            <a:defPPr>
              <a:defRPr lang="es-CO"/>
            </a:defPPr>
            <a:lvl1pPr marL="0" algn="l" defTabSz="761970" rtl="0" eaLnBrk="1" latinLnBrk="0" hangingPunct="1">
              <a:defRPr sz="900" kern="1200">
                <a:solidFill>
                  <a:schemeClr val="tx1">
                    <a:tint val="75000"/>
                  </a:schemeClr>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r>
              <a:rPr lang="en-US"/>
              <a:t>Ciencias del Deporte y la Educación Física</a:t>
            </a:r>
            <a:endParaRPr lang="en-US" dirty="0"/>
          </a:p>
        </p:txBody>
      </p:sp>
      <p:sp>
        <p:nvSpPr>
          <p:cNvPr id="6" name="Freeform 3">
            <a:extLst>
              <a:ext uri="{FF2B5EF4-FFF2-40B4-BE49-F238E27FC236}">
                <a16:creationId xmlns:a16="http://schemas.microsoft.com/office/drawing/2014/main" id="{96A7BDB0-9C8F-F70A-32AC-6FE889AAA39A}"/>
              </a:ext>
            </a:extLst>
          </p:cNvPr>
          <p:cNvSpPr>
            <a:spLocks/>
          </p:cNvSpPr>
          <p:nvPr/>
        </p:nvSpPr>
        <p:spPr bwMode="gray">
          <a:xfrm>
            <a:off x="541338" y="1260475"/>
            <a:ext cx="7999412" cy="2476500"/>
          </a:xfrm>
          <a:custGeom>
            <a:avLst/>
            <a:gdLst>
              <a:gd name="T0" fmla="*/ 0 w 5424"/>
              <a:gd name="T1" fmla="*/ 1440 h 1488"/>
              <a:gd name="T2" fmla="*/ 0 w 5424"/>
              <a:gd name="T3" fmla="*/ 1488 h 1488"/>
              <a:gd name="T4" fmla="*/ 1152 w 5424"/>
              <a:gd name="T5" fmla="*/ 1488 h 1488"/>
              <a:gd name="T6" fmla="*/ 1392 w 5424"/>
              <a:gd name="T7" fmla="*/ 1008 h 1488"/>
              <a:gd name="T8" fmla="*/ 2544 w 5424"/>
              <a:gd name="T9" fmla="*/ 1008 h 1488"/>
              <a:gd name="T10" fmla="*/ 2832 w 5424"/>
              <a:gd name="T11" fmla="*/ 528 h 1488"/>
              <a:gd name="T12" fmla="*/ 3984 w 5424"/>
              <a:gd name="T13" fmla="*/ 528 h 1488"/>
              <a:gd name="T14" fmla="*/ 4272 w 5424"/>
              <a:gd name="T15" fmla="*/ 48 h 1488"/>
              <a:gd name="T16" fmla="*/ 5424 w 5424"/>
              <a:gd name="T17" fmla="*/ 48 h 1488"/>
              <a:gd name="T18" fmla="*/ 5424 w 5424"/>
              <a:gd name="T19" fmla="*/ 0 h 1488"/>
              <a:gd name="T20" fmla="*/ 4272 w 5424"/>
              <a:gd name="T21" fmla="*/ 0 h 1488"/>
              <a:gd name="T22" fmla="*/ 3984 w 5424"/>
              <a:gd name="T23" fmla="*/ 480 h 1488"/>
              <a:gd name="T24" fmla="*/ 2832 w 5424"/>
              <a:gd name="T25" fmla="*/ 480 h 1488"/>
              <a:gd name="T26" fmla="*/ 2544 w 5424"/>
              <a:gd name="T27" fmla="*/ 960 h 1488"/>
              <a:gd name="T28" fmla="*/ 1392 w 5424"/>
              <a:gd name="T29" fmla="*/ 960 h 1488"/>
              <a:gd name="T30" fmla="*/ 1152 w 5424"/>
              <a:gd name="T31" fmla="*/ 1440 h 1488"/>
              <a:gd name="T32" fmla="*/ 0 w 5424"/>
              <a:gd name="T33" fmla="*/ 1440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4" h="1488">
                <a:moveTo>
                  <a:pt x="0" y="1440"/>
                </a:moveTo>
                <a:lnTo>
                  <a:pt x="0" y="1488"/>
                </a:lnTo>
                <a:lnTo>
                  <a:pt x="1152" y="1488"/>
                </a:lnTo>
                <a:lnTo>
                  <a:pt x="1392" y="1008"/>
                </a:lnTo>
                <a:lnTo>
                  <a:pt x="2544" y="1008"/>
                </a:lnTo>
                <a:lnTo>
                  <a:pt x="2832" y="528"/>
                </a:lnTo>
                <a:lnTo>
                  <a:pt x="3984" y="528"/>
                </a:lnTo>
                <a:lnTo>
                  <a:pt x="4272" y="48"/>
                </a:lnTo>
                <a:lnTo>
                  <a:pt x="5424" y="48"/>
                </a:lnTo>
                <a:lnTo>
                  <a:pt x="5424" y="0"/>
                </a:lnTo>
                <a:lnTo>
                  <a:pt x="4272" y="0"/>
                </a:lnTo>
                <a:lnTo>
                  <a:pt x="3984" y="480"/>
                </a:lnTo>
                <a:lnTo>
                  <a:pt x="2832" y="480"/>
                </a:lnTo>
                <a:lnTo>
                  <a:pt x="2544" y="960"/>
                </a:lnTo>
                <a:lnTo>
                  <a:pt x="1392" y="960"/>
                </a:lnTo>
                <a:lnTo>
                  <a:pt x="1152" y="1440"/>
                </a:lnTo>
                <a:lnTo>
                  <a:pt x="0" y="1440"/>
                </a:lnTo>
                <a:close/>
              </a:path>
            </a:pathLst>
          </a:custGeom>
          <a:gradFill rotWithShape="1">
            <a:gsLst>
              <a:gs pos="0">
                <a:schemeClr val="accent2"/>
              </a:gs>
              <a:gs pos="100000">
                <a:schemeClr val="accent2">
                  <a:gamma/>
                  <a:tint val="54118"/>
                  <a:invGamma/>
                </a:schemeClr>
              </a:gs>
            </a:gsLst>
            <a:path path="rect">
              <a:fillToRect l="100000" b="100000"/>
            </a:path>
          </a:gradFill>
          <a:ln>
            <a:noFill/>
          </a:ln>
          <a:effectLst/>
          <a:scene3d>
            <a:camera prst="legacyPerspectiveTop"/>
            <a:lightRig rig="legacyNormal3" dir="r"/>
          </a:scene3d>
          <a:sp3d extrusionH="1801800" prstMaterial="legacyPlastic">
            <a:bevelT w="13500" h="13500" prst="angle"/>
            <a:bevelB w="13500" h="13500" prst="angle"/>
            <a:extrusionClr>
              <a:schemeClr val="accent2"/>
            </a:extrusionClr>
            <a:contourClr>
              <a:schemeClr val="accent2"/>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flatTx/>
          </a:bodyPr>
          <a:lstStyle/>
          <a:p>
            <a:endParaRPr lang="es-CO"/>
          </a:p>
        </p:txBody>
      </p:sp>
      <p:grpSp>
        <p:nvGrpSpPr>
          <p:cNvPr id="7" name="Group 4">
            <a:extLst>
              <a:ext uri="{FF2B5EF4-FFF2-40B4-BE49-F238E27FC236}">
                <a16:creationId xmlns:a16="http://schemas.microsoft.com/office/drawing/2014/main" id="{9FEFD147-0609-E555-6D46-79DB04B464D3}"/>
              </a:ext>
            </a:extLst>
          </p:cNvPr>
          <p:cNvGrpSpPr>
            <a:grpSpLocks/>
          </p:cNvGrpSpPr>
          <p:nvPr/>
        </p:nvGrpSpPr>
        <p:grpSpPr bwMode="auto">
          <a:xfrm>
            <a:off x="996784" y="2112708"/>
            <a:ext cx="1420979" cy="1408368"/>
            <a:chOff x="482" y="1851"/>
            <a:chExt cx="860" cy="796"/>
          </a:xfrm>
        </p:grpSpPr>
        <p:sp>
          <p:nvSpPr>
            <p:cNvPr id="8" name="Freeform 5">
              <a:extLst>
                <a:ext uri="{FF2B5EF4-FFF2-40B4-BE49-F238E27FC236}">
                  <a16:creationId xmlns:a16="http://schemas.microsoft.com/office/drawing/2014/main" id="{7EC1FF45-34C1-B6D3-489D-B5A00CEB04D8}"/>
                </a:ext>
              </a:extLst>
            </p:cNvPr>
            <p:cNvSpPr>
              <a:spLocks/>
            </p:cNvSpPr>
            <p:nvPr/>
          </p:nvSpPr>
          <p:spPr bwMode="gray">
            <a:xfrm>
              <a:off x="567" y="2464"/>
              <a:ext cx="335" cy="173"/>
            </a:xfrm>
            <a:custGeom>
              <a:avLst/>
              <a:gdLst>
                <a:gd name="T0" fmla="*/ 0 w 335"/>
                <a:gd name="T1" fmla="*/ 166 h 173"/>
                <a:gd name="T2" fmla="*/ 58 w 335"/>
                <a:gd name="T3" fmla="*/ 173 h 173"/>
                <a:gd name="T4" fmla="*/ 297 w 335"/>
                <a:gd name="T5" fmla="*/ 32 h 173"/>
                <a:gd name="T6" fmla="*/ 289 w 335"/>
                <a:gd name="T7" fmla="*/ 8 h 173"/>
                <a:gd name="T8" fmla="*/ 223 w 335"/>
                <a:gd name="T9" fmla="*/ 26 h 173"/>
                <a:gd name="T10" fmla="*/ 0 w 335"/>
                <a:gd name="T11" fmla="*/ 166 h 173"/>
              </a:gdLst>
              <a:ahLst/>
              <a:cxnLst>
                <a:cxn ang="0">
                  <a:pos x="T0" y="T1"/>
                </a:cxn>
                <a:cxn ang="0">
                  <a:pos x="T2" y="T3"/>
                </a:cxn>
                <a:cxn ang="0">
                  <a:pos x="T4" y="T5"/>
                </a:cxn>
                <a:cxn ang="0">
                  <a:pos x="T6" y="T7"/>
                </a:cxn>
                <a:cxn ang="0">
                  <a:pos x="T8" y="T9"/>
                </a:cxn>
                <a:cxn ang="0">
                  <a:pos x="T10" y="T11"/>
                </a:cxn>
              </a:cxnLst>
              <a:rect l="0" t="0" r="r" b="b"/>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C1C1C">
                    <a:gamma/>
                    <a:shade val="85882"/>
                    <a:invGamma/>
                    <a:alpha val="0"/>
                  </a:srgbClr>
                </a:gs>
                <a:gs pos="100000">
                  <a:srgbClr val="1C1C1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9" name="Freeform 6">
              <a:extLst>
                <a:ext uri="{FF2B5EF4-FFF2-40B4-BE49-F238E27FC236}">
                  <a16:creationId xmlns:a16="http://schemas.microsoft.com/office/drawing/2014/main" id="{27C87909-C60E-816B-5A9B-B3E57666D8E9}"/>
                </a:ext>
              </a:extLst>
            </p:cNvPr>
            <p:cNvSpPr>
              <a:spLocks/>
            </p:cNvSpPr>
            <p:nvPr/>
          </p:nvSpPr>
          <p:spPr bwMode="gray">
            <a:xfrm>
              <a:off x="797" y="2401"/>
              <a:ext cx="367" cy="170"/>
            </a:xfrm>
            <a:custGeom>
              <a:avLst/>
              <a:gdLst>
                <a:gd name="T0" fmla="*/ 0 w 367"/>
                <a:gd name="T1" fmla="*/ 158 h 170"/>
                <a:gd name="T2" fmla="*/ 80 w 367"/>
                <a:gd name="T3" fmla="*/ 170 h 170"/>
                <a:gd name="T4" fmla="*/ 332 w 367"/>
                <a:gd name="T5" fmla="*/ 37 h 170"/>
                <a:gd name="T6" fmla="*/ 292 w 367"/>
                <a:gd name="T7" fmla="*/ 1 h 170"/>
                <a:gd name="T8" fmla="*/ 230 w 367"/>
                <a:gd name="T9" fmla="*/ 29 h 170"/>
                <a:gd name="T10" fmla="*/ 0 w 367"/>
                <a:gd name="T11" fmla="*/ 158 h 170"/>
              </a:gdLst>
              <a:ahLst/>
              <a:cxnLst>
                <a:cxn ang="0">
                  <a:pos x="T0" y="T1"/>
                </a:cxn>
                <a:cxn ang="0">
                  <a:pos x="T2" y="T3"/>
                </a:cxn>
                <a:cxn ang="0">
                  <a:pos x="T4" y="T5"/>
                </a:cxn>
                <a:cxn ang="0">
                  <a:pos x="T6" y="T7"/>
                </a:cxn>
                <a:cxn ang="0">
                  <a:pos x="T8" y="T9"/>
                </a:cxn>
                <a:cxn ang="0">
                  <a:pos x="T10" y="T11"/>
                </a:cxn>
              </a:cxnLst>
              <a:rect l="0" t="0" r="r" b="b"/>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C1C1C">
                    <a:gamma/>
                    <a:shade val="85882"/>
                    <a:invGamma/>
                    <a:alpha val="0"/>
                  </a:srgbClr>
                </a:gs>
                <a:gs pos="100000">
                  <a:srgbClr val="1C1C1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10" name="Freeform 7">
              <a:extLst>
                <a:ext uri="{FF2B5EF4-FFF2-40B4-BE49-F238E27FC236}">
                  <a16:creationId xmlns:a16="http://schemas.microsoft.com/office/drawing/2014/main" id="{D8DC7DA6-7B1F-1AD1-2F4B-B581E53A5CA7}"/>
                </a:ext>
              </a:extLst>
            </p:cNvPr>
            <p:cNvSpPr>
              <a:spLocks/>
            </p:cNvSpPr>
            <p:nvPr/>
          </p:nvSpPr>
          <p:spPr bwMode="gray">
            <a:xfrm>
              <a:off x="1035" y="2504"/>
              <a:ext cx="307" cy="143"/>
            </a:xfrm>
            <a:custGeom>
              <a:avLst/>
              <a:gdLst>
                <a:gd name="T0" fmla="*/ 0 w 307"/>
                <a:gd name="T1" fmla="*/ 134 h 143"/>
                <a:gd name="T2" fmla="*/ 66 w 307"/>
                <a:gd name="T3" fmla="*/ 143 h 143"/>
                <a:gd name="T4" fmla="*/ 282 w 307"/>
                <a:gd name="T5" fmla="*/ 35 h 143"/>
                <a:gd name="T6" fmla="*/ 219 w 307"/>
                <a:gd name="T7" fmla="*/ 17 h 143"/>
                <a:gd name="T8" fmla="*/ 0 w 307"/>
                <a:gd name="T9" fmla="*/ 134 h 143"/>
              </a:gdLst>
              <a:ahLst/>
              <a:cxnLst>
                <a:cxn ang="0">
                  <a:pos x="T0" y="T1"/>
                </a:cxn>
                <a:cxn ang="0">
                  <a:pos x="T2" y="T3"/>
                </a:cxn>
                <a:cxn ang="0">
                  <a:pos x="T4" y="T5"/>
                </a:cxn>
                <a:cxn ang="0">
                  <a:pos x="T6" y="T7"/>
                </a:cxn>
                <a:cxn ang="0">
                  <a:pos x="T8" y="T9"/>
                </a:cxn>
              </a:cxnLst>
              <a:rect l="0" t="0" r="r" b="b"/>
              <a:pathLst>
                <a:path w="307" h="143">
                  <a:moveTo>
                    <a:pt x="0" y="134"/>
                  </a:moveTo>
                  <a:lnTo>
                    <a:pt x="66" y="143"/>
                  </a:lnTo>
                  <a:lnTo>
                    <a:pt x="282" y="35"/>
                  </a:lnTo>
                  <a:cubicBezTo>
                    <a:pt x="307" y="14"/>
                    <a:pt x="266" y="0"/>
                    <a:pt x="219" y="17"/>
                  </a:cubicBezTo>
                  <a:lnTo>
                    <a:pt x="0" y="134"/>
                  </a:lnTo>
                  <a:close/>
                </a:path>
              </a:pathLst>
            </a:custGeom>
            <a:gradFill rotWithShape="1">
              <a:gsLst>
                <a:gs pos="0">
                  <a:srgbClr val="1C1C1C">
                    <a:gamma/>
                    <a:shade val="85882"/>
                    <a:invGamma/>
                    <a:alpha val="0"/>
                  </a:srgbClr>
                </a:gs>
                <a:gs pos="100000">
                  <a:srgbClr val="1C1C1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11" name="Freeform 8">
              <a:extLst>
                <a:ext uri="{FF2B5EF4-FFF2-40B4-BE49-F238E27FC236}">
                  <a16:creationId xmlns:a16="http://schemas.microsoft.com/office/drawing/2014/main" id="{71ABBC75-FEA5-1221-6633-13F44EB0F553}"/>
                </a:ext>
              </a:extLst>
            </p:cNvPr>
            <p:cNvSpPr>
              <a:spLocks/>
            </p:cNvSpPr>
            <p:nvPr/>
          </p:nvSpPr>
          <p:spPr bwMode="gray">
            <a:xfrm>
              <a:off x="482" y="2066"/>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FFFFFF">
                    <a:gamma/>
                    <a:shade val="46275"/>
                    <a:invGamma/>
                  </a:srgbClr>
                </a:gs>
              </a:gsLst>
              <a:lin ang="5400000" scaled="1"/>
            </a:gradFill>
            <a:ln>
              <a:noFill/>
            </a:ln>
            <a:effectLst/>
            <a:scene3d>
              <a:camera prst="legacyPerspectiveTopRight">
                <a:rot lat="0" lon="900000" rev="0"/>
              </a:camera>
              <a:lightRig rig="legacyFlat1" dir="t"/>
            </a:scene3d>
            <a:sp3d extrusionH="36500" prstMaterial="legacyMetal">
              <a:bevelT w="13500" h="13500" prst="angle"/>
              <a:bevelB w="13500" h="13500" prst="angle"/>
              <a:extrusionClr>
                <a:srgbClr val="333333"/>
              </a:extrusionClr>
              <a:contourClr>
                <a:srgbClr val="FFFFFF"/>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sy="50000" rotWithShape="0">
                      <a:srgbClr val="1C1C1C">
                        <a:alpha val="50000"/>
                      </a:srgbClr>
                    </a:outerShdw>
                  </a:effectLst>
                </a14:hiddenEffects>
              </a:ext>
            </a:extLst>
          </p:spPr>
          <p:txBody>
            <a:bodyPr>
              <a:flatTx/>
            </a:bodyPr>
            <a:lstStyle/>
            <a:p>
              <a:endParaRPr lang="es-CO"/>
            </a:p>
          </p:txBody>
        </p:sp>
        <p:sp>
          <p:nvSpPr>
            <p:cNvPr id="12" name="Freeform 9">
              <a:extLst>
                <a:ext uri="{FF2B5EF4-FFF2-40B4-BE49-F238E27FC236}">
                  <a16:creationId xmlns:a16="http://schemas.microsoft.com/office/drawing/2014/main" id="{9C181806-4DBB-AFC4-FEE5-C3EE3D105D08}"/>
                </a:ext>
              </a:extLst>
            </p:cNvPr>
            <p:cNvSpPr>
              <a:spLocks/>
            </p:cNvSpPr>
            <p:nvPr/>
          </p:nvSpPr>
          <p:spPr bwMode="gray">
            <a:xfrm>
              <a:off x="698" y="1851"/>
              <a:ext cx="282" cy="716"/>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FFFFFF">
                    <a:gamma/>
                    <a:shade val="46275"/>
                    <a:invGamma/>
                  </a:srgbClr>
                </a:gs>
              </a:gsLst>
              <a:lin ang="5400000" scaled="1"/>
            </a:gradFill>
            <a:ln>
              <a:noFill/>
            </a:ln>
            <a:effectLst/>
            <a:scene3d>
              <a:camera prst="legacyPerspectiveTopRight">
                <a:rot lat="0" lon="900000" rev="0"/>
              </a:camera>
              <a:lightRig rig="legacyFlat1" dir="t"/>
            </a:scene3d>
            <a:sp3d extrusionH="36500" prstMaterial="legacyMetal">
              <a:bevelT w="13500" h="13500" prst="angle"/>
              <a:bevelB w="13500" h="13500" prst="angle"/>
              <a:extrusionClr>
                <a:srgbClr val="333333"/>
              </a:extrusionClr>
              <a:contourClr>
                <a:srgbClr val="FFFFFF"/>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sy="50000" rotWithShape="0">
                      <a:srgbClr val="1C1C1C">
                        <a:alpha val="50000"/>
                      </a:srgbClr>
                    </a:outerShdw>
                  </a:effectLst>
                </a14:hiddenEffects>
              </a:ext>
            </a:extLst>
          </p:spPr>
          <p:txBody>
            <a:bodyPr>
              <a:flatTx/>
            </a:bodyPr>
            <a:lstStyle/>
            <a:p>
              <a:endParaRPr lang="es-CO"/>
            </a:p>
          </p:txBody>
        </p:sp>
        <p:sp>
          <p:nvSpPr>
            <p:cNvPr id="13" name="Freeform 10">
              <a:extLst>
                <a:ext uri="{FF2B5EF4-FFF2-40B4-BE49-F238E27FC236}">
                  <a16:creationId xmlns:a16="http://schemas.microsoft.com/office/drawing/2014/main" id="{D2091811-2A6C-F882-AE49-57443C5ECEFF}"/>
                </a:ext>
              </a:extLst>
            </p:cNvPr>
            <p:cNvSpPr>
              <a:spLocks/>
            </p:cNvSpPr>
            <p:nvPr/>
          </p:nvSpPr>
          <p:spPr bwMode="gray">
            <a:xfrm>
              <a:off x="956" y="2078"/>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FFFFFF">
                    <a:gamma/>
                    <a:shade val="46275"/>
                    <a:invGamma/>
                  </a:srgbClr>
                </a:gs>
              </a:gsLst>
              <a:lin ang="5400000" scaled="1"/>
            </a:gradFill>
            <a:ln>
              <a:noFill/>
            </a:ln>
            <a:effectLst/>
            <a:scene3d>
              <a:camera prst="legacyPerspectiveTopRight">
                <a:rot lat="0" lon="900000" rev="0"/>
              </a:camera>
              <a:lightRig rig="legacyFlat1" dir="t"/>
            </a:scene3d>
            <a:sp3d extrusionH="36500" prstMaterial="legacyMetal">
              <a:bevelT w="13500" h="13500" prst="angle"/>
              <a:bevelB w="13500" h="13500" prst="angle"/>
              <a:extrusionClr>
                <a:srgbClr val="333333"/>
              </a:extrusionClr>
              <a:contourClr>
                <a:srgbClr val="FFFFFF"/>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sy="50000" rotWithShape="0">
                      <a:srgbClr val="1C1C1C">
                        <a:alpha val="50000"/>
                      </a:srgbClr>
                    </a:outerShdw>
                  </a:effectLst>
                </a14:hiddenEffects>
              </a:ext>
            </a:extLst>
          </p:spPr>
          <p:txBody>
            <a:bodyPr>
              <a:flatTx/>
            </a:bodyPr>
            <a:lstStyle/>
            <a:p>
              <a:endParaRPr lang="es-CO"/>
            </a:p>
          </p:txBody>
        </p:sp>
      </p:grpSp>
      <p:pic>
        <p:nvPicPr>
          <p:cNvPr id="14" name="Picture 11" descr="161">
            <a:extLst>
              <a:ext uri="{FF2B5EF4-FFF2-40B4-BE49-F238E27FC236}">
                <a16:creationId xmlns:a16="http://schemas.microsoft.com/office/drawing/2014/main" id="{813F2036-E40A-C407-3228-814BD75B559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6821488" y="120650"/>
            <a:ext cx="1057275"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2" descr="232">
            <a:extLst>
              <a:ext uri="{FF2B5EF4-FFF2-40B4-BE49-F238E27FC236}">
                <a16:creationId xmlns:a16="http://schemas.microsoft.com/office/drawing/2014/main" id="{B2997FB0-CD5A-BA59-D579-43A356F317D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gray">
          <a:xfrm>
            <a:off x="4633888" y="723900"/>
            <a:ext cx="1454175" cy="127158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133">
            <a:extLst>
              <a:ext uri="{FF2B5EF4-FFF2-40B4-BE49-F238E27FC236}">
                <a16:creationId xmlns:a16="http://schemas.microsoft.com/office/drawing/2014/main" id="{2078AC69-BAE6-798F-A94D-A4B4DBEFE97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3008314" y="1377696"/>
            <a:ext cx="1236662" cy="1408368"/>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rgbClr val="080808">
                      <a:alpha val="50000"/>
                    </a:srgbClr>
                  </a:outerShdw>
                </a:effectLst>
              </a14:hiddenEffects>
            </a:ext>
          </a:extLst>
        </p:spPr>
      </p:pic>
      <p:sp>
        <p:nvSpPr>
          <p:cNvPr id="17" name="Rectangle 20">
            <a:extLst>
              <a:ext uri="{FF2B5EF4-FFF2-40B4-BE49-F238E27FC236}">
                <a16:creationId xmlns:a16="http://schemas.microsoft.com/office/drawing/2014/main" id="{1813CD99-D971-CECE-2293-DB85EDAA1504}"/>
              </a:ext>
            </a:extLst>
          </p:cNvPr>
          <p:cNvSpPr>
            <a:spLocks noChangeArrowheads="1"/>
          </p:cNvSpPr>
          <p:nvPr/>
        </p:nvSpPr>
        <p:spPr bwMode="gray">
          <a:xfrm>
            <a:off x="541338" y="4183063"/>
            <a:ext cx="17684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600" b="1" dirty="0" err="1">
                <a:solidFill>
                  <a:srgbClr val="000000"/>
                </a:solidFill>
                <a:cs typeface="Arial" panose="020B0604020202020204" pitchFamily="34" charset="0"/>
              </a:rPr>
              <a:t>Aplicada</a:t>
            </a:r>
            <a:endParaRPr lang="en-US" sz="1600" b="1" dirty="0">
              <a:solidFill>
                <a:srgbClr val="000000"/>
              </a:solidFill>
              <a:cs typeface="Arial" panose="020B0604020202020204" pitchFamily="34" charset="0"/>
            </a:endParaRPr>
          </a:p>
        </p:txBody>
      </p:sp>
      <p:sp>
        <p:nvSpPr>
          <p:cNvPr id="18" name="Rectangle 21">
            <a:extLst>
              <a:ext uri="{FF2B5EF4-FFF2-40B4-BE49-F238E27FC236}">
                <a16:creationId xmlns:a16="http://schemas.microsoft.com/office/drawing/2014/main" id="{6A98D381-4E53-7630-428D-E202CC4B4B21}"/>
              </a:ext>
            </a:extLst>
          </p:cNvPr>
          <p:cNvSpPr>
            <a:spLocks noChangeArrowheads="1"/>
          </p:cNvSpPr>
          <p:nvPr/>
        </p:nvSpPr>
        <p:spPr bwMode="gray">
          <a:xfrm>
            <a:off x="2874963" y="3402310"/>
            <a:ext cx="14175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600" b="1" dirty="0" err="1">
                <a:solidFill>
                  <a:srgbClr val="000000"/>
                </a:solidFill>
                <a:cs typeface="Arial" panose="020B0604020202020204" pitchFamily="34" charset="0"/>
              </a:rPr>
              <a:t>Cualitativa</a:t>
            </a:r>
            <a:endParaRPr lang="en-US" sz="1600" b="1" dirty="0">
              <a:solidFill>
                <a:srgbClr val="000000"/>
              </a:solidFill>
              <a:cs typeface="Arial" panose="020B0604020202020204" pitchFamily="34" charset="0"/>
            </a:endParaRPr>
          </a:p>
          <a:p>
            <a:pPr algn="ctr"/>
            <a:r>
              <a:rPr lang="en-US" sz="1600" b="1" dirty="0">
                <a:solidFill>
                  <a:srgbClr val="000000"/>
                </a:solidFill>
                <a:cs typeface="Arial" panose="020B0604020202020204" pitchFamily="34" charset="0"/>
              </a:rPr>
              <a:t>Y</a:t>
            </a:r>
          </a:p>
          <a:p>
            <a:pPr algn="ctr"/>
            <a:r>
              <a:rPr lang="en-US" sz="1600" b="1" dirty="0" err="1">
                <a:solidFill>
                  <a:srgbClr val="000000"/>
                </a:solidFill>
                <a:cs typeface="Arial" panose="020B0604020202020204" pitchFamily="34" charset="0"/>
              </a:rPr>
              <a:t>Exploratoria</a:t>
            </a:r>
            <a:endParaRPr lang="en-US" sz="1600" b="1" dirty="0">
              <a:solidFill>
                <a:srgbClr val="000000"/>
              </a:solidFill>
              <a:cs typeface="Arial" panose="020B0604020202020204" pitchFamily="34" charset="0"/>
            </a:endParaRPr>
          </a:p>
        </p:txBody>
      </p:sp>
      <p:sp>
        <p:nvSpPr>
          <p:cNvPr id="19" name="Rectangle 22">
            <a:extLst>
              <a:ext uri="{FF2B5EF4-FFF2-40B4-BE49-F238E27FC236}">
                <a16:creationId xmlns:a16="http://schemas.microsoft.com/office/drawing/2014/main" id="{638ED4CE-BC97-2236-2CD5-14078F0E13A8}"/>
              </a:ext>
            </a:extLst>
          </p:cNvPr>
          <p:cNvSpPr>
            <a:spLocks noChangeArrowheads="1"/>
          </p:cNvSpPr>
          <p:nvPr/>
        </p:nvSpPr>
        <p:spPr bwMode="gray">
          <a:xfrm>
            <a:off x="4665663" y="2610222"/>
            <a:ext cx="177006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600" b="1" dirty="0" err="1">
                <a:solidFill>
                  <a:srgbClr val="000000"/>
                </a:solidFill>
                <a:cs typeface="Arial" panose="020B0604020202020204" pitchFamily="34" charset="0"/>
              </a:rPr>
              <a:t>Análisis</a:t>
            </a:r>
            <a:r>
              <a:rPr lang="en-US" sz="1600" b="1" dirty="0">
                <a:solidFill>
                  <a:srgbClr val="000000"/>
                </a:solidFill>
                <a:cs typeface="Arial" panose="020B0604020202020204" pitchFamily="34" charset="0"/>
              </a:rPr>
              <a:t>,</a:t>
            </a:r>
          </a:p>
          <a:p>
            <a:pPr algn="ctr"/>
            <a:r>
              <a:rPr lang="en-US" sz="1600" b="1" dirty="0" err="1">
                <a:solidFill>
                  <a:srgbClr val="000000"/>
                </a:solidFill>
                <a:cs typeface="Arial" panose="020B0604020202020204" pitchFamily="34" charset="0"/>
              </a:rPr>
              <a:t>Experimentación</a:t>
            </a:r>
            <a:r>
              <a:rPr lang="en-US" sz="1600" b="1" dirty="0">
                <a:solidFill>
                  <a:srgbClr val="000000"/>
                </a:solidFill>
                <a:cs typeface="Arial" panose="020B0604020202020204" pitchFamily="34" charset="0"/>
              </a:rPr>
              <a:t>,</a:t>
            </a:r>
          </a:p>
          <a:p>
            <a:pPr algn="ctr"/>
            <a:r>
              <a:rPr lang="en-US" sz="1600" b="1" dirty="0" err="1">
                <a:solidFill>
                  <a:srgbClr val="000000"/>
                </a:solidFill>
                <a:cs typeface="Arial" panose="020B0604020202020204" pitchFamily="34" charset="0"/>
              </a:rPr>
              <a:t>Recolección</a:t>
            </a:r>
            <a:r>
              <a:rPr lang="en-US" sz="1600" b="1" dirty="0">
                <a:solidFill>
                  <a:srgbClr val="000000"/>
                </a:solidFill>
                <a:cs typeface="Arial" panose="020B0604020202020204" pitchFamily="34" charset="0"/>
              </a:rPr>
              <a:t> de Datos y </a:t>
            </a:r>
            <a:r>
              <a:rPr lang="en-US" sz="1600" b="1" dirty="0" err="1">
                <a:solidFill>
                  <a:srgbClr val="000000"/>
                </a:solidFill>
                <a:cs typeface="Arial" panose="020B0604020202020204" pitchFamily="34" charset="0"/>
              </a:rPr>
              <a:t>Preparación</a:t>
            </a:r>
            <a:r>
              <a:rPr lang="en-US" sz="1600" b="1" dirty="0">
                <a:solidFill>
                  <a:srgbClr val="000000"/>
                </a:solidFill>
                <a:cs typeface="Arial" panose="020B0604020202020204" pitchFamily="34" charset="0"/>
              </a:rPr>
              <a:t> de </a:t>
            </a:r>
            <a:r>
              <a:rPr lang="en-US" sz="1600" b="1" dirty="0" err="1">
                <a:solidFill>
                  <a:srgbClr val="000000"/>
                </a:solidFill>
                <a:cs typeface="Arial" panose="020B0604020202020204" pitchFamily="34" charset="0"/>
              </a:rPr>
              <a:t>Muestras</a:t>
            </a:r>
            <a:endParaRPr lang="en-US" sz="1600" b="1" dirty="0">
              <a:solidFill>
                <a:srgbClr val="000000"/>
              </a:solidFill>
              <a:cs typeface="Arial" panose="020B0604020202020204" pitchFamily="34" charset="0"/>
            </a:endParaRPr>
          </a:p>
        </p:txBody>
      </p:sp>
      <p:sp>
        <p:nvSpPr>
          <p:cNvPr id="20" name="Rectangle 23">
            <a:extLst>
              <a:ext uri="{FF2B5EF4-FFF2-40B4-BE49-F238E27FC236}">
                <a16:creationId xmlns:a16="http://schemas.microsoft.com/office/drawing/2014/main" id="{0791836E-84A5-E7CE-D6D1-BF128B2A2D4E}"/>
              </a:ext>
            </a:extLst>
          </p:cNvPr>
          <p:cNvSpPr>
            <a:spLocks noChangeArrowheads="1"/>
          </p:cNvSpPr>
          <p:nvPr/>
        </p:nvSpPr>
        <p:spPr bwMode="gray">
          <a:xfrm>
            <a:off x="6770688" y="1827213"/>
            <a:ext cx="177006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600" b="1" dirty="0" err="1">
                <a:solidFill>
                  <a:srgbClr val="000000"/>
                </a:solidFill>
                <a:cs typeface="Arial" panose="020B0604020202020204" pitchFamily="34" charset="0"/>
              </a:rPr>
              <a:t>Mezcla</a:t>
            </a:r>
            <a:r>
              <a:rPr lang="en-US" sz="1600" b="1" dirty="0">
                <a:solidFill>
                  <a:srgbClr val="000000"/>
                </a:solidFill>
                <a:cs typeface="Arial" panose="020B0604020202020204" pitchFamily="34" charset="0"/>
              </a:rPr>
              <a:t> </a:t>
            </a:r>
            <a:r>
              <a:rPr lang="en-US" sz="1600" b="1" dirty="0" err="1">
                <a:solidFill>
                  <a:srgbClr val="000000"/>
                </a:solidFill>
                <a:cs typeface="Arial" panose="020B0604020202020204" pitchFamily="34" charset="0"/>
              </a:rPr>
              <a:t>Asfáltica</a:t>
            </a:r>
            <a:r>
              <a:rPr lang="en-US" sz="1600" b="1" dirty="0">
                <a:solidFill>
                  <a:srgbClr val="000000"/>
                </a:solidFill>
                <a:cs typeface="Arial" panose="020B0604020202020204" pitchFamily="34" charset="0"/>
              </a:rPr>
              <a:t> </a:t>
            </a:r>
            <a:r>
              <a:rPr lang="en-US" sz="1600" b="1" dirty="0" err="1">
                <a:solidFill>
                  <a:srgbClr val="000000"/>
                </a:solidFill>
                <a:cs typeface="Arial" panose="020B0604020202020204" pitchFamily="34" charset="0"/>
              </a:rPr>
              <a:t>en</a:t>
            </a:r>
            <a:r>
              <a:rPr lang="en-US" sz="1600" b="1" dirty="0">
                <a:solidFill>
                  <a:srgbClr val="000000"/>
                </a:solidFill>
                <a:cs typeface="Arial" panose="020B0604020202020204" pitchFamily="34" charset="0"/>
              </a:rPr>
              <a:t> Caliente </a:t>
            </a:r>
          </a:p>
        </p:txBody>
      </p:sp>
      <p:grpSp>
        <p:nvGrpSpPr>
          <p:cNvPr id="21" name="Group 24">
            <a:extLst>
              <a:ext uri="{FF2B5EF4-FFF2-40B4-BE49-F238E27FC236}">
                <a16:creationId xmlns:a16="http://schemas.microsoft.com/office/drawing/2014/main" id="{C605398E-3625-E2B6-895F-F1595D255E8F}"/>
              </a:ext>
            </a:extLst>
          </p:cNvPr>
          <p:cNvGrpSpPr>
            <a:grpSpLocks/>
          </p:cNvGrpSpPr>
          <p:nvPr/>
        </p:nvGrpSpPr>
        <p:grpSpPr bwMode="auto">
          <a:xfrm>
            <a:off x="2683247" y="3017565"/>
            <a:ext cx="1897261" cy="312737"/>
            <a:chOff x="406" y="980"/>
            <a:chExt cx="2330" cy="294"/>
          </a:xfrm>
        </p:grpSpPr>
        <p:sp>
          <p:nvSpPr>
            <p:cNvPr id="22" name="AutoShape 25">
              <a:extLst>
                <a:ext uri="{FF2B5EF4-FFF2-40B4-BE49-F238E27FC236}">
                  <a16:creationId xmlns:a16="http://schemas.microsoft.com/office/drawing/2014/main" id="{028B65A3-86F9-CDB8-2EC6-147409100741}"/>
                </a:ext>
              </a:extLst>
            </p:cNvPr>
            <p:cNvSpPr>
              <a:spLocks noChangeArrowheads="1"/>
            </p:cNvSpPr>
            <p:nvPr/>
          </p:nvSpPr>
          <p:spPr bwMode="gray">
            <a:xfrm>
              <a:off x="406" y="980"/>
              <a:ext cx="2330" cy="294"/>
            </a:xfrm>
            <a:prstGeom prst="roundRect">
              <a:avLst>
                <a:gd name="adj" fmla="val 50000"/>
              </a:avLst>
            </a:prstGeom>
            <a:gradFill rotWithShape="1">
              <a:gsLst>
                <a:gs pos="0">
                  <a:schemeClr val="hlink"/>
                </a:gs>
                <a:gs pos="50000">
                  <a:schemeClr val="hlink">
                    <a:gamma/>
                    <a:tint val="72941"/>
                    <a:invGamma/>
                  </a:schemeClr>
                </a:gs>
                <a:gs pos="100000">
                  <a:schemeClr val="hlink"/>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es-CO"/>
            </a:p>
          </p:txBody>
        </p:sp>
        <p:sp>
          <p:nvSpPr>
            <p:cNvPr id="23" name="AutoShape 26">
              <a:extLst>
                <a:ext uri="{FF2B5EF4-FFF2-40B4-BE49-F238E27FC236}">
                  <a16:creationId xmlns:a16="http://schemas.microsoft.com/office/drawing/2014/main" id="{23BBBFB6-A132-41F6-D119-39F23FA366D3}"/>
                </a:ext>
              </a:extLst>
            </p:cNvPr>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4" name="AutoShape 27">
              <a:extLst>
                <a:ext uri="{FF2B5EF4-FFF2-40B4-BE49-F238E27FC236}">
                  <a16:creationId xmlns:a16="http://schemas.microsoft.com/office/drawing/2014/main" id="{FDB694E8-513F-F522-C8BE-CD55FCEC59FF}"/>
                </a:ext>
              </a:extLst>
            </p:cNvPr>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25" name="Text Box 18">
            <a:extLst>
              <a:ext uri="{FF2B5EF4-FFF2-40B4-BE49-F238E27FC236}">
                <a16:creationId xmlns:a16="http://schemas.microsoft.com/office/drawing/2014/main" id="{ECDEB400-84C0-54A9-8852-5224407052D9}"/>
              </a:ext>
            </a:extLst>
          </p:cNvPr>
          <p:cNvSpPr txBox="1">
            <a:spLocks noChangeArrowheads="1"/>
          </p:cNvSpPr>
          <p:nvPr/>
        </p:nvSpPr>
        <p:spPr bwMode="gray">
          <a:xfrm>
            <a:off x="2602962" y="3022525"/>
            <a:ext cx="2049554"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en-US" sz="1400" b="1" dirty="0" err="1">
                <a:solidFill>
                  <a:srgbClr val="FFFFFF"/>
                </a:solidFill>
                <a:cs typeface="Arial" panose="020B0604020202020204" pitchFamily="34" charset="0"/>
              </a:rPr>
              <a:t>Metodología</a:t>
            </a:r>
            <a:endParaRPr lang="en-US" sz="1400" b="1" dirty="0">
              <a:solidFill>
                <a:srgbClr val="FFFFFF"/>
              </a:solidFill>
              <a:cs typeface="Arial" panose="020B0604020202020204" pitchFamily="34" charset="0"/>
            </a:endParaRPr>
          </a:p>
        </p:txBody>
      </p:sp>
      <p:grpSp>
        <p:nvGrpSpPr>
          <p:cNvPr id="26" name="Group 29">
            <a:extLst>
              <a:ext uri="{FF2B5EF4-FFF2-40B4-BE49-F238E27FC236}">
                <a16:creationId xmlns:a16="http://schemas.microsoft.com/office/drawing/2014/main" id="{D418914B-27E8-6C3C-A315-9E315494662B}"/>
              </a:ext>
            </a:extLst>
          </p:cNvPr>
          <p:cNvGrpSpPr>
            <a:grpSpLocks/>
          </p:cNvGrpSpPr>
          <p:nvPr/>
        </p:nvGrpSpPr>
        <p:grpSpPr bwMode="auto">
          <a:xfrm>
            <a:off x="4630738" y="2217738"/>
            <a:ext cx="1808162" cy="314325"/>
            <a:chOff x="406" y="980"/>
            <a:chExt cx="2330" cy="294"/>
          </a:xfrm>
        </p:grpSpPr>
        <p:sp>
          <p:nvSpPr>
            <p:cNvPr id="27" name="AutoShape 30">
              <a:extLst>
                <a:ext uri="{FF2B5EF4-FFF2-40B4-BE49-F238E27FC236}">
                  <a16:creationId xmlns:a16="http://schemas.microsoft.com/office/drawing/2014/main" id="{0AB4415B-093E-FFFF-6F04-872EEF0BC1EA}"/>
                </a:ext>
              </a:extLst>
            </p:cNvPr>
            <p:cNvSpPr>
              <a:spLocks noChangeArrowheads="1"/>
            </p:cNvSpPr>
            <p:nvPr/>
          </p:nvSpPr>
          <p:spPr bwMode="gray">
            <a:xfrm>
              <a:off x="406" y="980"/>
              <a:ext cx="2330" cy="294"/>
            </a:xfrm>
            <a:prstGeom prst="roundRect">
              <a:avLst>
                <a:gd name="adj" fmla="val 50000"/>
              </a:avLst>
            </a:prstGeom>
            <a:gradFill rotWithShape="1">
              <a:gsLst>
                <a:gs pos="0">
                  <a:schemeClr val="hlink"/>
                </a:gs>
                <a:gs pos="50000">
                  <a:schemeClr val="hlink">
                    <a:gamma/>
                    <a:tint val="72941"/>
                    <a:invGamma/>
                  </a:schemeClr>
                </a:gs>
                <a:gs pos="100000">
                  <a:schemeClr val="hlink"/>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es-CO"/>
            </a:p>
          </p:txBody>
        </p:sp>
        <p:sp>
          <p:nvSpPr>
            <p:cNvPr id="28" name="AutoShape 31">
              <a:extLst>
                <a:ext uri="{FF2B5EF4-FFF2-40B4-BE49-F238E27FC236}">
                  <a16:creationId xmlns:a16="http://schemas.microsoft.com/office/drawing/2014/main" id="{8AE2B21E-E489-2BFC-D925-6BD15B8023CF}"/>
                </a:ext>
              </a:extLst>
            </p:cNvPr>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9" name="AutoShape 32">
              <a:extLst>
                <a:ext uri="{FF2B5EF4-FFF2-40B4-BE49-F238E27FC236}">
                  <a16:creationId xmlns:a16="http://schemas.microsoft.com/office/drawing/2014/main" id="{A1506CD6-7BBC-9106-7485-AC26C26367C1}"/>
                </a:ext>
              </a:extLst>
            </p:cNvPr>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30" name="Text Box 18">
            <a:extLst>
              <a:ext uri="{FF2B5EF4-FFF2-40B4-BE49-F238E27FC236}">
                <a16:creationId xmlns:a16="http://schemas.microsoft.com/office/drawing/2014/main" id="{A4CF5890-DE0A-3C24-C3AC-30D04553FA5C}"/>
              </a:ext>
            </a:extLst>
          </p:cNvPr>
          <p:cNvSpPr txBox="1">
            <a:spLocks noChangeArrowheads="1"/>
          </p:cNvSpPr>
          <p:nvPr/>
        </p:nvSpPr>
        <p:spPr bwMode="gray">
          <a:xfrm>
            <a:off x="4670425" y="2230437"/>
            <a:ext cx="1666875"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en-US" sz="1400" b="1" dirty="0" err="1">
                <a:solidFill>
                  <a:srgbClr val="FFFFFF"/>
                </a:solidFill>
                <a:cs typeface="Arial" panose="020B0604020202020204" pitchFamily="34" charset="0"/>
              </a:rPr>
              <a:t>Instrumento</a:t>
            </a:r>
            <a:endParaRPr lang="en-US" sz="1400" b="1" dirty="0">
              <a:solidFill>
                <a:srgbClr val="FFFFFF"/>
              </a:solidFill>
              <a:cs typeface="Arial" panose="020B0604020202020204" pitchFamily="34" charset="0"/>
            </a:endParaRPr>
          </a:p>
        </p:txBody>
      </p:sp>
      <p:grpSp>
        <p:nvGrpSpPr>
          <p:cNvPr id="31" name="Group 34">
            <a:extLst>
              <a:ext uri="{FF2B5EF4-FFF2-40B4-BE49-F238E27FC236}">
                <a16:creationId xmlns:a16="http://schemas.microsoft.com/office/drawing/2014/main" id="{BD27634E-2D16-20A2-5F40-5CA433FC1444}"/>
              </a:ext>
            </a:extLst>
          </p:cNvPr>
          <p:cNvGrpSpPr>
            <a:grpSpLocks/>
          </p:cNvGrpSpPr>
          <p:nvPr/>
        </p:nvGrpSpPr>
        <p:grpSpPr bwMode="auto">
          <a:xfrm>
            <a:off x="6748463" y="1427163"/>
            <a:ext cx="2005012" cy="314325"/>
            <a:chOff x="406" y="980"/>
            <a:chExt cx="2330" cy="294"/>
          </a:xfrm>
        </p:grpSpPr>
        <p:sp>
          <p:nvSpPr>
            <p:cNvPr id="32" name="AutoShape 35">
              <a:extLst>
                <a:ext uri="{FF2B5EF4-FFF2-40B4-BE49-F238E27FC236}">
                  <a16:creationId xmlns:a16="http://schemas.microsoft.com/office/drawing/2014/main" id="{71EDDBBD-EBE7-CC49-2D6E-CDA477D2085E}"/>
                </a:ext>
              </a:extLst>
            </p:cNvPr>
            <p:cNvSpPr>
              <a:spLocks noChangeArrowheads="1"/>
            </p:cNvSpPr>
            <p:nvPr/>
          </p:nvSpPr>
          <p:spPr bwMode="gray">
            <a:xfrm>
              <a:off x="406" y="980"/>
              <a:ext cx="2330" cy="294"/>
            </a:xfrm>
            <a:prstGeom prst="roundRect">
              <a:avLst>
                <a:gd name="adj" fmla="val 50000"/>
              </a:avLst>
            </a:prstGeom>
            <a:gradFill rotWithShape="1">
              <a:gsLst>
                <a:gs pos="0">
                  <a:schemeClr val="hlink"/>
                </a:gs>
                <a:gs pos="50000">
                  <a:schemeClr val="hlink">
                    <a:gamma/>
                    <a:tint val="72941"/>
                    <a:invGamma/>
                  </a:schemeClr>
                </a:gs>
                <a:gs pos="100000">
                  <a:schemeClr val="hlink"/>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es-CO"/>
            </a:p>
          </p:txBody>
        </p:sp>
        <p:sp>
          <p:nvSpPr>
            <p:cNvPr id="33" name="AutoShape 36">
              <a:extLst>
                <a:ext uri="{FF2B5EF4-FFF2-40B4-BE49-F238E27FC236}">
                  <a16:creationId xmlns:a16="http://schemas.microsoft.com/office/drawing/2014/main" id="{735FF1EB-BB05-1E50-06A3-D435DD66EBD7}"/>
                </a:ext>
              </a:extLst>
            </p:cNvPr>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4" name="AutoShape 37">
              <a:extLst>
                <a:ext uri="{FF2B5EF4-FFF2-40B4-BE49-F238E27FC236}">
                  <a16:creationId xmlns:a16="http://schemas.microsoft.com/office/drawing/2014/main" id="{9DD36813-3202-BD74-8798-9E1048DB7A28}"/>
                </a:ext>
              </a:extLst>
            </p:cNvPr>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35" name="Text Box 18">
            <a:extLst>
              <a:ext uri="{FF2B5EF4-FFF2-40B4-BE49-F238E27FC236}">
                <a16:creationId xmlns:a16="http://schemas.microsoft.com/office/drawing/2014/main" id="{8545A5FF-7D53-CEF5-0E37-6BB48474AA90}"/>
              </a:ext>
            </a:extLst>
          </p:cNvPr>
          <p:cNvSpPr txBox="1">
            <a:spLocks noChangeArrowheads="1"/>
          </p:cNvSpPr>
          <p:nvPr/>
        </p:nvSpPr>
        <p:spPr bwMode="gray">
          <a:xfrm>
            <a:off x="6807521" y="1438349"/>
            <a:ext cx="194945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en-US" sz="1400" b="1" dirty="0" err="1">
                <a:solidFill>
                  <a:srgbClr val="FFFFFF"/>
                </a:solidFill>
                <a:cs typeface="Arial" panose="020B0604020202020204" pitchFamily="34" charset="0"/>
              </a:rPr>
              <a:t>Muestra</a:t>
            </a:r>
            <a:endParaRPr lang="en-US" sz="1400" b="1" dirty="0">
              <a:solidFill>
                <a:srgbClr val="FFFFFF"/>
              </a:solidFill>
              <a:cs typeface="Arial" panose="020B0604020202020204" pitchFamily="34" charset="0"/>
            </a:endParaRPr>
          </a:p>
        </p:txBody>
      </p:sp>
      <p:grpSp>
        <p:nvGrpSpPr>
          <p:cNvPr id="36" name="Group 24">
            <a:extLst>
              <a:ext uri="{FF2B5EF4-FFF2-40B4-BE49-F238E27FC236}">
                <a16:creationId xmlns:a16="http://schemas.microsoft.com/office/drawing/2014/main" id="{AE56BBB2-C8C3-098F-60A9-C3F3CE0E67A6}"/>
              </a:ext>
            </a:extLst>
          </p:cNvPr>
          <p:cNvGrpSpPr>
            <a:grpSpLocks/>
          </p:cNvGrpSpPr>
          <p:nvPr/>
        </p:nvGrpSpPr>
        <p:grpSpPr bwMode="auto">
          <a:xfrm>
            <a:off x="412321" y="3809653"/>
            <a:ext cx="2041277" cy="312737"/>
            <a:chOff x="406" y="980"/>
            <a:chExt cx="2330" cy="294"/>
          </a:xfrm>
        </p:grpSpPr>
        <p:sp>
          <p:nvSpPr>
            <p:cNvPr id="37" name="AutoShape 25">
              <a:extLst>
                <a:ext uri="{FF2B5EF4-FFF2-40B4-BE49-F238E27FC236}">
                  <a16:creationId xmlns:a16="http://schemas.microsoft.com/office/drawing/2014/main" id="{FA9F8D57-8792-2082-3D65-2A621F9160A0}"/>
                </a:ext>
              </a:extLst>
            </p:cNvPr>
            <p:cNvSpPr>
              <a:spLocks noChangeArrowheads="1"/>
            </p:cNvSpPr>
            <p:nvPr/>
          </p:nvSpPr>
          <p:spPr bwMode="gray">
            <a:xfrm>
              <a:off x="406" y="980"/>
              <a:ext cx="2330" cy="294"/>
            </a:xfrm>
            <a:prstGeom prst="roundRect">
              <a:avLst>
                <a:gd name="adj" fmla="val 50000"/>
              </a:avLst>
            </a:prstGeom>
            <a:gradFill rotWithShape="1">
              <a:gsLst>
                <a:gs pos="0">
                  <a:schemeClr val="hlink"/>
                </a:gs>
                <a:gs pos="50000">
                  <a:schemeClr val="hlink">
                    <a:gamma/>
                    <a:tint val="72941"/>
                    <a:invGamma/>
                  </a:schemeClr>
                </a:gs>
                <a:gs pos="100000">
                  <a:schemeClr val="hlink"/>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es-CO"/>
            </a:p>
          </p:txBody>
        </p:sp>
        <p:sp>
          <p:nvSpPr>
            <p:cNvPr id="38" name="AutoShape 26">
              <a:extLst>
                <a:ext uri="{FF2B5EF4-FFF2-40B4-BE49-F238E27FC236}">
                  <a16:creationId xmlns:a16="http://schemas.microsoft.com/office/drawing/2014/main" id="{171D7559-2545-ACF9-1AC7-AF411B32F179}"/>
                </a:ext>
              </a:extLst>
            </p:cNvPr>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9" name="AutoShape 27">
              <a:extLst>
                <a:ext uri="{FF2B5EF4-FFF2-40B4-BE49-F238E27FC236}">
                  <a16:creationId xmlns:a16="http://schemas.microsoft.com/office/drawing/2014/main" id="{1246FD3A-FF3E-C14D-86AF-39285CC2D9A8}"/>
                </a:ext>
              </a:extLst>
            </p:cNvPr>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40" name="Text Box 18">
            <a:extLst>
              <a:ext uri="{FF2B5EF4-FFF2-40B4-BE49-F238E27FC236}">
                <a16:creationId xmlns:a16="http://schemas.microsoft.com/office/drawing/2014/main" id="{97919F53-80EC-109A-1C26-54B3CC81E889}"/>
              </a:ext>
            </a:extLst>
          </p:cNvPr>
          <p:cNvSpPr txBox="1">
            <a:spLocks noChangeArrowheads="1"/>
          </p:cNvSpPr>
          <p:nvPr/>
        </p:nvSpPr>
        <p:spPr bwMode="gray">
          <a:xfrm>
            <a:off x="404044" y="3801640"/>
            <a:ext cx="2049554"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en-US" sz="1400" b="1" dirty="0" err="1">
                <a:solidFill>
                  <a:srgbClr val="FFFFFF"/>
                </a:solidFill>
                <a:cs typeface="Arial" panose="020B0604020202020204" pitchFamily="34" charset="0"/>
              </a:rPr>
              <a:t>Tipo</a:t>
            </a:r>
            <a:r>
              <a:rPr lang="en-US" sz="1400" b="1" dirty="0">
                <a:solidFill>
                  <a:srgbClr val="FFFFFF"/>
                </a:solidFill>
                <a:cs typeface="Arial" panose="020B0604020202020204" pitchFamily="34" charset="0"/>
              </a:rPr>
              <a:t> de </a:t>
            </a:r>
            <a:r>
              <a:rPr lang="en-US" sz="1400" b="1" dirty="0" err="1">
                <a:solidFill>
                  <a:srgbClr val="FFFFFF"/>
                </a:solidFill>
                <a:cs typeface="Arial" panose="020B0604020202020204" pitchFamily="34" charset="0"/>
              </a:rPr>
              <a:t>Investigación</a:t>
            </a:r>
            <a:endParaRPr lang="en-US" sz="1400" b="1" dirty="0">
              <a:solidFill>
                <a:srgbClr val="FFFFFF"/>
              </a:solidFill>
              <a:cs typeface="Arial" panose="020B0604020202020204" pitchFamily="34" charset="0"/>
            </a:endParaRPr>
          </a:p>
        </p:txBody>
      </p:sp>
    </p:spTree>
    <p:extLst>
      <p:ext uri="{BB962C8B-B14F-4D97-AF65-F5344CB8AC3E}">
        <p14:creationId xmlns:p14="http://schemas.microsoft.com/office/powerpoint/2010/main" val="2757805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6A955F52-2D81-DA3D-C6FE-895FCECE880A}"/>
              </a:ext>
            </a:extLst>
          </p:cNvPr>
          <p:cNvSpPr/>
          <p:nvPr/>
        </p:nvSpPr>
        <p:spPr>
          <a:xfrm>
            <a:off x="198476" y="219743"/>
            <a:ext cx="4430674" cy="511777"/>
          </a:xfrm>
          <a:prstGeom prst="roundRect">
            <a:avLst/>
          </a:prstGeom>
          <a:solidFill>
            <a:srgbClr val="5C9C3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rPr>
              <a:t>DISCUSIÓN DE RESULTADOS</a:t>
            </a:r>
            <a:endParaRPr lang="es-CO" sz="2800" b="1" dirty="0">
              <a:solidFill>
                <a:schemeClr val="tx1"/>
              </a:solidFill>
            </a:endParaRPr>
          </a:p>
        </p:txBody>
      </p:sp>
      <p:grpSp>
        <p:nvGrpSpPr>
          <p:cNvPr id="4" name="Group 51">
            <a:extLst>
              <a:ext uri="{FF2B5EF4-FFF2-40B4-BE49-F238E27FC236}">
                <a16:creationId xmlns:a16="http://schemas.microsoft.com/office/drawing/2014/main" id="{28762441-DFAE-4C87-922A-C46C620E6EFB}"/>
              </a:ext>
            </a:extLst>
          </p:cNvPr>
          <p:cNvGrpSpPr>
            <a:grpSpLocks/>
          </p:cNvGrpSpPr>
          <p:nvPr/>
        </p:nvGrpSpPr>
        <p:grpSpPr bwMode="auto">
          <a:xfrm>
            <a:off x="1942736" y="3045619"/>
            <a:ext cx="5328184" cy="772123"/>
            <a:chOff x="1267" y="2532"/>
            <a:chExt cx="3185" cy="582"/>
          </a:xfrm>
          <a:solidFill>
            <a:srgbClr val="894869"/>
          </a:solidFill>
        </p:grpSpPr>
        <p:sp>
          <p:nvSpPr>
            <p:cNvPr id="5" name="AutoShape 52">
              <a:extLst>
                <a:ext uri="{FF2B5EF4-FFF2-40B4-BE49-F238E27FC236}">
                  <a16:creationId xmlns:a16="http://schemas.microsoft.com/office/drawing/2014/main" id="{7FB2F878-A172-FC3F-4FBC-21B79D73A9CC}"/>
                </a:ext>
              </a:extLst>
            </p:cNvPr>
            <p:cNvSpPr>
              <a:spLocks noChangeArrowheads="1"/>
            </p:cNvSpPr>
            <p:nvPr/>
          </p:nvSpPr>
          <p:spPr bwMode="gray">
            <a:xfrm>
              <a:off x="1267" y="2532"/>
              <a:ext cx="3185" cy="582"/>
            </a:xfrm>
            <a:prstGeom prst="roundRect">
              <a:avLst>
                <a:gd name="adj" fmla="val 16667"/>
              </a:avLst>
            </a:prstGeom>
            <a:grpFill/>
            <a:ln>
              <a:noFill/>
            </a:ln>
            <a:effectLst/>
            <a:scene3d>
              <a:camera prst="legacyPerspectiveBottom"/>
              <a:lightRig rig="legacyNormal3" dir="r"/>
            </a:scene3d>
            <a:sp3d extrusionH="430200" prstMaterial="legacyMatte">
              <a:bevelT w="13500" h="13500" prst="angle"/>
              <a:bevelB w="13500" h="13500" prst="angle"/>
              <a:extrusionClr>
                <a:schemeClr val="hlink"/>
              </a:extrusionClr>
              <a:contourClr>
                <a:schemeClr val="hlink"/>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3200" dirty="0">
                  <a:solidFill>
                    <a:schemeClr val="bg1"/>
                  </a:solidFill>
                </a:rPr>
                <a:t>Valores de Flujo</a:t>
              </a:r>
              <a:endParaRPr lang="es-CO" sz="3200" dirty="0">
                <a:solidFill>
                  <a:schemeClr val="bg1"/>
                </a:solidFill>
              </a:endParaRPr>
            </a:p>
          </p:txBody>
        </p:sp>
        <p:sp>
          <p:nvSpPr>
            <p:cNvPr id="6" name="Line 53">
              <a:extLst>
                <a:ext uri="{FF2B5EF4-FFF2-40B4-BE49-F238E27FC236}">
                  <a16:creationId xmlns:a16="http://schemas.microsoft.com/office/drawing/2014/main" id="{04E84D01-B760-EAF2-0B18-5BEB05686948}"/>
                </a:ext>
              </a:extLst>
            </p:cNvPr>
            <p:cNvSpPr>
              <a:spLocks noChangeShapeType="1"/>
            </p:cNvSpPr>
            <p:nvPr/>
          </p:nvSpPr>
          <p:spPr bwMode="gray">
            <a:xfrm>
              <a:off x="1412" y="3111"/>
              <a:ext cx="2950" cy="0"/>
            </a:xfrm>
            <a:prstGeom prst="line">
              <a:avLst/>
            </a:prstGeom>
            <a:grpFill/>
            <a:ln w="3175">
              <a:solidFill>
                <a:srgbClr val="FFFFFF">
                  <a:alpha val="14999"/>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7" name="Line 54">
              <a:extLst>
                <a:ext uri="{FF2B5EF4-FFF2-40B4-BE49-F238E27FC236}">
                  <a16:creationId xmlns:a16="http://schemas.microsoft.com/office/drawing/2014/main" id="{38220000-9715-8827-0661-8934F11C251A}"/>
                </a:ext>
              </a:extLst>
            </p:cNvPr>
            <p:cNvSpPr>
              <a:spLocks noChangeShapeType="1"/>
            </p:cNvSpPr>
            <p:nvPr/>
          </p:nvSpPr>
          <p:spPr bwMode="gray">
            <a:xfrm>
              <a:off x="1418" y="2532"/>
              <a:ext cx="2950" cy="0"/>
            </a:xfrm>
            <a:prstGeom prst="line">
              <a:avLst/>
            </a:prstGeom>
            <a:grpFill/>
            <a:ln w="3175">
              <a:solidFill>
                <a:srgbClr val="FFFFFF">
                  <a:alpha val="25000"/>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grpSp>
        <p:nvGrpSpPr>
          <p:cNvPr id="9" name="Group 55">
            <a:extLst>
              <a:ext uri="{FF2B5EF4-FFF2-40B4-BE49-F238E27FC236}">
                <a16:creationId xmlns:a16="http://schemas.microsoft.com/office/drawing/2014/main" id="{CB8798B1-7FF7-3C07-98F0-C9B6D4982FED}"/>
              </a:ext>
            </a:extLst>
          </p:cNvPr>
          <p:cNvGrpSpPr>
            <a:grpSpLocks/>
          </p:cNvGrpSpPr>
          <p:nvPr/>
        </p:nvGrpSpPr>
        <p:grpSpPr bwMode="auto">
          <a:xfrm>
            <a:off x="1912858" y="4040623"/>
            <a:ext cx="5358295" cy="772123"/>
            <a:chOff x="1314" y="3282"/>
            <a:chExt cx="3203" cy="582"/>
          </a:xfrm>
          <a:solidFill>
            <a:srgbClr val="3C64AC"/>
          </a:solidFill>
        </p:grpSpPr>
        <p:sp>
          <p:nvSpPr>
            <p:cNvPr id="10" name="AutoShape 56">
              <a:extLst>
                <a:ext uri="{FF2B5EF4-FFF2-40B4-BE49-F238E27FC236}">
                  <a16:creationId xmlns:a16="http://schemas.microsoft.com/office/drawing/2014/main" id="{E3635788-35A3-F362-29BF-6BA037572C91}"/>
                </a:ext>
              </a:extLst>
            </p:cNvPr>
            <p:cNvSpPr>
              <a:spLocks noChangeArrowheads="1"/>
            </p:cNvSpPr>
            <p:nvPr/>
          </p:nvSpPr>
          <p:spPr bwMode="gray">
            <a:xfrm>
              <a:off x="1314" y="3282"/>
              <a:ext cx="3203" cy="582"/>
            </a:xfrm>
            <a:prstGeom prst="roundRect">
              <a:avLst>
                <a:gd name="adj" fmla="val 16667"/>
              </a:avLst>
            </a:prstGeom>
            <a:grpFill/>
            <a:ln>
              <a:noFill/>
            </a:ln>
            <a:effectLst/>
            <a:scene3d>
              <a:camera prst="legacyPerspectiveBottom"/>
              <a:lightRig rig="legacyNormal3" dir="r"/>
            </a:scene3d>
            <a:sp3d extrusionH="430200" prstMaterial="legacyMatte">
              <a:bevelT w="13500" h="13500" prst="angle"/>
              <a:bevelB w="13500" h="13500" prst="angle"/>
              <a:extrusionClr>
                <a:schemeClr val="accent2"/>
              </a:extrusionClr>
              <a:contourClr>
                <a:schemeClr val="accent2"/>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3200" dirty="0">
                  <a:solidFill>
                    <a:schemeClr val="bg1"/>
                  </a:solidFill>
                </a:rPr>
                <a:t>% de Vacíos</a:t>
              </a:r>
              <a:endParaRPr lang="es-CO" sz="3200" dirty="0">
                <a:solidFill>
                  <a:schemeClr val="bg1"/>
                </a:solidFill>
              </a:endParaRPr>
            </a:p>
          </p:txBody>
        </p:sp>
        <p:sp>
          <p:nvSpPr>
            <p:cNvPr id="11" name="Line 57">
              <a:extLst>
                <a:ext uri="{FF2B5EF4-FFF2-40B4-BE49-F238E27FC236}">
                  <a16:creationId xmlns:a16="http://schemas.microsoft.com/office/drawing/2014/main" id="{E449F516-4838-CD3C-CE54-3453DAB3E5AB}"/>
                </a:ext>
              </a:extLst>
            </p:cNvPr>
            <p:cNvSpPr>
              <a:spLocks noChangeShapeType="1"/>
            </p:cNvSpPr>
            <p:nvPr/>
          </p:nvSpPr>
          <p:spPr bwMode="gray">
            <a:xfrm>
              <a:off x="1392" y="3861"/>
              <a:ext cx="2950" cy="0"/>
            </a:xfrm>
            <a:prstGeom prst="line">
              <a:avLst/>
            </a:prstGeom>
            <a:grpFill/>
            <a:ln w="3175">
              <a:solidFill>
                <a:srgbClr val="FFFFFF">
                  <a:alpha val="14999"/>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12" name="Line 58">
              <a:extLst>
                <a:ext uri="{FF2B5EF4-FFF2-40B4-BE49-F238E27FC236}">
                  <a16:creationId xmlns:a16="http://schemas.microsoft.com/office/drawing/2014/main" id="{52465D4F-D589-D22F-689E-8FC7003FDAE1}"/>
                </a:ext>
              </a:extLst>
            </p:cNvPr>
            <p:cNvSpPr>
              <a:spLocks noChangeShapeType="1"/>
            </p:cNvSpPr>
            <p:nvPr/>
          </p:nvSpPr>
          <p:spPr bwMode="gray">
            <a:xfrm>
              <a:off x="1407" y="3282"/>
              <a:ext cx="2950" cy="0"/>
            </a:xfrm>
            <a:prstGeom prst="line">
              <a:avLst/>
            </a:prstGeom>
            <a:grpFill/>
            <a:ln w="3175">
              <a:solidFill>
                <a:srgbClr val="FFFFFF">
                  <a:alpha val="25000"/>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grpSp>
        <p:nvGrpSpPr>
          <p:cNvPr id="13" name="Group 59">
            <a:extLst>
              <a:ext uri="{FF2B5EF4-FFF2-40B4-BE49-F238E27FC236}">
                <a16:creationId xmlns:a16="http://schemas.microsoft.com/office/drawing/2014/main" id="{B35A2394-D0B9-E699-8F12-585DB562B289}"/>
              </a:ext>
            </a:extLst>
          </p:cNvPr>
          <p:cNvGrpSpPr>
            <a:grpSpLocks/>
          </p:cNvGrpSpPr>
          <p:nvPr/>
        </p:nvGrpSpPr>
        <p:grpSpPr bwMode="auto">
          <a:xfrm>
            <a:off x="1912858" y="2050615"/>
            <a:ext cx="5358295" cy="772123"/>
            <a:chOff x="1314" y="1782"/>
            <a:chExt cx="3203" cy="582"/>
          </a:xfrm>
        </p:grpSpPr>
        <p:sp>
          <p:nvSpPr>
            <p:cNvPr id="14" name="AutoShape 60">
              <a:extLst>
                <a:ext uri="{FF2B5EF4-FFF2-40B4-BE49-F238E27FC236}">
                  <a16:creationId xmlns:a16="http://schemas.microsoft.com/office/drawing/2014/main" id="{93B0022A-E6A5-E5A0-5E4F-56E82A30B0AB}"/>
                </a:ext>
              </a:extLst>
            </p:cNvPr>
            <p:cNvSpPr>
              <a:spLocks noChangeArrowheads="1"/>
            </p:cNvSpPr>
            <p:nvPr/>
          </p:nvSpPr>
          <p:spPr bwMode="gray">
            <a:xfrm>
              <a:off x="1314" y="1782"/>
              <a:ext cx="3203" cy="582"/>
            </a:xfrm>
            <a:prstGeom prst="roundRect">
              <a:avLst>
                <a:gd name="adj" fmla="val 16667"/>
              </a:avLst>
            </a:prstGeom>
            <a:gradFill rotWithShape="1">
              <a:gsLst>
                <a:gs pos="0">
                  <a:schemeClr val="accent1">
                    <a:gamma/>
                    <a:shade val="66275"/>
                    <a:invGamma/>
                  </a:schemeClr>
                </a:gs>
                <a:gs pos="100000">
                  <a:schemeClr val="accent1"/>
                </a:gs>
              </a:gsLst>
              <a:lin ang="0" scaled="1"/>
            </a:gradFill>
            <a:ln>
              <a:noFill/>
            </a:ln>
            <a:effectLst/>
            <a:scene3d>
              <a:camera prst="legacyPerspectiveBottom"/>
              <a:lightRig rig="legacyNormal3" dir="r"/>
            </a:scene3d>
            <a:sp3d extrusionH="430200" prstMaterial="legacyMatte">
              <a:bevelT w="13500" h="13500" prst="angle"/>
              <a:bevelB w="13500" h="13500" prst="angle"/>
              <a:extrusionClr>
                <a:schemeClr val="accent1"/>
              </a:extrusionClr>
              <a:contourClr>
                <a:schemeClr val="accent1"/>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3200" dirty="0">
                  <a:solidFill>
                    <a:schemeClr val="bg1"/>
                  </a:solidFill>
                </a:rPr>
                <a:t>Estabilidad</a:t>
              </a:r>
              <a:endParaRPr lang="es-CO" sz="3200" dirty="0">
                <a:solidFill>
                  <a:schemeClr val="bg1"/>
                </a:solidFill>
              </a:endParaRPr>
            </a:p>
          </p:txBody>
        </p:sp>
        <p:sp>
          <p:nvSpPr>
            <p:cNvPr id="20" name="Line 61">
              <a:extLst>
                <a:ext uri="{FF2B5EF4-FFF2-40B4-BE49-F238E27FC236}">
                  <a16:creationId xmlns:a16="http://schemas.microsoft.com/office/drawing/2014/main" id="{3764D8F9-B007-0C8E-BFA7-E224C3F058FF}"/>
                </a:ext>
              </a:extLst>
            </p:cNvPr>
            <p:cNvSpPr>
              <a:spLocks noChangeShapeType="1"/>
            </p:cNvSpPr>
            <p:nvPr/>
          </p:nvSpPr>
          <p:spPr bwMode="gray">
            <a:xfrm>
              <a:off x="1418" y="2361"/>
              <a:ext cx="2950" cy="0"/>
            </a:xfrm>
            <a:prstGeom prst="line">
              <a:avLst/>
            </a:prstGeom>
            <a:noFill/>
            <a:ln w="3175">
              <a:solidFill>
                <a:srgbClr val="FFFFFF">
                  <a:alpha val="14999"/>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21" name="Line 62">
              <a:extLst>
                <a:ext uri="{FF2B5EF4-FFF2-40B4-BE49-F238E27FC236}">
                  <a16:creationId xmlns:a16="http://schemas.microsoft.com/office/drawing/2014/main" id="{CDC617CA-5D12-AE90-2E25-AF18E700B5E5}"/>
                </a:ext>
              </a:extLst>
            </p:cNvPr>
            <p:cNvSpPr>
              <a:spLocks noChangeShapeType="1"/>
            </p:cNvSpPr>
            <p:nvPr/>
          </p:nvSpPr>
          <p:spPr bwMode="gray">
            <a:xfrm>
              <a:off x="1392" y="1784"/>
              <a:ext cx="2950" cy="0"/>
            </a:xfrm>
            <a:prstGeom prst="line">
              <a:avLst/>
            </a:prstGeom>
            <a:noFill/>
            <a:ln w="3175">
              <a:solidFill>
                <a:srgbClr val="FFFFFF">
                  <a:alpha val="14999"/>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grpSp>
        <p:nvGrpSpPr>
          <p:cNvPr id="22" name="Group 63">
            <a:extLst>
              <a:ext uri="{FF2B5EF4-FFF2-40B4-BE49-F238E27FC236}">
                <a16:creationId xmlns:a16="http://schemas.microsoft.com/office/drawing/2014/main" id="{98F66201-D1EF-B4B9-3301-622BF2973C0C}"/>
              </a:ext>
            </a:extLst>
          </p:cNvPr>
          <p:cNvGrpSpPr>
            <a:grpSpLocks/>
          </p:cNvGrpSpPr>
          <p:nvPr/>
        </p:nvGrpSpPr>
        <p:grpSpPr bwMode="auto">
          <a:xfrm>
            <a:off x="1903238" y="1079490"/>
            <a:ext cx="5298072" cy="772123"/>
            <a:chOff x="1255" y="1050"/>
            <a:chExt cx="3167" cy="582"/>
          </a:xfrm>
        </p:grpSpPr>
        <p:sp>
          <p:nvSpPr>
            <p:cNvPr id="23" name="AutoShape 64">
              <a:extLst>
                <a:ext uri="{FF2B5EF4-FFF2-40B4-BE49-F238E27FC236}">
                  <a16:creationId xmlns:a16="http://schemas.microsoft.com/office/drawing/2014/main" id="{31587223-0FF8-56AE-0986-1EC83250010A}"/>
                </a:ext>
              </a:extLst>
            </p:cNvPr>
            <p:cNvSpPr>
              <a:spLocks noChangeArrowheads="1"/>
            </p:cNvSpPr>
            <p:nvPr/>
          </p:nvSpPr>
          <p:spPr bwMode="gray">
            <a:xfrm>
              <a:off x="1255" y="1050"/>
              <a:ext cx="3167" cy="582"/>
            </a:xfrm>
            <a:prstGeom prst="roundRect">
              <a:avLst>
                <a:gd name="adj" fmla="val 16667"/>
              </a:avLst>
            </a:prstGeom>
            <a:gradFill rotWithShape="1">
              <a:gsLst>
                <a:gs pos="0">
                  <a:schemeClr val="folHlink"/>
                </a:gs>
                <a:gs pos="100000">
                  <a:schemeClr val="folHlink">
                    <a:gamma/>
                    <a:shade val="66275"/>
                    <a:invGamma/>
                  </a:schemeClr>
                </a:gs>
              </a:gsLst>
              <a:lin ang="0" scaled="1"/>
            </a:gradFill>
            <a:ln>
              <a:noFill/>
            </a:ln>
            <a:effectLst/>
            <a:scene3d>
              <a:camera prst="legacyPerspectiveBottom"/>
              <a:lightRig rig="legacyNormal3" dir="r"/>
            </a:scene3d>
            <a:sp3d extrusionH="430200" prstMaterial="legacyMatte">
              <a:bevelT w="13500" h="13500" prst="angle"/>
              <a:bevelB w="13500" h="13500" prst="angle"/>
              <a:extrusionClr>
                <a:schemeClr val="folHlink"/>
              </a:extrusionClr>
              <a:contourClr>
                <a:schemeClr val="folHlink"/>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080808">
                        <a:alpha val="50000"/>
                      </a:srgbClr>
                    </a:outerShdw>
                  </a:effectLst>
                </a14:hiddenEffects>
              </a:ext>
            </a:extLst>
          </p:spPr>
          <p:txBody>
            <a:bodyPr wrap="none" anchor="ctr">
              <a:flatTx/>
            </a:bodyPr>
            <a:lstStyle/>
            <a:p>
              <a:pPr algn="ctr"/>
              <a:r>
                <a:rPr lang="es-MX" sz="3200" dirty="0">
                  <a:solidFill>
                    <a:schemeClr val="bg1"/>
                  </a:solidFill>
                </a:rPr>
                <a:t>Densidad Máxima</a:t>
              </a:r>
              <a:endParaRPr lang="es-CO" sz="3200" dirty="0">
                <a:solidFill>
                  <a:schemeClr val="bg1"/>
                </a:solidFill>
              </a:endParaRPr>
            </a:p>
          </p:txBody>
        </p:sp>
        <p:sp>
          <p:nvSpPr>
            <p:cNvPr id="24" name="Line 65">
              <a:extLst>
                <a:ext uri="{FF2B5EF4-FFF2-40B4-BE49-F238E27FC236}">
                  <a16:creationId xmlns:a16="http://schemas.microsoft.com/office/drawing/2014/main" id="{5A34F675-F845-C464-BF02-29899F19AD9B}"/>
                </a:ext>
              </a:extLst>
            </p:cNvPr>
            <p:cNvSpPr>
              <a:spLocks noChangeShapeType="1"/>
            </p:cNvSpPr>
            <p:nvPr/>
          </p:nvSpPr>
          <p:spPr bwMode="gray">
            <a:xfrm>
              <a:off x="1392" y="1632"/>
              <a:ext cx="2950" cy="0"/>
            </a:xfrm>
            <a:prstGeom prst="line">
              <a:avLst/>
            </a:prstGeom>
            <a:noFill/>
            <a:ln w="3175">
              <a:solidFill>
                <a:srgbClr val="FFFFFF">
                  <a:alpha val="14999"/>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sp>
          <p:nvSpPr>
            <p:cNvPr id="33" name="Line 66">
              <a:extLst>
                <a:ext uri="{FF2B5EF4-FFF2-40B4-BE49-F238E27FC236}">
                  <a16:creationId xmlns:a16="http://schemas.microsoft.com/office/drawing/2014/main" id="{C9B8A7BE-62E0-E3FE-13CE-34DDDFE45FA5}"/>
                </a:ext>
              </a:extLst>
            </p:cNvPr>
            <p:cNvSpPr>
              <a:spLocks noChangeShapeType="1"/>
            </p:cNvSpPr>
            <p:nvPr/>
          </p:nvSpPr>
          <p:spPr bwMode="gray">
            <a:xfrm>
              <a:off x="1392" y="1052"/>
              <a:ext cx="2950" cy="0"/>
            </a:xfrm>
            <a:prstGeom prst="line">
              <a:avLst/>
            </a:prstGeom>
            <a:noFill/>
            <a:ln w="3175">
              <a:solidFill>
                <a:srgbClr val="FFFFFF">
                  <a:alpha val="25000"/>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O"/>
            </a:p>
          </p:txBody>
        </p:sp>
      </p:grpSp>
    </p:spTree>
    <p:extLst>
      <p:ext uri="{BB962C8B-B14F-4D97-AF65-F5344CB8AC3E}">
        <p14:creationId xmlns:p14="http://schemas.microsoft.com/office/powerpoint/2010/main" val="129707532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733</TotalTime>
  <Words>360</Words>
  <Application>Microsoft Office PowerPoint</Application>
  <PresentationFormat>Presentación en pantalla (16:9)</PresentationFormat>
  <Paragraphs>68</Paragraphs>
  <Slides>14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14</vt:i4>
      </vt:variant>
    </vt:vector>
  </HeadingPairs>
  <TitlesOfParts>
    <vt:vector size="20" baseType="lpstr">
      <vt:lpstr>Agency FB</vt:lpstr>
      <vt:lpstr>Arial</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juan camilo moreno soler</cp:lastModifiedBy>
  <cp:revision>27</cp:revision>
  <dcterms:created xsi:type="dcterms:W3CDTF">2020-02-13T14:06:34Z</dcterms:created>
  <dcterms:modified xsi:type="dcterms:W3CDTF">2024-06-18T19:54:43Z</dcterms:modified>
</cp:coreProperties>
</file>