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0" r:id="rId2"/>
    <p:sldId id="266" r:id="rId3"/>
    <p:sldId id="256" r:id="rId4"/>
    <p:sldId id="261" r:id="rId5"/>
    <p:sldId id="258" r:id="rId6"/>
    <p:sldId id="267" r:id="rId7"/>
    <p:sldId id="272" r:id="rId8"/>
    <p:sldId id="270" r:id="rId9"/>
    <p:sldId id="269" r:id="rId10"/>
    <p:sldId id="271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025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64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0890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680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2861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1311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2674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419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908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1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815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297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759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982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888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100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B4B37-5477-4AE9-9609-26CDC64BC4DF}" type="datetimeFigureOut">
              <a:rPr lang="es-MX" smtClean="0"/>
              <a:t>01/12/2019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B1B2D9-B8E6-466A-AB54-F4E32F2951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182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285882"/>
            <a:ext cx="5600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2027581" y="2901753"/>
            <a:ext cx="9369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TECNOLOGÍA EN CONSTRUCCIONES ARQUITECTÓNICAS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879518" y="4160018"/>
            <a:ext cx="1884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dirty="0" smtClean="0"/>
              <a:t>PROYECTO  </a:t>
            </a:r>
            <a:endParaRPr lang="es-CO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925243" y="5090900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Anderson Camilo </a:t>
            </a:r>
            <a:r>
              <a:rPr lang="es-CO" dirty="0" smtClean="0"/>
              <a:t>Gómez </a:t>
            </a:r>
            <a:endParaRPr lang="es-CO" dirty="0"/>
          </a:p>
          <a:p>
            <a:r>
              <a:rPr lang="es-CO" dirty="0" smtClean="0"/>
              <a:t>Juan Carlos Gómez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7083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VALOR POR M2</a:t>
            </a: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138103"/>
              </p:ext>
            </p:extLst>
          </p:nvPr>
        </p:nvGraphicFramePr>
        <p:xfrm>
          <a:off x="1081825" y="1329137"/>
          <a:ext cx="10109915" cy="34008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0097"/>
                <a:gridCol w="1256262"/>
                <a:gridCol w="1104405"/>
                <a:gridCol w="1398914"/>
                <a:gridCol w="1730237"/>
              </a:tblGrid>
              <a:tr h="1588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effectLst/>
                        </a:rPr>
                        <a:t>MURO BLOQUE DE YESO </a:t>
                      </a:r>
                      <a:endParaRPr lang="es-ES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ITEM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UM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CATIDAD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VR UNIT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VALOR PARCIAL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8270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BLOQUE DE YESO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UND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18,00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3.302,39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59.443,02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VARILLLA DE 3/8 REFUERZO HORIZONTAL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3.066,00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6.132,00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MEZCLA PARA PEGAR BLOQUES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KL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4,00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600,00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2.400,00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CANAL GALVANIZADA  DE ALMA 12CM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3.250,00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6.500,00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PINTURA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GAL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1.540,00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3.080,00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MANO DE OBRA MAMPOSTERIA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M2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1,00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12.000,00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12.000,00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MANO DE OBRA PINTURA 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M2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effectLst/>
                        </a:rPr>
                        <a:t>            6.000,00   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12.000,00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82700"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sng" strike="noStrike" dirty="0">
                          <a:effectLst/>
                        </a:rPr>
                        <a:t>              </a:t>
                      </a:r>
                      <a:r>
                        <a:rPr lang="es-ES" sz="900" u="sng" strike="noStrike" dirty="0">
                          <a:solidFill>
                            <a:srgbClr val="FF0000"/>
                          </a:solidFill>
                          <a:effectLst/>
                        </a:rPr>
                        <a:t> 101.555,02</a:t>
                      </a:r>
                      <a:r>
                        <a:rPr lang="es-ES" sz="900" u="sng" strike="noStrike" dirty="0">
                          <a:effectLst/>
                        </a:rPr>
                        <a:t>   </a:t>
                      </a:r>
                      <a:endParaRPr lang="es-ES" sz="9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MURO BLOQUE # 5</a:t>
                      </a:r>
                      <a:endParaRPr lang="es-ES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ITEM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UM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CATIDAD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VR UNIT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VALOR PARCIAL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8270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BLOQUE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UND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18,00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900,00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16.200,00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VARILLLA DE 3/8 REFUERZO HORIZONTAL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3.066,00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6.132,00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MORTERO SECO CEMEX DE 40 KL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UND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4,00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23.200,00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92.800,00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PINTURA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GAL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1.540,00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  3.080,00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MANO DE OBRA MAMPOSTERIA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M2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1,00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12.000,00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12.000,00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58870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MANO DE OBRA PAÑETE 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M2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12.000,00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24.000,00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65722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MANO DE OBRA PINTURA  A DOS CARAS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M2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2,00   </a:t>
                      </a:r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 dirty="0">
                          <a:effectLst/>
                        </a:rPr>
                        <a:t>            6.000,00   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none" strike="noStrike">
                          <a:effectLst/>
                        </a:rPr>
                        <a:t>                  12.000,00   </a:t>
                      </a:r>
                      <a:endParaRPr lang="es-E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  <a:tr h="144386"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u="sng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166.212,00   </a:t>
                      </a:r>
                      <a:endParaRPr lang="es-ES" sz="900" b="0" i="0" u="sng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5" marR="7985" marT="7985" marB="0" anchor="b"/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698277"/>
              </p:ext>
            </p:extLst>
          </p:nvPr>
        </p:nvGraphicFramePr>
        <p:xfrm>
          <a:off x="3748378" y="5254642"/>
          <a:ext cx="4051300" cy="1034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5204"/>
                <a:gridCol w="866096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M2 BLOQUE DE YESO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101.555,02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M2 BLOQUE #5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166.212,00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DIFERENCIA </a:t>
                      </a:r>
                      <a:endParaRPr lang="es-ES" sz="11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</a:rPr>
                        <a:t>      </a:t>
                      </a:r>
                      <a:r>
                        <a:rPr lang="es-E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64.656,98 </a:t>
                      </a:r>
                      <a:r>
                        <a:rPr lang="es-ES" sz="1100" u="none" strike="noStrike" dirty="0">
                          <a:effectLst/>
                        </a:rPr>
                        <a:t>  </a:t>
                      </a:r>
                      <a:endParaRPr lang="es-E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346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Conclusiones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CO" dirty="0"/>
              <a:t>Con la utilización del vidrio  como molde  se logro darle un acabado liso  al bloque  de yeso.</a:t>
            </a:r>
            <a:endParaRPr lang="es-ES" dirty="0"/>
          </a:p>
          <a:p>
            <a:pPr lvl="0"/>
            <a:r>
              <a:rPr lang="es-CO" dirty="0"/>
              <a:t> Co la utilización del bloque e yeso para muros divisorios se reduce tiempos de ejecución.</a:t>
            </a:r>
            <a:endParaRPr lang="es-ES" dirty="0"/>
          </a:p>
          <a:p>
            <a:pPr lvl="0"/>
            <a:r>
              <a:rPr lang="es-CO" dirty="0"/>
              <a:t>El costo de la mampostería en yeso mejor con respecto  a la mampostería del bloque #5 ya que se logra evitar  el revoque en mortero.</a:t>
            </a:r>
            <a:endParaRPr lang="es-ES" dirty="0"/>
          </a:p>
          <a:p>
            <a:pPr lvl="0"/>
            <a:r>
              <a:rPr lang="es-CO" dirty="0"/>
              <a:t>La utilización del mampuesto en yeso para muros divisorios es adecuada debido a que es auto portante y cuenta con los respectivos refuerzos 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8788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Sistema constructivo para muros divisorios en bloque de yeso </a:t>
            </a:r>
            <a:endParaRPr lang="es-CO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5576" y="1853754"/>
            <a:ext cx="6995502" cy="3612591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Se diseña y presenta un sistema constructivo a partir de mampuestos en yeso cuyo acabado </a:t>
            </a:r>
          </a:p>
          <a:p>
            <a:pPr marL="0" indent="0">
              <a:buNone/>
            </a:pPr>
            <a:r>
              <a:rPr lang="es-ES" dirty="0"/>
              <a:t>Y buenas practicas constructivas descarta la necesidad del revoque en mortero (pañete) logrando así </a:t>
            </a:r>
          </a:p>
          <a:p>
            <a:pPr marL="0" indent="0">
              <a:buNone/>
            </a:pPr>
            <a:r>
              <a:rPr lang="es-ES" dirty="0"/>
              <a:t>Agilizar procesos de ejecución y disminuir costos </a:t>
            </a:r>
          </a:p>
          <a:p>
            <a:pPr marL="0" indent="0">
              <a:buNone/>
            </a:pPr>
            <a:endParaRPr lang="es-CO" dirty="0"/>
          </a:p>
        </p:txBody>
      </p:sp>
      <p:sp>
        <p:nvSpPr>
          <p:cNvPr id="5" name="AutoShape 4" descr="Resultado de imagen para prefabricados livian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AutoShape 6" descr="Resultado de imagen para prefabricados livian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76" y="2425886"/>
            <a:ext cx="4541593" cy="340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/>
          <p:cNvPicPr/>
          <p:nvPr/>
        </p:nvPicPr>
        <p:blipFill>
          <a:blip r:embed="rId3"/>
          <a:stretch>
            <a:fillRect/>
          </a:stretch>
        </p:blipFill>
        <p:spPr>
          <a:xfrm>
            <a:off x="1043189" y="4103907"/>
            <a:ext cx="4700790" cy="241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9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half" idx="2"/>
          </p:nvPr>
        </p:nvSpPr>
        <p:spPr>
          <a:xfrm>
            <a:off x="614307" y="120671"/>
            <a:ext cx="5524404" cy="2003742"/>
          </a:xfrm>
        </p:spPr>
        <p:txBody>
          <a:bodyPr>
            <a:normAutofit/>
          </a:bodyPr>
          <a:lstStyle/>
          <a:p>
            <a:r>
              <a:rPr lang="es-CO" sz="2800" dirty="0" smtClean="0"/>
              <a:t>Objetivos </a:t>
            </a:r>
            <a:endParaRPr lang="es-CO" sz="2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11016" y="1253424"/>
            <a:ext cx="63421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dirty="0"/>
              <a:t>•	Estudiar las propiedades del mampuesto con el fin de analizar su resistencia y beneficio  para su utilización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•	Realizar un presupuesto de m2 de diferentes muros divisorios para tener beneficios de </a:t>
            </a:r>
            <a:r>
              <a:rPr lang="es-ES" dirty="0" smtClean="0"/>
              <a:t>costos</a:t>
            </a:r>
          </a:p>
          <a:p>
            <a:endParaRPr lang="es-ES" dirty="0"/>
          </a:p>
          <a:p>
            <a:r>
              <a:rPr lang="es-ES" dirty="0" smtClean="0"/>
              <a:t> </a:t>
            </a:r>
            <a:endParaRPr lang="es-ES" dirty="0"/>
          </a:p>
          <a:p>
            <a:r>
              <a:rPr lang="es-ES" dirty="0"/>
              <a:t>•	Analizar los prototipos propuestos para tener una mejor opción para la construcción del muro divisorio</a:t>
            </a:r>
          </a:p>
          <a:p>
            <a:endParaRPr lang="es-ES" dirty="0" smtClean="0"/>
          </a:p>
          <a:p>
            <a:r>
              <a:rPr lang="es-ES" dirty="0" smtClean="0"/>
              <a:t>•</a:t>
            </a:r>
            <a:r>
              <a:rPr lang="es-ES" dirty="0"/>
              <a:t>	Encontrar el tipo de acabado que elimine el revoque  en mortero </a:t>
            </a:r>
          </a:p>
          <a:p>
            <a:r>
              <a:rPr lang="es-ES" dirty="0"/>
              <a:t>	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1" t="8489" r="9856" b="17409"/>
          <a:stretch/>
        </p:blipFill>
        <p:spPr bwMode="auto">
          <a:xfrm>
            <a:off x="7443990" y="3238584"/>
            <a:ext cx="4198512" cy="294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1" t="19717" r="11597" b="10986"/>
          <a:stretch/>
        </p:blipFill>
        <p:spPr>
          <a:xfrm>
            <a:off x="7456868" y="415001"/>
            <a:ext cx="4185634" cy="28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9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579" y="356637"/>
            <a:ext cx="9603275" cy="1049235"/>
          </a:xfrm>
        </p:spPr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es-CO" sz="1800" cap="none" dirty="0" smtClean="0">
                <a:solidFill>
                  <a:prstClr val="black"/>
                </a:solidFill>
                <a:ea typeface="+mn-ea"/>
                <a:cs typeface="+mn-cs"/>
              </a:rPr>
              <a:t>QUE SE BUSCA ?</a:t>
            </a:r>
            <a:r>
              <a:rPr lang="es-CO" sz="18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s-CO" sz="180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492369" y="2136339"/>
            <a:ext cx="841716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El mampuesto en yeso pretende crear un producto el cual es menos complejo para dar mejores tiempos de ejecución en sus acabados  y </a:t>
            </a:r>
            <a:r>
              <a:rPr lang="es-ES" dirty="0" smtClean="0"/>
              <a:t>resistente.</a:t>
            </a:r>
          </a:p>
          <a:p>
            <a:r>
              <a:rPr lang="es-ES" dirty="0" smtClean="0"/>
              <a:t> </a:t>
            </a:r>
            <a:r>
              <a:rPr lang="es-ES" dirty="0"/>
              <a:t>así mismo la elaboración </a:t>
            </a:r>
            <a:r>
              <a:rPr lang="es-ES" dirty="0" smtClean="0"/>
              <a:t>de un molde de lámina galvanizada con una estructura interna en vidrio que ofrece al producto final un acabado liso. El estudio </a:t>
            </a:r>
            <a:r>
              <a:rPr lang="es-ES" dirty="0"/>
              <a:t>del bloque en yeso  pretende llevar a cabo un sistema el cual mejorara el rendimiento y costos en la ejecución de muros divisorios, </a:t>
            </a:r>
            <a:r>
              <a:rPr lang="es-ES" dirty="0" smtClean="0"/>
              <a:t> ya </a:t>
            </a:r>
            <a:r>
              <a:rPr lang="es-ES" dirty="0"/>
              <a:t>que por ser el </a:t>
            </a:r>
            <a:r>
              <a:rPr lang="es-ES" dirty="0" smtClean="0"/>
              <a:t>mampuesto en yeso es más </a:t>
            </a:r>
            <a:r>
              <a:rPr lang="es-ES" dirty="0"/>
              <a:t>ligero las cargas son menores.</a:t>
            </a:r>
          </a:p>
          <a:p>
            <a:r>
              <a:rPr lang="es-ES" dirty="0"/>
              <a:t>Es importante resaltar  </a:t>
            </a:r>
            <a:r>
              <a:rPr lang="es-ES" dirty="0" smtClean="0"/>
              <a:t>que el sistema constructivo en bloque de yeso está diseñado para muros no estructurales.</a:t>
            </a:r>
            <a:endParaRPr lang="es-C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20"/>
          <a:stretch/>
        </p:blipFill>
        <p:spPr bwMode="auto">
          <a:xfrm>
            <a:off x="8745415" y="2015415"/>
            <a:ext cx="3165232" cy="324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08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19618" y="163773"/>
            <a:ext cx="9038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cap="all" dirty="0" smtClean="0">
                <a:solidFill>
                  <a:prstClr val="black"/>
                </a:solidFill>
                <a:ea typeface="+mj-ea"/>
                <a:cs typeface="+mj-cs"/>
              </a:rPr>
              <a:t>Sistema constructivo para muros divisorios en bloque de yeso </a:t>
            </a:r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2006221" y="2197290"/>
            <a:ext cx="94218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sz="2000" dirty="0" smtClean="0"/>
          </a:p>
          <a:p>
            <a:r>
              <a:rPr lang="es-CO" sz="2000" dirty="0" smtClean="0"/>
              <a:t>Bloque de yeso                     pega de yeso                 refuerzos verticales y horizontales </a:t>
            </a:r>
            <a:endParaRPr lang="es-CO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4" t="13246" r="14244" b="16622"/>
          <a:stretch/>
        </p:blipFill>
        <p:spPr bwMode="auto">
          <a:xfrm>
            <a:off x="597877" y="3067048"/>
            <a:ext cx="3748542" cy="286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t="16692" r="21077" b="15923"/>
          <a:stretch/>
        </p:blipFill>
        <p:spPr bwMode="auto">
          <a:xfrm>
            <a:off x="4771292" y="3067048"/>
            <a:ext cx="2553324" cy="295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846" y="2883877"/>
            <a:ext cx="2286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970" y="2883877"/>
            <a:ext cx="2475876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5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451578" y="-99030"/>
            <a:ext cx="97259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3200" b="1" cap="all" dirty="0">
                <a:solidFill>
                  <a:prstClr val="black"/>
                </a:solidFill>
              </a:rPr>
              <a:t>Sistema constructivo para muros divisorios en bloque de yeso 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73655" y="2006221"/>
            <a:ext cx="2093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Bloque de yeso 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3655" y="286603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olde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220872" y="2852382"/>
            <a:ext cx="4557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Materiales de fabricación yeso y agua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871044" y="2852382"/>
            <a:ext cx="1822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Producto final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9" t="8832" b="23711"/>
          <a:stretch/>
        </p:blipFill>
        <p:spPr bwMode="auto">
          <a:xfrm>
            <a:off x="195259" y="3266140"/>
            <a:ext cx="3050634" cy="300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402" y="3252492"/>
            <a:ext cx="2554287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62" y="3252492"/>
            <a:ext cx="2355146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008" y="3252492"/>
            <a:ext cx="3693734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2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O" b="1" dirty="0">
                <a:solidFill>
                  <a:prstClr val="black"/>
                </a:solidFill>
              </a:rPr>
              <a:t>Sistema constructivo para muros divisorios en bloque de yeso </a:t>
            </a:r>
            <a:r>
              <a:rPr lang="es-CO" dirty="0">
                <a:solidFill>
                  <a:prstClr val="black"/>
                </a:solidFill>
              </a:rPr>
              <a:t/>
            </a:r>
            <a:br>
              <a:rPr lang="es-CO" dirty="0">
                <a:solidFill>
                  <a:prstClr val="black"/>
                </a:solidFill>
              </a:rPr>
            </a:b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1577" y="1735822"/>
            <a:ext cx="5000423" cy="2411176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/>
          <a:stretch>
            <a:fillRect/>
          </a:stretch>
        </p:blipFill>
        <p:spPr>
          <a:xfrm>
            <a:off x="154547" y="1735824"/>
            <a:ext cx="4700790" cy="24111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4282" y="4146998"/>
            <a:ext cx="5258351" cy="25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80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60171" y="647727"/>
            <a:ext cx="3129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  <a:p>
            <a:r>
              <a:rPr lang="es-CO" dirty="0" smtClean="0"/>
              <a:t>  </a:t>
            </a:r>
            <a:endParaRPr lang="es-CO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200123"/>
              </p:ext>
            </p:extLst>
          </p:nvPr>
        </p:nvGraphicFramePr>
        <p:xfrm>
          <a:off x="1097298" y="647727"/>
          <a:ext cx="10815659" cy="2314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62237"/>
                <a:gridCol w="1510573"/>
                <a:gridCol w="1235297"/>
                <a:gridCol w="1564710"/>
                <a:gridCol w="1442842"/>
              </a:tblGrid>
              <a:tr h="69493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MOLDE</a:t>
                      </a:r>
                      <a:endParaRPr lang="es-E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842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ITEM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UM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CATIDAD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VR UNIT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PARCIAL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9692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CAJON EN LAMINA GALVANIZADA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1,00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7.000,00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       7.000,00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7254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VIDRIO DE .12 LONGITUD*.22 ALTO Y DE ESPESOR 2CM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2,00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2.000,00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       4.000,00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7254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VIDRIO DE .29 LONGITUD *.22 ALTO Y DE ESPESOR 2CM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2,00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3.000,00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       6.000,00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842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CAUCHO PARA SOSTENER MOLDE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ML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0,90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3.300,00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                    2.970,00  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8428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 dirty="0">
                          <a:effectLst/>
                        </a:rPr>
                        <a:t>                  </a:t>
                      </a:r>
                      <a:r>
                        <a:rPr lang="es-E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19.970,00 </a:t>
                      </a:r>
                      <a:r>
                        <a:rPr lang="es-ES" sz="1100" u="none" strike="noStrike" dirty="0">
                          <a:effectLst/>
                        </a:rPr>
                        <a:t>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628186"/>
              </p:ext>
            </p:extLst>
          </p:nvPr>
        </p:nvGraphicFramePr>
        <p:xfrm>
          <a:off x="1097299" y="3670479"/>
          <a:ext cx="10815658" cy="1472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8823"/>
                <a:gridCol w="1454411"/>
                <a:gridCol w="1278602"/>
                <a:gridCol w="1619565"/>
                <a:gridCol w="1114257"/>
              </a:tblGrid>
              <a:tr h="4578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VIDA UTIL MOLDE</a:t>
                      </a:r>
                      <a:endParaRPr lang="es-E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103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ITEM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UM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CANTIDAD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MOLDE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 BLOQUE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5347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VIDA UTIL MOLDE PARA BLOQUE EN YESO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UND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500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19.970,00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sng" strike="noStrike" dirty="0">
                          <a:effectLst/>
                        </a:rPr>
                        <a:t>                          </a:t>
                      </a:r>
                      <a:r>
                        <a:rPr lang="es-ES" sz="1100" u="sng" strike="noStrike" dirty="0" smtClean="0">
                          <a:effectLst/>
                        </a:rPr>
                        <a:t>       </a:t>
                      </a:r>
                      <a:r>
                        <a:rPr lang="es-ES" sz="1100" u="sng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39,94 </a:t>
                      </a:r>
                      <a:r>
                        <a:rPr lang="es-ES" sz="1100" u="sng" strike="noStrike" dirty="0" smtClean="0">
                          <a:effectLst/>
                        </a:rPr>
                        <a:t>  </a:t>
                      </a:r>
                      <a:endParaRPr lang="es-E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377380" y="108893"/>
            <a:ext cx="979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APU</a:t>
            </a: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17577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515737" y="160278"/>
            <a:ext cx="7952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BLOQUES </a:t>
            </a:r>
            <a:endParaRPr lang="es-CO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485860"/>
              </p:ext>
            </p:extLst>
          </p:nvPr>
        </p:nvGraphicFramePr>
        <p:xfrm>
          <a:off x="2653047" y="1906073"/>
          <a:ext cx="6967470" cy="2423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4042"/>
                <a:gridCol w="865780"/>
                <a:gridCol w="761125"/>
                <a:gridCol w="964093"/>
                <a:gridCol w="1192430"/>
              </a:tblGrid>
              <a:tr h="16524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BLOQUE DE YESO </a:t>
                      </a:r>
                      <a:endParaRPr lang="es-E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6524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ITEM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UM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CATIDAD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VR UNIT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PARCIAL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MOLDE EN VIDRIO Y LAMIA GALVANIZADA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   1,00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39,94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        39,94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YESO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KG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   3,00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600,00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  1.800,00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AGUA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M3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   0,03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15,00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          0,45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TUBO DE 2"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ML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   0,60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1.000,00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      600,00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MANO DE OBRA YESO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             1,00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862,00   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none" strike="noStrike" dirty="0">
                          <a:effectLst/>
                        </a:rPr>
                        <a:t>                        862,00  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9088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sng" strike="noStrike" dirty="0">
                          <a:effectLst/>
                        </a:rPr>
                        <a:t>                    3.302,39   </a:t>
                      </a:r>
                      <a:endParaRPr lang="es-E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055890"/>
              </p:ext>
            </p:extLst>
          </p:nvPr>
        </p:nvGraphicFramePr>
        <p:xfrm>
          <a:off x="2648216" y="4863072"/>
          <a:ext cx="6972300" cy="10991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6249"/>
                <a:gridCol w="866380"/>
                <a:gridCol w="761653"/>
                <a:gridCol w="964761"/>
                <a:gridCol w="1193257"/>
              </a:tblGrid>
              <a:tr h="21907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BLOQUE # 5 </a:t>
                      </a:r>
                      <a:endParaRPr lang="es-E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sng" strike="noStrike">
                          <a:effectLst/>
                        </a:rPr>
                        <a:t> </a:t>
                      </a:r>
                      <a:endParaRPr lang="es-ES" sz="1100" b="1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ITEM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UM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CATIDAD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VR UNIT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VALOR PARCIAL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BLOQUE # 5 CON PERFORACION VERTICAL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UND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1,00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                900,00  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sng" strike="noStrike" dirty="0">
                          <a:effectLst/>
                        </a:rPr>
                        <a:t>                        900,00   </a:t>
                      </a:r>
                      <a:endParaRPr lang="es-E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9075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u="sng" strike="noStrike" dirty="0">
                          <a:effectLst/>
                        </a:rPr>
                        <a:t>                        900,00   </a:t>
                      </a:r>
                      <a:endParaRPr lang="es-E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4973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4776</TotalTime>
  <Words>708</Words>
  <Application>Microsoft Office PowerPoint</Application>
  <PresentationFormat>Panorámica</PresentationFormat>
  <Paragraphs>215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Faceta</vt:lpstr>
      <vt:lpstr>Presentación de PowerPoint</vt:lpstr>
      <vt:lpstr>Sistema constructivo para muros divisorios en bloque de yeso </vt:lpstr>
      <vt:lpstr>Presentación de PowerPoint</vt:lpstr>
      <vt:lpstr>QUE SE BUSCA ? </vt:lpstr>
      <vt:lpstr>Presentación de PowerPoint</vt:lpstr>
      <vt:lpstr>Presentación de PowerPoint</vt:lpstr>
      <vt:lpstr>Sistema constructivo para muros divisorios en bloque de yeso  </vt:lpstr>
      <vt:lpstr>Presentación de PowerPoint</vt:lpstr>
      <vt:lpstr>Presentación de PowerPoint</vt:lpstr>
      <vt:lpstr>VALOR POR M2</vt:lpstr>
      <vt:lpstr>Conclusiones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Dianis</dc:creator>
  <cp:lastModifiedBy>USER</cp:lastModifiedBy>
  <cp:revision>42</cp:revision>
  <dcterms:created xsi:type="dcterms:W3CDTF">2019-09-07T00:33:06Z</dcterms:created>
  <dcterms:modified xsi:type="dcterms:W3CDTF">2019-12-02T03:20:43Z</dcterms:modified>
</cp:coreProperties>
</file>