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Default Extension="jpg" ContentType="image/jp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2738100" cy="20104100"/>
  <p:notesSz cx="127381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55833" y="6232271"/>
            <a:ext cx="1083278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11667" y="11258296"/>
            <a:ext cx="892111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37222" y="4623943"/>
            <a:ext cx="554383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563391" y="4623943"/>
            <a:ext cx="554383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742545" cy="20104100"/>
          </a:xfrm>
          <a:custGeom>
            <a:avLst/>
            <a:gdLst/>
            <a:ahLst/>
            <a:cxnLst/>
            <a:rect l="l" t="t" r="r" b="b"/>
            <a:pathLst>
              <a:path w="12742545" h="20104100">
                <a:moveTo>
                  <a:pt x="12742120" y="0"/>
                </a:moveTo>
                <a:lnTo>
                  <a:pt x="0" y="0"/>
                </a:lnTo>
                <a:lnTo>
                  <a:pt x="0" y="20104100"/>
                </a:lnTo>
                <a:lnTo>
                  <a:pt x="12742120" y="20104100"/>
                </a:lnTo>
                <a:lnTo>
                  <a:pt x="12742120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456235" y="411550"/>
            <a:ext cx="9263380" cy="8932545"/>
          </a:xfrm>
          <a:custGeom>
            <a:avLst/>
            <a:gdLst/>
            <a:ahLst/>
            <a:cxnLst/>
            <a:rect l="l" t="t" r="r" b="b"/>
            <a:pathLst>
              <a:path w="9263380" h="8932545">
                <a:moveTo>
                  <a:pt x="9262910" y="0"/>
                </a:moveTo>
                <a:lnTo>
                  <a:pt x="5728859" y="0"/>
                </a:lnTo>
                <a:lnTo>
                  <a:pt x="0" y="8932270"/>
                </a:lnTo>
                <a:lnTo>
                  <a:pt x="3534050" y="8932270"/>
                </a:lnTo>
                <a:lnTo>
                  <a:pt x="9262910" y="0"/>
                </a:lnTo>
                <a:close/>
              </a:path>
            </a:pathLst>
          </a:custGeom>
          <a:solidFill>
            <a:srgbClr val="E7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0" y="9499651"/>
            <a:ext cx="6925945" cy="10011410"/>
          </a:xfrm>
          <a:custGeom>
            <a:avLst/>
            <a:gdLst/>
            <a:ahLst/>
            <a:cxnLst/>
            <a:rect l="l" t="t" r="r" b="b"/>
            <a:pathLst>
              <a:path w="6925945" h="10011410">
                <a:moveTo>
                  <a:pt x="6925456" y="0"/>
                </a:moveTo>
                <a:lnTo>
                  <a:pt x="3054023" y="0"/>
                </a:lnTo>
                <a:lnTo>
                  <a:pt x="0" y="4414698"/>
                </a:lnTo>
                <a:lnTo>
                  <a:pt x="0" y="10010992"/>
                </a:lnTo>
                <a:lnTo>
                  <a:pt x="6925456" y="0"/>
                </a:lnTo>
                <a:close/>
              </a:path>
            </a:pathLst>
          </a:custGeom>
          <a:solidFill>
            <a:srgbClr val="E7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237815" y="5850126"/>
            <a:ext cx="5504815" cy="14254480"/>
          </a:xfrm>
          <a:custGeom>
            <a:avLst/>
            <a:gdLst/>
            <a:ahLst/>
            <a:cxnLst/>
            <a:rect l="l" t="t" r="r" b="b"/>
            <a:pathLst>
              <a:path w="5504815" h="14254480">
                <a:moveTo>
                  <a:pt x="2209543" y="0"/>
                </a:moveTo>
                <a:lnTo>
                  <a:pt x="0" y="3428015"/>
                </a:lnTo>
                <a:lnTo>
                  <a:pt x="4630599" y="14253972"/>
                </a:lnTo>
                <a:lnTo>
                  <a:pt x="5504303" y="14253972"/>
                </a:lnTo>
                <a:lnTo>
                  <a:pt x="5504303" y="7702900"/>
                </a:lnTo>
                <a:lnTo>
                  <a:pt x="2209543" y="0"/>
                </a:lnTo>
                <a:close/>
              </a:path>
            </a:pathLst>
          </a:custGeom>
          <a:solidFill>
            <a:srgbClr val="E7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7222" y="804164"/>
            <a:ext cx="1147000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7222" y="4623943"/>
            <a:ext cx="1147000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333113" y="18696814"/>
            <a:ext cx="4078224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37222" y="18696814"/>
            <a:ext cx="2931223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176004" y="18696814"/>
            <a:ext cx="2931223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espaciobim.com/lod" TargetMode="External"/><Relationship Id="rId3" Type="http://schemas.openxmlformats.org/officeDocument/2006/relationships/hyperlink" Target="https://www.enobra.com/es/noticias/los-5-principales-roles-bim-y-sus-responsabilidades" TargetMode="External"/><Relationship Id="rId4" Type="http://schemas.openxmlformats.org/officeDocument/2006/relationships/hyperlink" Target="http://www.dronica.es/blog-" TargetMode="External"/><Relationship Id="rId5" Type="http://schemas.openxmlformats.org/officeDocument/2006/relationships/hyperlink" Target="http://www.espaciobim.com/cde#%3A~%3Atext%3DUn%20CDE%2C%20Common%20Data%20Environment%2Cequip" TargetMode="Externa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9" Type="http://schemas.openxmlformats.org/officeDocument/2006/relationships/image" Target="../media/image4.png"/><Relationship Id="rId10" Type="http://schemas.openxmlformats.org/officeDocument/2006/relationships/image" Target="../media/image5.png"/><Relationship Id="rId11" Type="http://schemas.openxmlformats.org/officeDocument/2006/relationships/image" Target="../media/image6.png"/><Relationship Id="rId12" Type="http://schemas.openxmlformats.org/officeDocument/2006/relationships/image" Target="../media/image7.png"/><Relationship Id="rId13" Type="http://schemas.openxmlformats.org/officeDocument/2006/relationships/image" Target="../media/image8.png"/><Relationship Id="rId14" Type="http://schemas.openxmlformats.org/officeDocument/2006/relationships/image" Target="../media/image9.png"/><Relationship Id="rId15" Type="http://schemas.openxmlformats.org/officeDocument/2006/relationships/image" Target="../media/image10.png"/><Relationship Id="rId16" Type="http://schemas.openxmlformats.org/officeDocument/2006/relationships/image" Target="../media/image11.png"/><Relationship Id="rId17" Type="http://schemas.openxmlformats.org/officeDocument/2006/relationships/image" Target="../media/image12.png"/><Relationship Id="rId18" Type="http://schemas.openxmlformats.org/officeDocument/2006/relationships/image" Target="../media/image13.png"/><Relationship Id="rId19" Type="http://schemas.openxmlformats.org/officeDocument/2006/relationships/image" Target="../media/image14.png"/><Relationship Id="rId20" Type="http://schemas.openxmlformats.org/officeDocument/2006/relationships/image" Target="../media/image15.png"/><Relationship Id="rId21" Type="http://schemas.openxmlformats.org/officeDocument/2006/relationships/image" Target="../media/image16.png"/><Relationship Id="rId22" Type="http://schemas.openxmlformats.org/officeDocument/2006/relationships/image" Target="../media/image17.png"/><Relationship Id="rId23" Type="http://schemas.openxmlformats.org/officeDocument/2006/relationships/image" Target="../media/image18.png"/><Relationship Id="rId24" Type="http://schemas.openxmlformats.org/officeDocument/2006/relationships/image" Target="../media/image19.png"/><Relationship Id="rId25" Type="http://schemas.openxmlformats.org/officeDocument/2006/relationships/image" Target="../media/image20.png"/><Relationship Id="rId26" Type="http://schemas.openxmlformats.org/officeDocument/2006/relationships/image" Target="../media/image21.png"/><Relationship Id="rId27" Type="http://schemas.openxmlformats.org/officeDocument/2006/relationships/image" Target="../media/image22.png"/><Relationship Id="rId28" Type="http://schemas.openxmlformats.org/officeDocument/2006/relationships/image" Target="../media/image23.png"/><Relationship Id="rId29" Type="http://schemas.openxmlformats.org/officeDocument/2006/relationships/image" Target="../media/image24.png"/><Relationship Id="rId30" Type="http://schemas.openxmlformats.org/officeDocument/2006/relationships/image" Target="../media/image25.png"/><Relationship Id="rId31" Type="http://schemas.openxmlformats.org/officeDocument/2006/relationships/image" Target="../media/image26.jpg"/><Relationship Id="rId32" Type="http://schemas.openxmlformats.org/officeDocument/2006/relationships/image" Target="../media/image27.jpg"/><Relationship Id="rId33" Type="http://schemas.openxmlformats.org/officeDocument/2006/relationships/image" Target="../media/image28.jpg"/><Relationship Id="rId34" Type="http://schemas.openxmlformats.org/officeDocument/2006/relationships/image" Target="../media/image29.png"/><Relationship Id="rId35" Type="http://schemas.openxmlformats.org/officeDocument/2006/relationships/image" Target="../media/image30.jpg"/><Relationship Id="rId36" Type="http://schemas.openxmlformats.org/officeDocument/2006/relationships/image" Target="../media/image31.jpg"/><Relationship Id="rId37" Type="http://schemas.openxmlformats.org/officeDocument/2006/relationships/image" Target="../media/image32.png"/><Relationship Id="rId38" Type="http://schemas.openxmlformats.org/officeDocument/2006/relationships/image" Target="../media/image33.png"/><Relationship Id="rId39" Type="http://schemas.openxmlformats.org/officeDocument/2006/relationships/image" Target="../media/image34.jpg"/><Relationship Id="rId40" Type="http://schemas.openxmlformats.org/officeDocument/2006/relationships/image" Target="../media/image35.jpg"/><Relationship Id="rId41" Type="http://schemas.openxmlformats.org/officeDocument/2006/relationships/image" Target="../media/image36.jpg"/><Relationship Id="rId42" Type="http://schemas.openxmlformats.org/officeDocument/2006/relationships/image" Target="../media/image37.jpg"/><Relationship Id="rId43" Type="http://schemas.openxmlformats.org/officeDocument/2006/relationships/image" Target="../media/image38.png"/><Relationship Id="rId44" Type="http://schemas.openxmlformats.org/officeDocument/2006/relationships/image" Target="../media/image39.png"/><Relationship Id="rId45" Type="http://schemas.openxmlformats.org/officeDocument/2006/relationships/image" Target="../media/image4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346447" y="19309965"/>
            <a:ext cx="4220210" cy="410845"/>
          </a:xfrm>
          <a:prstGeom prst="rect">
            <a:avLst/>
          </a:prstGeom>
          <a:solidFill>
            <a:srgbClr val="F1F1F1"/>
          </a:solidFill>
        </p:spPr>
        <p:txBody>
          <a:bodyPr wrap="square" lIns="0" tIns="3175" rIns="0" bIns="0" rtlCol="0" vert="horz">
            <a:spAutoFit/>
          </a:bodyPr>
          <a:lstStyle/>
          <a:p>
            <a:pPr marL="43815" marR="1931670">
              <a:lnSpc>
                <a:spcPct val="101800"/>
              </a:lnSpc>
              <a:spcBef>
                <a:spcPts val="25"/>
              </a:spcBef>
            </a:pPr>
            <a:r>
              <a:rPr dirty="0" sz="850" b="1">
                <a:latin typeface="Calibri"/>
                <a:cs typeface="Calibri"/>
              </a:rPr>
              <a:t>Renovación</a:t>
            </a:r>
            <a:r>
              <a:rPr dirty="0" sz="850" spc="5" b="1">
                <a:latin typeface="Calibri"/>
                <a:cs typeface="Calibri"/>
              </a:rPr>
              <a:t> </a:t>
            </a:r>
            <a:r>
              <a:rPr dirty="0" sz="850" b="1">
                <a:latin typeface="Calibri"/>
                <a:cs typeface="Calibri"/>
              </a:rPr>
              <a:t>del espacio</a:t>
            </a:r>
            <a:r>
              <a:rPr dirty="0" sz="850" spc="5" b="1">
                <a:latin typeface="Calibri"/>
                <a:cs typeface="Calibri"/>
              </a:rPr>
              <a:t> público </a:t>
            </a:r>
            <a:r>
              <a:rPr dirty="0" sz="850" b="1">
                <a:latin typeface="Calibri"/>
                <a:cs typeface="Calibri"/>
              </a:rPr>
              <a:t>para</a:t>
            </a:r>
            <a:r>
              <a:rPr dirty="0" sz="850" spc="5" b="1">
                <a:latin typeface="Calibri"/>
                <a:cs typeface="Calibri"/>
              </a:rPr>
              <a:t> la</a:t>
            </a:r>
            <a:r>
              <a:rPr dirty="0" sz="850" b="1">
                <a:latin typeface="Calibri"/>
                <a:cs typeface="Calibri"/>
              </a:rPr>
              <a:t> </a:t>
            </a:r>
            <a:r>
              <a:rPr dirty="0" sz="850" spc="5" b="1">
                <a:latin typeface="Calibri"/>
                <a:cs typeface="Calibri"/>
              </a:rPr>
              <a:t>seguridad </a:t>
            </a:r>
            <a:r>
              <a:rPr dirty="0" sz="850" spc="-175" b="1">
                <a:latin typeface="Calibri"/>
                <a:cs typeface="Calibri"/>
              </a:rPr>
              <a:t> </a:t>
            </a:r>
            <a:r>
              <a:rPr dirty="0" sz="850" spc="5" b="1">
                <a:latin typeface="Calibri"/>
                <a:cs typeface="Calibri"/>
              </a:rPr>
              <a:t>y</a:t>
            </a:r>
            <a:r>
              <a:rPr dirty="0" sz="850" spc="-5" b="1">
                <a:latin typeface="Calibri"/>
                <a:cs typeface="Calibri"/>
              </a:rPr>
              <a:t> </a:t>
            </a:r>
            <a:r>
              <a:rPr dirty="0" sz="850" spc="5" b="1">
                <a:latin typeface="Calibri"/>
                <a:cs typeface="Calibri"/>
              </a:rPr>
              <a:t>desarrollo</a:t>
            </a:r>
            <a:r>
              <a:rPr dirty="0" sz="850" spc="15" b="1">
                <a:latin typeface="Calibri"/>
                <a:cs typeface="Calibri"/>
              </a:rPr>
              <a:t> </a:t>
            </a:r>
            <a:r>
              <a:rPr dirty="0" sz="850" b="1">
                <a:latin typeface="Calibri"/>
                <a:cs typeface="Calibri"/>
              </a:rPr>
              <a:t>económico</a:t>
            </a:r>
            <a:r>
              <a:rPr dirty="0" sz="850" spc="10" b="1">
                <a:latin typeface="Calibri"/>
                <a:cs typeface="Calibri"/>
              </a:rPr>
              <a:t> </a:t>
            </a:r>
            <a:r>
              <a:rPr dirty="0" sz="850" spc="5" b="1">
                <a:latin typeface="Calibri"/>
                <a:cs typeface="Calibri"/>
              </a:rPr>
              <a:t>en</a:t>
            </a:r>
            <a:r>
              <a:rPr dirty="0" sz="850" b="1">
                <a:latin typeface="Calibri"/>
                <a:cs typeface="Calibri"/>
              </a:rPr>
              <a:t> el</a:t>
            </a:r>
            <a:r>
              <a:rPr dirty="0" sz="850" spc="5" b="1">
                <a:latin typeface="Calibri"/>
                <a:cs typeface="Calibri"/>
              </a:rPr>
              <a:t> </a:t>
            </a:r>
            <a:r>
              <a:rPr dirty="0" sz="850" b="1">
                <a:latin typeface="Calibri"/>
                <a:cs typeface="Calibri"/>
              </a:rPr>
              <a:t>barrio</a:t>
            </a:r>
            <a:r>
              <a:rPr dirty="0" sz="850" spc="5" b="1">
                <a:latin typeface="Calibri"/>
                <a:cs typeface="Calibri"/>
              </a:rPr>
              <a:t> Miramar</a:t>
            </a:r>
            <a:endParaRPr sz="850">
              <a:latin typeface="Calibri"/>
              <a:cs typeface="Calibri"/>
            </a:endParaRPr>
          </a:p>
          <a:p>
            <a:pPr marL="43815">
              <a:lnSpc>
                <a:spcPct val="100000"/>
              </a:lnSpc>
              <a:spcBef>
                <a:spcPts val="15"/>
              </a:spcBef>
            </a:pPr>
            <a:r>
              <a:rPr dirty="0" sz="850" spc="5" b="1">
                <a:latin typeface="Calibri"/>
                <a:cs typeface="Calibri"/>
              </a:rPr>
              <a:t>de</a:t>
            </a:r>
            <a:r>
              <a:rPr dirty="0" sz="850" spc="-15" b="1">
                <a:latin typeface="Calibri"/>
                <a:cs typeface="Calibri"/>
              </a:rPr>
              <a:t> </a:t>
            </a:r>
            <a:r>
              <a:rPr dirty="0" sz="850" spc="5" b="1">
                <a:latin typeface="Calibri"/>
                <a:cs typeface="Calibri"/>
              </a:rPr>
              <a:t>la</a:t>
            </a:r>
            <a:r>
              <a:rPr dirty="0" sz="850" spc="-5" b="1">
                <a:latin typeface="Calibri"/>
                <a:cs typeface="Calibri"/>
              </a:rPr>
              <a:t> </a:t>
            </a:r>
            <a:r>
              <a:rPr dirty="0" sz="850" b="1">
                <a:latin typeface="Calibri"/>
                <a:cs typeface="Calibri"/>
              </a:rPr>
              <a:t>ciudad</a:t>
            </a:r>
            <a:r>
              <a:rPr dirty="0" sz="850" spc="-20" b="1">
                <a:latin typeface="Calibri"/>
                <a:cs typeface="Calibri"/>
              </a:rPr>
              <a:t> </a:t>
            </a:r>
            <a:r>
              <a:rPr dirty="0" sz="850" spc="5" b="1">
                <a:latin typeface="Calibri"/>
                <a:cs typeface="Calibri"/>
              </a:rPr>
              <a:t>de</a:t>
            </a:r>
            <a:r>
              <a:rPr dirty="0" sz="850" b="1">
                <a:latin typeface="Calibri"/>
                <a:cs typeface="Calibri"/>
              </a:rPr>
              <a:t> </a:t>
            </a:r>
            <a:r>
              <a:rPr dirty="0" sz="850" spc="5" b="1">
                <a:latin typeface="Calibri"/>
                <a:cs typeface="Calibri"/>
              </a:rPr>
              <a:t>Buenaventura.</a:t>
            </a:r>
            <a:endParaRPr sz="8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599543" y="19446816"/>
            <a:ext cx="1969135" cy="275590"/>
          </a:xfrm>
          <a:prstGeom prst="rect">
            <a:avLst/>
          </a:prstGeom>
          <a:solidFill>
            <a:srgbClr val="221F1F"/>
          </a:solidFill>
        </p:spPr>
        <p:txBody>
          <a:bodyPr wrap="square" lIns="0" tIns="41275" rIns="0" bIns="0" rtlCol="0" vert="horz">
            <a:spAutoFit/>
          </a:bodyPr>
          <a:lstStyle/>
          <a:p>
            <a:pPr marL="114300">
              <a:lnSpc>
                <a:spcPct val="100000"/>
              </a:lnSpc>
              <a:spcBef>
                <a:spcPts val="325"/>
              </a:spcBef>
            </a:pPr>
            <a:r>
              <a:rPr dirty="0" sz="600" spc="10">
                <a:solidFill>
                  <a:srgbClr val="FFFFFF"/>
                </a:solidFill>
                <a:latin typeface="Calibri"/>
                <a:cs typeface="Calibri"/>
              </a:rPr>
              <a:t>PRESENTADO POR: SEBASTIÁN</a:t>
            </a:r>
            <a:r>
              <a:rPr dirty="0" sz="6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600" spc="15">
                <a:solidFill>
                  <a:srgbClr val="FFFFFF"/>
                </a:solidFill>
                <a:latin typeface="Calibri"/>
                <a:cs typeface="Calibri"/>
              </a:rPr>
              <a:t>OCAMPO</a:t>
            </a:r>
            <a:r>
              <a:rPr dirty="0" sz="600" spc="10">
                <a:solidFill>
                  <a:srgbClr val="FFFFFF"/>
                </a:solidFill>
                <a:latin typeface="Calibri"/>
                <a:cs typeface="Calibri"/>
              </a:rPr>
              <a:t> HERNÁNDEZ</a:t>
            </a:r>
            <a:endParaRPr sz="600">
              <a:latin typeface="Calibri"/>
              <a:cs typeface="Calibri"/>
            </a:endParaRPr>
          </a:p>
          <a:p>
            <a:pPr marL="747395">
              <a:lnSpc>
                <a:spcPct val="100000"/>
              </a:lnSpc>
              <a:spcBef>
                <a:spcPts val="35"/>
              </a:spcBef>
            </a:pPr>
            <a:r>
              <a:rPr dirty="0" sz="600" spc="10">
                <a:solidFill>
                  <a:srgbClr val="FFFFFF"/>
                </a:solidFill>
                <a:latin typeface="Calibri"/>
                <a:cs typeface="Calibri"/>
              </a:rPr>
              <a:t>JUAN</a:t>
            </a:r>
            <a:r>
              <a:rPr dirty="0" sz="6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600" spc="10">
                <a:solidFill>
                  <a:srgbClr val="FFFFFF"/>
                </a:solidFill>
                <a:latin typeface="Calibri"/>
                <a:cs typeface="Calibri"/>
              </a:rPr>
              <a:t>DAVID</a:t>
            </a:r>
            <a:r>
              <a:rPr dirty="0" sz="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600" spc="10">
                <a:solidFill>
                  <a:srgbClr val="FFFFFF"/>
                </a:solidFill>
                <a:latin typeface="Calibri"/>
                <a:cs typeface="Calibri"/>
              </a:rPr>
              <a:t>MEJIA</a:t>
            </a:r>
            <a:r>
              <a:rPr dirty="0" sz="6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600" spc="15">
                <a:solidFill>
                  <a:srgbClr val="FFFFFF"/>
                </a:solidFill>
                <a:latin typeface="Calibri"/>
                <a:cs typeface="Calibri"/>
              </a:rPr>
              <a:t>SOGAMOSO</a:t>
            </a:r>
            <a:endParaRPr sz="6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295278" y="19304927"/>
            <a:ext cx="8313420" cy="421005"/>
            <a:chOff x="4295278" y="19304927"/>
            <a:chExt cx="8313420" cy="421005"/>
          </a:xfrm>
        </p:grpSpPr>
        <p:sp>
          <p:nvSpPr>
            <p:cNvPr id="5" name="object 5"/>
            <p:cNvSpPr/>
            <p:nvPr/>
          </p:nvSpPr>
          <p:spPr>
            <a:xfrm>
              <a:off x="4297311" y="19306971"/>
              <a:ext cx="8311515" cy="415925"/>
            </a:xfrm>
            <a:custGeom>
              <a:avLst/>
              <a:gdLst/>
              <a:ahLst/>
              <a:cxnLst/>
              <a:rect l="l" t="t" r="r" b="b"/>
              <a:pathLst>
                <a:path w="8311515" h="415925">
                  <a:moveTo>
                    <a:pt x="3049130" y="0"/>
                  </a:moveTo>
                  <a:lnTo>
                    <a:pt x="0" y="0"/>
                  </a:lnTo>
                  <a:lnTo>
                    <a:pt x="0" y="415315"/>
                  </a:lnTo>
                  <a:lnTo>
                    <a:pt x="3049130" y="415315"/>
                  </a:lnTo>
                  <a:lnTo>
                    <a:pt x="3049130" y="0"/>
                  </a:lnTo>
                  <a:close/>
                </a:path>
                <a:path w="8311515" h="415925">
                  <a:moveTo>
                    <a:pt x="8311045" y="111887"/>
                  </a:moveTo>
                  <a:lnTo>
                    <a:pt x="7385952" y="111887"/>
                  </a:lnTo>
                  <a:lnTo>
                    <a:pt x="7385952" y="415696"/>
                  </a:lnTo>
                  <a:lnTo>
                    <a:pt x="8311045" y="415696"/>
                  </a:lnTo>
                  <a:lnTo>
                    <a:pt x="8311045" y="111887"/>
                  </a:lnTo>
                  <a:close/>
                </a:path>
              </a:pathLst>
            </a:custGeom>
            <a:solidFill>
              <a:srgbClr val="221F1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4297818" y="19307467"/>
              <a:ext cx="7271384" cy="415925"/>
            </a:xfrm>
            <a:custGeom>
              <a:avLst/>
              <a:gdLst/>
              <a:ahLst/>
              <a:cxnLst/>
              <a:rect l="l" t="t" r="r" b="b"/>
              <a:pathLst>
                <a:path w="7271384" h="415925">
                  <a:moveTo>
                    <a:pt x="0" y="415312"/>
                  </a:moveTo>
                  <a:lnTo>
                    <a:pt x="7271029" y="415312"/>
                  </a:lnTo>
                  <a:lnTo>
                    <a:pt x="7271029" y="0"/>
                  </a:lnTo>
                  <a:lnTo>
                    <a:pt x="0" y="0"/>
                  </a:lnTo>
                  <a:lnTo>
                    <a:pt x="0" y="415312"/>
                  </a:lnTo>
                  <a:close/>
                </a:path>
              </a:pathLst>
            </a:custGeom>
            <a:ln w="4994">
              <a:solidFill>
                <a:srgbClr val="221F1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143843" y="18846449"/>
            <a:ext cx="2770505" cy="1115060"/>
            <a:chOff x="143843" y="18846449"/>
            <a:chExt cx="2770505" cy="1115060"/>
          </a:xfrm>
        </p:grpSpPr>
        <p:sp>
          <p:nvSpPr>
            <p:cNvPr id="8" name="object 8"/>
            <p:cNvSpPr/>
            <p:nvPr/>
          </p:nvSpPr>
          <p:spPr>
            <a:xfrm>
              <a:off x="143843" y="19957589"/>
              <a:ext cx="2770505" cy="3810"/>
            </a:xfrm>
            <a:custGeom>
              <a:avLst/>
              <a:gdLst/>
              <a:ahLst/>
              <a:cxnLst/>
              <a:rect l="l" t="t" r="r" b="b"/>
              <a:pathLst>
                <a:path w="2770505" h="3809">
                  <a:moveTo>
                    <a:pt x="0" y="3646"/>
                  </a:moveTo>
                  <a:lnTo>
                    <a:pt x="2769932" y="3646"/>
                  </a:lnTo>
                  <a:lnTo>
                    <a:pt x="2769932" y="0"/>
                  </a:lnTo>
                  <a:lnTo>
                    <a:pt x="0" y="0"/>
                  </a:lnTo>
                  <a:lnTo>
                    <a:pt x="0" y="3646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3843" y="18846449"/>
              <a:ext cx="2770505" cy="1111250"/>
            </a:xfrm>
            <a:custGeom>
              <a:avLst/>
              <a:gdLst/>
              <a:ahLst/>
              <a:cxnLst/>
              <a:rect l="l" t="t" r="r" b="b"/>
              <a:pathLst>
                <a:path w="2770505" h="1111250">
                  <a:moveTo>
                    <a:pt x="2769932" y="0"/>
                  </a:moveTo>
                  <a:lnTo>
                    <a:pt x="0" y="0"/>
                  </a:lnTo>
                  <a:lnTo>
                    <a:pt x="0" y="1111139"/>
                  </a:lnTo>
                  <a:lnTo>
                    <a:pt x="2769932" y="1111139"/>
                  </a:lnTo>
                  <a:lnTo>
                    <a:pt x="2769932" y="0"/>
                  </a:lnTo>
                  <a:close/>
                </a:path>
              </a:pathLst>
            </a:custGeom>
            <a:solidFill>
              <a:srgbClr val="221F1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18843" y="19178907"/>
              <a:ext cx="800735" cy="4445"/>
            </a:xfrm>
            <a:custGeom>
              <a:avLst/>
              <a:gdLst/>
              <a:ahLst/>
              <a:cxnLst/>
              <a:rect l="l" t="t" r="r" b="b"/>
              <a:pathLst>
                <a:path w="800735" h="4444">
                  <a:moveTo>
                    <a:pt x="800128" y="0"/>
                  </a:moveTo>
                  <a:lnTo>
                    <a:pt x="0" y="0"/>
                  </a:lnTo>
                  <a:lnTo>
                    <a:pt x="0" y="3995"/>
                  </a:lnTo>
                  <a:lnTo>
                    <a:pt x="800128" y="3995"/>
                  </a:lnTo>
                  <a:lnTo>
                    <a:pt x="800128" y="0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246392" y="18908438"/>
            <a:ext cx="2179955" cy="2895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00" spc="10" b="1">
                <a:solidFill>
                  <a:srgbClr val="FFFFFF"/>
                </a:solidFill>
                <a:latin typeface="Arial"/>
                <a:cs typeface="Arial"/>
              </a:rPr>
              <a:t>BIBLIOGRAFIA:</a:t>
            </a:r>
            <a:endParaRPr sz="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400" spc="15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400" spc="15">
                <a:solidFill>
                  <a:srgbClr val="FFFFFF"/>
                </a:solidFill>
                <a:latin typeface="Arial MT"/>
                <a:cs typeface="Arial MT"/>
              </a:rPr>
              <a:t>Sánchez,</a:t>
            </a:r>
            <a:r>
              <a:rPr dirty="0" sz="4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15">
                <a:solidFill>
                  <a:srgbClr val="FFFFFF"/>
                </a:solidFill>
                <a:latin typeface="Arial MT"/>
                <a:cs typeface="Arial MT"/>
              </a:rPr>
              <a:t>A.</a:t>
            </a:r>
            <a:r>
              <a:rPr dirty="0" sz="4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(2016,</a:t>
            </a:r>
            <a:r>
              <a:rPr dirty="0" sz="4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Octubre).</a:t>
            </a:r>
            <a:r>
              <a:rPr dirty="0" sz="4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20">
                <a:solidFill>
                  <a:srgbClr val="FFFFFF"/>
                </a:solidFill>
                <a:latin typeface="Arial MT"/>
                <a:cs typeface="Arial MT"/>
              </a:rPr>
              <a:t>LOD</a:t>
            </a:r>
            <a:r>
              <a:rPr dirty="0" sz="4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25">
                <a:solidFill>
                  <a:srgbClr val="FFFFFF"/>
                </a:solidFill>
                <a:latin typeface="Arial MT"/>
                <a:cs typeface="Arial MT"/>
              </a:rPr>
              <a:t>O</a:t>
            </a: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15">
                <a:solidFill>
                  <a:srgbClr val="FFFFFF"/>
                </a:solidFill>
                <a:latin typeface="Arial MT"/>
                <a:cs typeface="Arial MT"/>
              </a:rPr>
              <a:t>NIVEL</a:t>
            </a:r>
            <a:r>
              <a:rPr dirty="0" sz="4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2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20">
                <a:solidFill>
                  <a:srgbClr val="FFFFFF"/>
                </a:solidFill>
                <a:latin typeface="Arial MT"/>
                <a:cs typeface="Arial MT"/>
              </a:rPr>
              <a:t>DESARROLLO</a:t>
            </a:r>
            <a:r>
              <a:rPr dirty="0" sz="4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BIM,</a:t>
            </a:r>
            <a:r>
              <a:rPr dirty="0" sz="4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20">
                <a:solidFill>
                  <a:srgbClr val="FFFFFF"/>
                </a:solidFill>
                <a:latin typeface="Arial MT"/>
                <a:cs typeface="Arial MT"/>
              </a:rPr>
              <a:t>¿QUÉ</a:t>
            </a: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15">
                <a:solidFill>
                  <a:srgbClr val="FFFFFF"/>
                </a:solidFill>
                <a:latin typeface="Arial MT"/>
                <a:cs typeface="Arial MT"/>
              </a:rPr>
              <a:t>SIGNIFICA</a:t>
            </a:r>
            <a:endParaRPr sz="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LOD?.</a:t>
            </a:r>
            <a:r>
              <a:rPr dirty="0" sz="400" spc="10">
                <a:solidFill>
                  <a:srgbClr val="006FC0"/>
                </a:solidFill>
                <a:latin typeface="Arial MT"/>
                <a:cs typeface="Arial MT"/>
              </a:rPr>
              <a:t>https://</a:t>
            </a:r>
            <a:r>
              <a:rPr dirty="0" sz="400" spc="10">
                <a:solidFill>
                  <a:srgbClr val="006FC0"/>
                </a:solidFill>
                <a:latin typeface="Arial MT"/>
                <a:cs typeface="Arial MT"/>
                <a:hlinkClick r:id="rId2"/>
              </a:rPr>
              <a:t>www.espaciobim.com/lod.</a:t>
            </a:r>
            <a:endParaRPr sz="400">
              <a:latin typeface="Arial MT"/>
              <a:cs typeface="Arial MT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59017" y="19376691"/>
            <a:ext cx="2134235" cy="4445"/>
          </a:xfrm>
          <a:custGeom>
            <a:avLst/>
            <a:gdLst/>
            <a:ahLst/>
            <a:cxnLst/>
            <a:rect l="l" t="t" r="r" b="b"/>
            <a:pathLst>
              <a:path w="2134235" h="4444">
                <a:moveTo>
                  <a:pt x="2133675" y="0"/>
                </a:moveTo>
                <a:lnTo>
                  <a:pt x="0" y="0"/>
                </a:lnTo>
                <a:lnTo>
                  <a:pt x="0" y="3995"/>
                </a:lnTo>
                <a:lnTo>
                  <a:pt x="2133675" y="3995"/>
                </a:lnTo>
                <a:lnTo>
                  <a:pt x="2133675" y="0"/>
                </a:lnTo>
                <a:close/>
              </a:path>
            </a:pathLst>
          </a:custGeom>
          <a:solidFill>
            <a:srgbClr val="0462C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46392" y="19238079"/>
            <a:ext cx="2174875" cy="15748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8100"/>
              </a:lnSpc>
              <a:spcBef>
                <a:spcPts val="90"/>
              </a:spcBef>
            </a:pP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-Niño, </a:t>
            </a:r>
            <a:r>
              <a:rPr dirty="0" sz="400" spc="15">
                <a:solidFill>
                  <a:srgbClr val="FFFFFF"/>
                </a:solidFill>
                <a:latin typeface="Arial MT"/>
                <a:cs typeface="Arial MT"/>
              </a:rPr>
              <a:t>D. </a:t>
            </a: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(2022, agosto). </a:t>
            </a:r>
            <a:r>
              <a:rPr dirty="0" sz="400" spc="15">
                <a:solidFill>
                  <a:srgbClr val="FFFFFF"/>
                </a:solidFill>
                <a:latin typeface="Arial MT"/>
                <a:cs typeface="Arial MT"/>
              </a:rPr>
              <a:t>Los 5 </a:t>
            </a: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principales Roles </a:t>
            </a:r>
            <a:r>
              <a:rPr dirty="0" sz="400" spc="15">
                <a:solidFill>
                  <a:srgbClr val="FFFFFF"/>
                </a:solidFill>
                <a:latin typeface="Arial MT"/>
                <a:cs typeface="Arial MT"/>
              </a:rPr>
              <a:t>BIM y sus </a:t>
            </a: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responsabilidades. </a:t>
            </a:r>
            <a:r>
              <a:rPr dirty="0" sz="40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10">
                <a:solidFill>
                  <a:srgbClr val="0462C1"/>
                </a:solidFill>
                <a:latin typeface="Arial MT"/>
                <a:cs typeface="Arial MT"/>
                <a:hlinkClick r:id="rId3"/>
              </a:rPr>
              <a:t>https://www.enobra.com/es/noticias/los-5-principales-roles-bim-y-sus-responsabilidades</a:t>
            </a:r>
            <a:r>
              <a:rPr dirty="0" sz="400" spc="10">
                <a:latin typeface="Arial MT"/>
                <a:cs typeface="Arial MT"/>
              </a:rPr>
              <a:t>.</a:t>
            </a:r>
            <a:endParaRPr sz="400">
              <a:latin typeface="Arial MT"/>
              <a:cs typeface="Arial M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59016" y="19508559"/>
            <a:ext cx="2120900" cy="70485"/>
          </a:xfrm>
          <a:custGeom>
            <a:avLst/>
            <a:gdLst/>
            <a:ahLst/>
            <a:cxnLst/>
            <a:rect l="l" t="t" r="r" b="b"/>
            <a:pathLst>
              <a:path w="2120900" h="70484">
                <a:moveTo>
                  <a:pt x="914996" y="65925"/>
                </a:moveTo>
                <a:lnTo>
                  <a:pt x="0" y="65925"/>
                </a:lnTo>
                <a:lnTo>
                  <a:pt x="0" y="69926"/>
                </a:lnTo>
                <a:lnTo>
                  <a:pt x="914996" y="69926"/>
                </a:lnTo>
                <a:lnTo>
                  <a:pt x="914996" y="65925"/>
                </a:lnTo>
                <a:close/>
              </a:path>
              <a:path w="2120900" h="70484">
                <a:moveTo>
                  <a:pt x="2120684" y="0"/>
                </a:moveTo>
                <a:lnTo>
                  <a:pt x="1432433" y="0"/>
                </a:lnTo>
                <a:lnTo>
                  <a:pt x="1432433" y="3987"/>
                </a:lnTo>
                <a:lnTo>
                  <a:pt x="2120684" y="3987"/>
                </a:lnTo>
                <a:lnTo>
                  <a:pt x="2120684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246392" y="19436013"/>
            <a:ext cx="2146935" cy="15748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8100"/>
              </a:lnSpc>
              <a:spcBef>
                <a:spcPts val="90"/>
              </a:spcBef>
            </a:pP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-Dronica. (2018, Junio). Dronica </a:t>
            </a:r>
            <a:r>
              <a:rPr dirty="0" sz="400" spc="20">
                <a:solidFill>
                  <a:srgbClr val="FFFFFF"/>
                </a:solidFill>
                <a:latin typeface="Arial MT"/>
                <a:cs typeface="Arial MT"/>
              </a:rPr>
              <a:t>¿Qué </a:t>
            </a:r>
            <a:r>
              <a:rPr dirty="0" sz="400" spc="15">
                <a:solidFill>
                  <a:srgbClr val="FFFFFF"/>
                </a:solidFill>
                <a:latin typeface="Arial MT"/>
                <a:cs typeface="Arial MT"/>
              </a:rPr>
              <a:t>es un modelo BIM? </a:t>
            </a:r>
            <a:r>
              <a:rPr dirty="0" sz="400" spc="10">
                <a:solidFill>
                  <a:srgbClr val="006FC0"/>
                </a:solidFill>
                <a:latin typeface="Arial MT"/>
                <a:cs typeface="Arial MT"/>
              </a:rPr>
              <a:t>https://</a:t>
            </a:r>
            <a:r>
              <a:rPr dirty="0" sz="400" spc="10">
                <a:solidFill>
                  <a:srgbClr val="006FC0"/>
                </a:solidFill>
                <a:latin typeface="Arial MT"/>
                <a:cs typeface="Arial MT"/>
                <a:hlinkClick r:id="rId4"/>
              </a:rPr>
              <a:t>www.dronica.es/blog- </a:t>
            </a:r>
            <a:r>
              <a:rPr dirty="0" sz="400" spc="15">
                <a:solidFill>
                  <a:srgbClr val="006FC0"/>
                </a:solidFill>
                <a:latin typeface="Arial MT"/>
                <a:cs typeface="Arial MT"/>
              </a:rPr>
              <a:t> </a:t>
            </a:r>
            <a:r>
              <a:rPr dirty="0" sz="400" spc="10">
                <a:solidFill>
                  <a:srgbClr val="006FC0"/>
                </a:solidFill>
                <a:latin typeface="Arial MT"/>
                <a:cs typeface="Arial MT"/>
              </a:rPr>
              <a:t>deescaneo3d/que-es-un-modelo-bim/</a:t>
            </a:r>
            <a:endParaRPr sz="400">
              <a:latin typeface="Arial MT"/>
              <a:cs typeface="Arial MT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59017" y="19772261"/>
            <a:ext cx="2556510" cy="4445"/>
          </a:xfrm>
          <a:custGeom>
            <a:avLst/>
            <a:gdLst/>
            <a:ahLst/>
            <a:cxnLst/>
            <a:rect l="l" t="t" r="r" b="b"/>
            <a:pathLst>
              <a:path w="2556510" h="4444">
                <a:moveTo>
                  <a:pt x="2556215" y="0"/>
                </a:moveTo>
                <a:lnTo>
                  <a:pt x="0" y="0"/>
                </a:lnTo>
                <a:lnTo>
                  <a:pt x="0" y="3995"/>
                </a:lnTo>
                <a:lnTo>
                  <a:pt x="2556215" y="3995"/>
                </a:lnTo>
                <a:lnTo>
                  <a:pt x="2556215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246392" y="19633773"/>
            <a:ext cx="2579370" cy="1574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-Zaroquiain,</a:t>
            </a:r>
            <a:r>
              <a:rPr dirty="0" sz="400" spc="15">
                <a:solidFill>
                  <a:srgbClr val="FFFFFF"/>
                </a:solidFill>
                <a:latin typeface="Arial MT"/>
                <a:cs typeface="Arial MT"/>
              </a:rPr>
              <a:t> A.</a:t>
            </a:r>
            <a:r>
              <a:rPr dirty="0" sz="4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(2023,</a:t>
            </a:r>
            <a:r>
              <a:rPr dirty="0" sz="4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Mayo).</a:t>
            </a:r>
            <a:r>
              <a:rPr dirty="0" sz="400" spc="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15">
                <a:solidFill>
                  <a:srgbClr val="FFFFFF"/>
                </a:solidFill>
                <a:latin typeface="Arial MT"/>
                <a:cs typeface="Arial MT"/>
              </a:rPr>
              <a:t>CDE,</a:t>
            </a:r>
            <a:r>
              <a:rPr dirty="0" sz="4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20">
                <a:solidFill>
                  <a:srgbClr val="FFFFFF"/>
                </a:solidFill>
                <a:latin typeface="Arial MT"/>
                <a:cs typeface="Arial MT"/>
              </a:rPr>
              <a:t>¿QUÉ</a:t>
            </a: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20">
                <a:solidFill>
                  <a:srgbClr val="FFFFFF"/>
                </a:solidFill>
                <a:latin typeface="Arial MT"/>
                <a:cs typeface="Arial MT"/>
              </a:rPr>
              <a:t>ES</a:t>
            </a: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20">
                <a:solidFill>
                  <a:srgbClr val="FFFFFF"/>
                </a:solidFill>
                <a:latin typeface="Arial MT"/>
                <a:cs typeface="Arial MT"/>
              </a:rPr>
              <a:t>UN</a:t>
            </a: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20">
                <a:solidFill>
                  <a:srgbClr val="FFFFFF"/>
                </a:solidFill>
                <a:latin typeface="Arial MT"/>
                <a:cs typeface="Arial MT"/>
              </a:rPr>
              <a:t>CDE</a:t>
            </a: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25">
                <a:solidFill>
                  <a:srgbClr val="FFFFFF"/>
                </a:solidFill>
                <a:latin typeface="Arial MT"/>
                <a:cs typeface="Arial MT"/>
              </a:rPr>
              <a:t>O</a:t>
            </a:r>
            <a:r>
              <a:rPr dirty="0" sz="4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20">
                <a:solidFill>
                  <a:srgbClr val="FFFFFF"/>
                </a:solidFill>
                <a:latin typeface="Arial MT"/>
                <a:cs typeface="Arial MT"/>
              </a:rPr>
              <a:t>COMMON</a:t>
            </a:r>
            <a:r>
              <a:rPr dirty="0" sz="40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00" spc="20">
                <a:solidFill>
                  <a:srgbClr val="FFFFFF"/>
                </a:solidFill>
                <a:latin typeface="Arial MT"/>
                <a:cs typeface="Arial MT"/>
              </a:rPr>
              <a:t>DATA </a:t>
            </a:r>
            <a:r>
              <a:rPr dirty="0" sz="400" spc="15">
                <a:solidFill>
                  <a:srgbClr val="FFFFFF"/>
                </a:solidFill>
                <a:latin typeface="Arial MT"/>
                <a:cs typeface="Arial MT"/>
              </a:rPr>
              <a:t>ENVIRONMENT?.</a:t>
            </a:r>
            <a:endParaRPr sz="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400" spc="15">
                <a:solidFill>
                  <a:srgbClr val="006FC0"/>
                </a:solidFill>
                <a:latin typeface="Arial MT"/>
                <a:cs typeface="Arial MT"/>
              </a:rPr>
              <a:t>https://</a:t>
            </a:r>
            <a:r>
              <a:rPr dirty="0" sz="400" spc="15">
                <a:solidFill>
                  <a:srgbClr val="006FC0"/>
                </a:solidFill>
                <a:latin typeface="Arial MT"/>
                <a:cs typeface="Arial MT"/>
                <a:hlinkClick r:id="rId5"/>
              </a:rPr>
              <a:t>www.espaciobim.com/cde#:~:text=Un%20CDE%2C%20Common%20Data%20Environment,equip</a:t>
            </a:r>
            <a:endParaRPr sz="400">
              <a:latin typeface="Arial MT"/>
              <a:cs typeface="Aria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46392" y="19765629"/>
            <a:ext cx="989330" cy="914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00" spc="20">
                <a:solidFill>
                  <a:srgbClr val="006FC0"/>
                </a:solidFill>
                <a:latin typeface="Arial MT"/>
                <a:cs typeface="Arial MT"/>
              </a:rPr>
              <a:t>o%20de%20</a:t>
            </a:r>
            <a:r>
              <a:rPr dirty="0" sz="400" spc="-15">
                <a:solidFill>
                  <a:srgbClr val="006FC0"/>
                </a:solidFill>
                <a:latin typeface="Arial MT"/>
                <a:cs typeface="Arial MT"/>
              </a:rPr>
              <a:t> </a:t>
            </a:r>
            <a:r>
              <a:rPr dirty="0" sz="400">
                <a:solidFill>
                  <a:srgbClr val="006FC0"/>
                </a:solidFill>
                <a:latin typeface="Arial MT"/>
                <a:cs typeface="Arial MT"/>
              </a:rPr>
              <a:t>t</a:t>
            </a:r>
            <a:r>
              <a:rPr dirty="0" sz="400" spc="5">
                <a:solidFill>
                  <a:srgbClr val="006FC0"/>
                </a:solidFill>
                <a:latin typeface="Arial MT"/>
                <a:cs typeface="Arial MT"/>
              </a:rPr>
              <a:t>r</a:t>
            </a:r>
            <a:r>
              <a:rPr dirty="0" sz="400" spc="15">
                <a:solidFill>
                  <a:srgbClr val="006FC0"/>
                </a:solidFill>
                <a:latin typeface="Arial MT"/>
                <a:cs typeface="Arial MT"/>
              </a:rPr>
              <a:t>aba</a:t>
            </a:r>
            <a:r>
              <a:rPr dirty="0" sz="400" spc="10">
                <a:solidFill>
                  <a:srgbClr val="006FC0"/>
                </a:solidFill>
                <a:latin typeface="Arial MT"/>
                <a:cs typeface="Arial MT"/>
              </a:rPr>
              <a:t>j</a:t>
            </a:r>
            <a:r>
              <a:rPr dirty="0" sz="400" spc="20">
                <a:solidFill>
                  <a:srgbClr val="006FC0"/>
                </a:solidFill>
                <a:latin typeface="Arial MT"/>
                <a:cs typeface="Arial MT"/>
              </a:rPr>
              <a:t>o%20p</a:t>
            </a:r>
            <a:r>
              <a:rPr dirty="0" sz="400" spc="10">
                <a:solidFill>
                  <a:srgbClr val="006FC0"/>
                </a:solidFill>
                <a:latin typeface="Arial MT"/>
                <a:cs typeface="Arial MT"/>
              </a:rPr>
              <a:t>a</a:t>
            </a:r>
            <a:r>
              <a:rPr dirty="0" sz="400" spc="5">
                <a:solidFill>
                  <a:srgbClr val="006FC0"/>
                </a:solidFill>
                <a:latin typeface="Arial MT"/>
                <a:cs typeface="Arial MT"/>
              </a:rPr>
              <a:t>r</a:t>
            </a:r>
            <a:r>
              <a:rPr dirty="0" sz="400" spc="20">
                <a:solidFill>
                  <a:srgbClr val="006FC0"/>
                </a:solidFill>
                <a:latin typeface="Arial MT"/>
                <a:cs typeface="Arial MT"/>
              </a:rPr>
              <a:t>a%</a:t>
            </a:r>
            <a:r>
              <a:rPr dirty="0" sz="400" spc="10">
                <a:solidFill>
                  <a:srgbClr val="006FC0"/>
                </a:solidFill>
                <a:latin typeface="Arial MT"/>
                <a:cs typeface="Arial MT"/>
              </a:rPr>
              <a:t>2</a:t>
            </a:r>
            <a:r>
              <a:rPr dirty="0" sz="400" spc="15">
                <a:solidFill>
                  <a:srgbClr val="006FC0"/>
                </a:solidFill>
                <a:latin typeface="Arial MT"/>
                <a:cs typeface="Arial MT"/>
              </a:rPr>
              <a:t>0h</a:t>
            </a:r>
            <a:r>
              <a:rPr dirty="0" sz="400" spc="10">
                <a:solidFill>
                  <a:srgbClr val="006FC0"/>
                </a:solidFill>
                <a:latin typeface="Arial MT"/>
                <a:cs typeface="Arial MT"/>
              </a:rPr>
              <a:t>a</a:t>
            </a:r>
            <a:r>
              <a:rPr dirty="0" sz="400" spc="15">
                <a:solidFill>
                  <a:srgbClr val="006FC0"/>
                </a:solidFill>
                <a:latin typeface="Arial MT"/>
                <a:cs typeface="Arial MT"/>
              </a:rPr>
              <a:t>c</a:t>
            </a:r>
            <a:r>
              <a:rPr dirty="0" sz="400" spc="10">
                <a:solidFill>
                  <a:srgbClr val="006FC0"/>
                </a:solidFill>
                <a:latin typeface="Arial MT"/>
                <a:cs typeface="Arial MT"/>
              </a:rPr>
              <a:t>e</a:t>
            </a:r>
            <a:r>
              <a:rPr dirty="0" sz="400" spc="10">
                <a:solidFill>
                  <a:srgbClr val="006FC0"/>
                </a:solidFill>
                <a:latin typeface="Arial MT"/>
                <a:cs typeface="Arial MT"/>
              </a:rPr>
              <a:t>r</a:t>
            </a:r>
            <a:endParaRPr sz="400">
              <a:latin typeface="Arial MT"/>
              <a:cs typeface="Arial MT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59017" y="19838189"/>
            <a:ext cx="964565" cy="4445"/>
          </a:xfrm>
          <a:custGeom>
            <a:avLst/>
            <a:gdLst/>
            <a:ahLst/>
            <a:cxnLst/>
            <a:rect l="l" t="t" r="r" b="b"/>
            <a:pathLst>
              <a:path w="964565" h="4444">
                <a:moveTo>
                  <a:pt x="963949" y="0"/>
                </a:moveTo>
                <a:lnTo>
                  <a:pt x="0" y="0"/>
                </a:lnTo>
                <a:lnTo>
                  <a:pt x="0" y="3995"/>
                </a:lnTo>
                <a:lnTo>
                  <a:pt x="963949" y="3995"/>
                </a:lnTo>
                <a:lnTo>
                  <a:pt x="963949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4297818" y="19354702"/>
            <a:ext cx="3048635" cy="31369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37490" marR="262255" indent="204470">
              <a:lnSpc>
                <a:spcPct val="100000"/>
              </a:lnSpc>
              <a:spcBef>
                <a:spcPts val="90"/>
              </a:spcBef>
            </a:pPr>
            <a:r>
              <a:rPr dirty="0" sz="950" spc="-10" b="1">
                <a:solidFill>
                  <a:srgbClr val="FFFFFF"/>
                </a:solidFill>
                <a:latin typeface="Calibri"/>
                <a:cs typeface="Calibri"/>
              </a:rPr>
              <a:t>NUEVAS </a:t>
            </a:r>
            <a:r>
              <a:rPr dirty="0" sz="950" spc="-5" b="1">
                <a:solidFill>
                  <a:srgbClr val="FFFFFF"/>
                </a:solidFill>
                <a:latin typeface="Calibri"/>
                <a:cs typeface="Calibri"/>
              </a:rPr>
              <a:t>TECNOLOGÍAS DIGITALES PARA EL </a:t>
            </a:r>
            <a:r>
              <a:rPr dirty="0" sz="9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950" spc="-5" b="1">
                <a:solidFill>
                  <a:srgbClr val="FFFFFF"/>
                </a:solidFill>
                <a:latin typeface="Calibri"/>
                <a:cs typeface="Calibri"/>
              </a:rPr>
              <a:t>DESARROLLO</a:t>
            </a:r>
            <a:r>
              <a:rPr dirty="0" sz="950" spc="-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950" spc="-5" b="1">
                <a:solidFill>
                  <a:srgbClr val="FFFFFF"/>
                </a:solidFill>
                <a:latin typeface="Calibri"/>
                <a:cs typeface="Calibri"/>
              </a:rPr>
              <a:t>Y GESTIÓN</a:t>
            </a:r>
            <a:r>
              <a:rPr dirty="0" sz="950" spc="-10" b="1">
                <a:solidFill>
                  <a:srgbClr val="FFFFFF"/>
                </a:solidFill>
                <a:latin typeface="Calibri"/>
                <a:cs typeface="Calibri"/>
              </a:rPr>
              <a:t> DE</a:t>
            </a:r>
            <a:r>
              <a:rPr dirty="0" sz="950" spc="-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FFFFFF"/>
                </a:solidFill>
                <a:latin typeface="Calibri"/>
                <a:cs typeface="Calibri"/>
              </a:rPr>
              <a:t>PROYECTOS OPEN</a:t>
            </a:r>
            <a:r>
              <a:rPr dirty="0" sz="950" spc="-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950" spc="-5" b="1">
                <a:solidFill>
                  <a:srgbClr val="FFFFFF"/>
                </a:solidFill>
                <a:latin typeface="Calibri"/>
                <a:cs typeface="Calibri"/>
              </a:rPr>
              <a:t>BIM</a:t>
            </a:r>
            <a:endParaRPr sz="950">
              <a:latin typeface="Calibri"/>
              <a:cs typeface="Calibri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2960774" y="1841903"/>
            <a:ext cx="9650730" cy="17900015"/>
            <a:chOff x="2960774" y="1841903"/>
            <a:chExt cx="9650730" cy="17900015"/>
          </a:xfrm>
        </p:grpSpPr>
        <p:pic>
          <p:nvPicPr>
            <p:cNvPr id="22" name="object 2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960774" y="19350920"/>
              <a:ext cx="1302581" cy="390574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3397798" y="2831415"/>
              <a:ext cx="0" cy="15884525"/>
            </a:xfrm>
            <a:custGeom>
              <a:avLst/>
              <a:gdLst/>
              <a:ahLst/>
              <a:cxnLst/>
              <a:rect l="l" t="t" r="r" b="b"/>
              <a:pathLst>
                <a:path w="0" h="15884525">
                  <a:moveTo>
                    <a:pt x="0" y="1588389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397798" y="1843491"/>
              <a:ext cx="9212580" cy="302895"/>
            </a:xfrm>
            <a:custGeom>
              <a:avLst/>
              <a:gdLst/>
              <a:ahLst/>
              <a:cxnLst/>
              <a:rect l="l" t="t" r="r" b="b"/>
              <a:pathLst>
                <a:path w="9212580" h="302894">
                  <a:moveTo>
                    <a:pt x="9211965" y="0"/>
                  </a:moveTo>
                  <a:lnTo>
                    <a:pt x="0" y="0"/>
                  </a:lnTo>
                  <a:lnTo>
                    <a:pt x="0" y="302670"/>
                  </a:lnTo>
                  <a:lnTo>
                    <a:pt x="9211965" y="302670"/>
                  </a:lnTo>
                  <a:lnTo>
                    <a:pt x="9211965" y="0"/>
                  </a:lnTo>
                  <a:close/>
                </a:path>
              </a:pathLst>
            </a:custGeom>
            <a:solidFill>
              <a:srgbClr val="B4C6E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397798" y="1843491"/>
              <a:ext cx="9212580" cy="302895"/>
            </a:xfrm>
            <a:custGeom>
              <a:avLst/>
              <a:gdLst/>
              <a:ahLst/>
              <a:cxnLst/>
              <a:rect l="l" t="t" r="r" b="b"/>
              <a:pathLst>
                <a:path w="9212580" h="302894">
                  <a:moveTo>
                    <a:pt x="0" y="302670"/>
                  </a:moveTo>
                  <a:lnTo>
                    <a:pt x="9211965" y="302670"/>
                  </a:lnTo>
                  <a:lnTo>
                    <a:pt x="9211965" y="0"/>
                  </a:lnTo>
                  <a:lnTo>
                    <a:pt x="0" y="0"/>
                  </a:lnTo>
                  <a:lnTo>
                    <a:pt x="0" y="30267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5950454" y="1842529"/>
            <a:ext cx="4165600" cy="2895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700" spc="15" b="1">
                <a:latin typeface="Arial"/>
                <a:cs typeface="Arial"/>
              </a:rPr>
              <a:t>CICLO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20" b="1">
                <a:latin typeface="Arial"/>
                <a:cs typeface="Arial"/>
              </a:rPr>
              <a:t>DE</a:t>
            </a:r>
            <a:r>
              <a:rPr dirty="0" sz="1700" spc="5" b="1">
                <a:latin typeface="Arial"/>
                <a:cs typeface="Arial"/>
              </a:rPr>
              <a:t> </a:t>
            </a:r>
            <a:r>
              <a:rPr dirty="0" sz="1700" spc="15" b="1">
                <a:latin typeface="Arial"/>
                <a:cs typeface="Arial"/>
              </a:rPr>
              <a:t>VIDA</a:t>
            </a:r>
            <a:r>
              <a:rPr dirty="0" sz="1700" b="1">
                <a:latin typeface="Arial"/>
                <a:cs typeface="Arial"/>
              </a:rPr>
              <a:t> </a:t>
            </a:r>
            <a:r>
              <a:rPr dirty="0" sz="1700" spc="20" b="1">
                <a:latin typeface="Arial"/>
                <a:cs typeface="Arial"/>
              </a:rPr>
              <a:t>DE</a:t>
            </a:r>
            <a:r>
              <a:rPr dirty="0" sz="1700" b="1">
                <a:latin typeface="Arial"/>
                <a:cs typeface="Arial"/>
              </a:rPr>
              <a:t> </a:t>
            </a:r>
            <a:r>
              <a:rPr dirty="0" sz="1700" spc="20" b="1">
                <a:latin typeface="Arial"/>
                <a:cs typeface="Arial"/>
              </a:rPr>
              <a:t>UN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20" b="1">
                <a:latin typeface="Arial"/>
                <a:cs typeface="Arial"/>
              </a:rPr>
              <a:t>PROYECTO</a:t>
            </a:r>
            <a:r>
              <a:rPr dirty="0" sz="1700" b="1">
                <a:latin typeface="Arial"/>
                <a:cs typeface="Arial"/>
              </a:rPr>
              <a:t> </a:t>
            </a:r>
            <a:r>
              <a:rPr dirty="0" sz="1700" spc="15" b="1">
                <a:latin typeface="Arial"/>
                <a:cs typeface="Arial"/>
              </a:rPr>
              <a:t>BIM</a:t>
            </a:r>
            <a:endParaRPr sz="17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527478" y="337131"/>
            <a:ext cx="7066915" cy="569595"/>
          </a:xfrm>
          <a:prstGeom prst="rect">
            <a:avLst/>
          </a:prstGeom>
          <a:solidFill>
            <a:srgbClr val="D0CECE"/>
          </a:solidFill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654685">
              <a:lnSpc>
                <a:spcPts val="4070"/>
              </a:lnSpc>
            </a:pPr>
            <a:r>
              <a:rPr dirty="0" sz="3450" b="1">
                <a:latin typeface="Calibri"/>
                <a:cs typeface="Calibri"/>
              </a:rPr>
              <a:t>------------- MÓDULO</a:t>
            </a:r>
            <a:r>
              <a:rPr dirty="0" sz="3450" spc="5" b="1">
                <a:latin typeface="Calibri"/>
                <a:cs typeface="Calibri"/>
              </a:rPr>
              <a:t> 1 </a:t>
            </a:r>
            <a:r>
              <a:rPr dirty="0" sz="3450" b="1">
                <a:latin typeface="Calibri"/>
                <a:cs typeface="Calibri"/>
              </a:rPr>
              <a:t>-------------</a:t>
            </a:r>
            <a:endParaRPr sz="3450">
              <a:latin typeface="Calibri"/>
              <a:cs typeface="Calibri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151745" y="167727"/>
            <a:ext cx="12442190" cy="18552160"/>
            <a:chOff x="151745" y="167727"/>
            <a:chExt cx="12442190" cy="18552160"/>
          </a:xfrm>
        </p:grpSpPr>
        <p:sp>
          <p:nvSpPr>
            <p:cNvPr id="29" name="object 29"/>
            <p:cNvSpPr/>
            <p:nvPr/>
          </p:nvSpPr>
          <p:spPr>
            <a:xfrm>
              <a:off x="153332" y="169314"/>
              <a:ext cx="3245485" cy="18548985"/>
            </a:xfrm>
            <a:custGeom>
              <a:avLst/>
              <a:gdLst/>
              <a:ahLst/>
              <a:cxnLst/>
              <a:rect l="l" t="t" r="r" b="b"/>
              <a:pathLst>
                <a:path w="3245485" h="18548985">
                  <a:moveTo>
                    <a:pt x="0" y="18545848"/>
                  </a:moveTo>
                  <a:lnTo>
                    <a:pt x="11707" y="0"/>
                  </a:lnTo>
                </a:path>
                <a:path w="3245485" h="18548985">
                  <a:moveTo>
                    <a:pt x="10988" y="18548794"/>
                  </a:moveTo>
                  <a:lnTo>
                    <a:pt x="3244915" y="1854879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5543461" y="1103297"/>
              <a:ext cx="7050405" cy="520700"/>
            </a:xfrm>
            <a:custGeom>
              <a:avLst/>
              <a:gdLst/>
              <a:ahLst/>
              <a:cxnLst/>
              <a:rect l="l" t="t" r="r" b="b"/>
              <a:pathLst>
                <a:path w="7050405" h="520700">
                  <a:moveTo>
                    <a:pt x="7050320" y="0"/>
                  </a:moveTo>
                  <a:lnTo>
                    <a:pt x="0" y="0"/>
                  </a:lnTo>
                  <a:lnTo>
                    <a:pt x="0" y="520433"/>
                  </a:lnTo>
                  <a:lnTo>
                    <a:pt x="7050320" y="520433"/>
                  </a:lnTo>
                  <a:lnTo>
                    <a:pt x="7050320" y="0"/>
                  </a:lnTo>
                  <a:close/>
                </a:path>
              </a:pathLst>
            </a:custGeom>
            <a:solidFill>
              <a:srgbClr val="E7E6E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307165" y="2350938"/>
            <a:ext cx="2934970" cy="278130"/>
          </a:xfrm>
          <a:prstGeom prst="rect">
            <a:avLst/>
          </a:prstGeom>
          <a:solidFill>
            <a:srgbClr val="E7E6E6"/>
          </a:solidFill>
          <a:ln w="3175">
            <a:solidFill>
              <a:srgbClr val="000000"/>
            </a:solidFill>
          </a:ln>
        </p:spPr>
        <p:txBody>
          <a:bodyPr wrap="square" lIns="0" tIns="13970" rIns="0" bIns="0" rtlCol="0" vert="horz">
            <a:spAutoFit/>
          </a:bodyPr>
          <a:lstStyle/>
          <a:p>
            <a:pPr marL="451484">
              <a:lnSpc>
                <a:spcPct val="100000"/>
              </a:lnSpc>
              <a:spcBef>
                <a:spcPts val="110"/>
              </a:spcBef>
            </a:pPr>
            <a:r>
              <a:rPr dirty="0" sz="1550" spc="10" b="1">
                <a:latin typeface="Arial"/>
                <a:cs typeface="Arial"/>
              </a:rPr>
              <a:t>DEFINICIÓN</a:t>
            </a:r>
            <a:r>
              <a:rPr dirty="0" sz="1550" spc="-15" b="1">
                <a:latin typeface="Arial"/>
                <a:cs typeface="Arial"/>
              </a:rPr>
              <a:t> </a:t>
            </a:r>
            <a:r>
              <a:rPr dirty="0" sz="1550" spc="10" b="1">
                <a:latin typeface="Arial"/>
                <a:cs typeface="Arial"/>
              </a:rPr>
              <a:t>DEL</a:t>
            </a:r>
            <a:r>
              <a:rPr dirty="0" sz="1550" spc="-15" b="1">
                <a:latin typeface="Arial"/>
                <a:cs typeface="Arial"/>
              </a:rPr>
              <a:t> </a:t>
            </a:r>
            <a:r>
              <a:rPr dirty="0" sz="1550" spc="10" b="1">
                <a:latin typeface="Arial"/>
                <a:cs typeface="Arial"/>
              </a:rPr>
              <a:t>BIM</a:t>
            </a:r>
            <a:endParaRPr sz="15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543461" y="1103297"/>
            <a:ext cx="7050405" cy="52070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10795" rIns="0" bIns="0" rtlCol="0" vert="horz">
            <a:spAutoFit/>
          </a:bodyPr>
          <a:lstStyle/>
          <a:p>
            <a:pPr marL="2437765" marR="28575" indent="-2402840">
              <a:lnSpc>
                <a:spcPct val="101499"/>
              </a:lnSpc>
              <a:spcBef>
                <a:spcPts val="85"/>
              </a:spcBef>
            </a:pPr>
            <a:r>
              <a:rPr dirty="0" sz="1550" spc="10" b="1">
                <a:latin typeface="Arial"/>
                <a:cs typeface="Arial"/>
              </a:rPr>
              <a:t>INTRODUCCIÓN,</a:t>
            </a:r>
            <a:r>
              <a:rPr dirty="0" sz="1550" spc="20" b="1">
                <a:latin typeface="Arial"/>
                <a:cs typeface="Arial"/>
              </a:rPr>
              <a:t> </a:t>
            </a:r>
            <a:r>
              <a:rPr dirty="0" sz="1550" spc="10" b="1">
                <a:latin typeface="Arial"/>
                <a:cs typeface="Arial"/>
              </a:rPr>
              <a:t>NORMAS,</a:t>
            </a:r>
            <a:r>
              <a:rPr dirty="0" sz="1550" spc="20" b="1">
                <a:latin typeface="Arial"/>
                <a:cs typeface="Arial"/>
              </a:rPr>
              <a:t> </a:t>
            </a:r>
            <a:r>
              <a:rPr dirty="0" sz="1550" spc="10" b="1">
                <a:latin typeface="Arial"/>
                <a:cs typeface="Arial"/>
              </a:rPr>
              <a:t>ESTÁNDARES,</a:t>
            </a:r>
            <a:r>
              <a:rPr dirty="0" sz="1550" spc="30" b="1">
                <a:latin typeface="Arial"/>
                <a:cs typeface="Arial"/>
              </a:rPr>
              <a:t> </a:t>
            </a:r>
            <a:r>
              <a:rPr dirty="0" sz="1550" spc="10" b="1">
                <a:latin typeface="Arial"/>
                <a:cs typeface="Arial"/>
              </a:rPr>
              <a:t>TRABAJO</a:t>
            </a:r>
            <a:r>
              <a:rPr dirty="0" sz="1550" spc="30" b="1">
                <a:latin typeface="Arial"/>
                <a:cs typeface="Arial"/>
              </a:rPr>
              <a:t> </a:t>
            </a:r>
            <a:r>
              <a:rPr dirty="0" sz="1550" spc="10" b="1">
                <a:latin typeface="Arial"/>
                <a:cs typeface="Arial"/>
              </a:rPr>
              <a:t>COLABORATIVO</a:t>
            </a:r>
            <a:r>
              <a:rPr dirty="0" sz="1550" spc="15" b="1">
                <a:latin typeface="Arial"/>
                <a:cs typeface="Arial"/>
              </a:rPr>
              <a:t> E </a:t>
            </a:r>
            <a:r>
              <a:rPr dirty="0" sz="1550" spc="-415" b="1">
                <a:latin typeface="Arial"/>
                <a:cs typeface="Arial"/>
              </a:rPr>
              <a:t> </a:t>
            </a:r>
            <a:r>
              <a:rPr dirty="0" sz="1550" spc="10" b="1">
                <a:latin typeface="Arial"/>
                <a:cs typeface="Arial"/>
              </a:rPr>
              <a:t>INTEROPERABILIDAD.</a:t>
            </a:r>
            <a:endParaRPr sz="1550">
              <a:latin typeface="Arial"/>
              <a:cs typeface="Arial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160600" y="128634"/>
            <a:ext cx="12409805" cy="5313680"/>
            <a:chOff x="160600" y="128634"/>
            <a:chExt cx="12409805" cy="5313680"/>
          </a:xfrm>
        </p:grpSpPr>
        <p:sp>
          <p:nvSpPr>
            <p:cNvPr id="34" name="object 34"/>
            <p:cNvSpPr/>
            <p:nvPr/>
          </p:nvSpPr>
          <p:spPr>
            <a:xfrm>
              <a:off x="162822" y="130856"/>
              <a:ext cx="12405360" cy="48260"/>
            </a:xfrm>
            <a:custGeom>
              <a:avLst/>
              <a:gdLst/>
              <a:ahLst/>
              <a:cxnLst/>
              <a:rect l="l" t="t" r="r" b="b"/>
              <a:pathLst>
                <a:path w="12405360" h="48260">
                  <a:moveTo>
                    <a:pt x="0" y="0"/>
                  </a:moveTo>
                  <a:lnTo>
                    <a:pt x="12405237" y="47648"/>
                  </a:lnTo>
                </a:path>
              </a:pathLst>
            </a:custGeom>
            <a:ln w="39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6774" y="2720036"/>
              <a:ext cx="3129590" cy="2722034"/>
            </a:xfrm>
            <a:prstGeom prst="rect">
              <a:avLst/>
            </a:prstGeom>
          </p:spPr>
        </p:pic>
      </p:grpSp>
      <p:sp>
        <p:nvSpPr>
          <p:cNvPr id="36" name="object 36"/>
          <p:cNvSpPr txBox="1"/>
          <p:nvPr/>
        </p:nvSpPr>
        <p:spPr>
          <a:xfrm>
            <a:off x="1024883" y="2789960"/>
            <a:ext cx="564515" cy="22987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16510" rIns="0" bIns="0" rtlCol="0" vert="horz">
            <a:spAutoFit/>
          </a:bodyPr>
          <a:lstStyle/>
          <a:p>
            <a:pPr marL="56515" marR="49530" indent="84455">
              <a:lnSpc>
                <a:spcPct val="100000"/>
              </a:lnSpc>
              <a:spcBef>
                <a:spcPts val="130"/>
              </a:spcBef>
            </a:pPr>
            <a:r>
              <a:rPr dirty="0" sz="700">
                <a:latin typeface="Arial MT"/>
                <a:cs typeface="Arial MT"/>
              </a:rPr>
              <a:t>Diseño </a:t>
            </a:r>
            <a:r>
              <a:rPr dirty="0" sz="700" spc="5">
                <a:latin typeface="Arial MT"/>
                <a:cs typeface="Arial MT"/>
              </a:rPr>
              <a:t> </a:t>
            </a:r>
            <a:r>
              <a:rPr dirty="0" sz="700">
                <a:latin typeface="Arial MT"/>
                <a:cs typeface="Arial MT"/>
              </a:rPr>
              <a:t>De</a:t>
            </a:r>
            <a:r>
              <a:rPr dirty="0" sz="700">
                <a:latin typeface="Arial MT"/>
                <a:cs typeface="Arial MT"/>
              </a:rPr>
              <a:t> </a:t>
            </a:r>
            <a:r>
              <a:rPr dirty="0" sz="700">
                <a:latin typeface="Arial MT"/>
                <a:cs typeface="Arial MT"/>
              </a:rPr>
              <a:t>detalles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745099" y="2824921"/>
            <a:ext cx="564515" cy="13208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17145" rIns="0" bIns="0" rtlCol="0" vert="horz">
            <a:spAutoFit/>
          </a:bodyPr>
          <a:lstStyle/>
          <a:p>
            <a:pPr marL="126364">
              <a:lnSpc>
                <a:spcPct val="100000"/>
              </a:lnSpc>
              <a:spcBef>
                <a:spcPts val="135"/>
              </a:spcBef>
            </a:pPr>
            <a:r>
              <a:rPr dirty="0" sz="700" spc="-5">
                <a:latin typeface="Arial MT"/>
                <a:cs typeface="Arial MT"/>
              </a:rPr>
              <a:t>Análisis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476302" y="3123596"/>
            <a:ext cx="706755" cy="13208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16510" rIns="0" bIns="0" rtlCol="0" vert="horz">
            <a:spAutoFit/>
          </a:bodyPr>
          <a:lstStyle/>
          <a:p>
            <a:pPr marL="40005">
              <a:lnSpc>
                <a:spcPct val="100000"/>
              </a:lnSpc>
              <a:spcBef>
                <a:spcPts val="130"/>
              </a:spcBef>
            </a:pPr>
            <a:r>
              <a:rPr dirty="0" sz="700">
                <a:latin typeface="Arial MT"/>
                <a:cs typeface="Arial MT"/>
              </a:rPr>
              <a:t>Documentación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734021" y="4223398"/>
            <a:ext cx="587375" cy="145415"/>
          </a:xfrm>
          <a:prstGeom prst="rect">
            <a:avLst/>
          </a:prstGeom>
          <a:solidFill>
            <a:srgbClr val="F1F1F1"/>
          </a:solidFill>
        </p:spPr>
        <p:txBody>
          <a:bodyPr wrap="square" lIns="0" tIns="17145" rIns="0" bIns="0" rtlCol="0" vert="horz">
            <a:spAutoFit/>
          </a:bodyPr>
          <a:lstStyle/>
          <a:p>
            <a:pPr marL="61594">
              <a:lnSpc>
                <a:spcPct val="100000"/>
              </a:lnSpc>
              <a:spcBef>
                <a:spcPts val="135"/>
              </a:spcBef>
            </a:pPr>
            <a:r>
              <a:rPr dirty="0" sz="700">
                <a:latin typeface="Arial MT"/>
                <a:cs typeface="Arial MT"/>
              </a:rPr>
              <a:t>Fabricación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428354" y="4833734"/>
            <a:ext cx="652780" cy="25400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16510" rIns="0" bIns="0" rtlCol="0" vert="horz">
            <a:spAutoFit/>
          </a:bodyPr>
          <a:lstStyle/>
          <a:p>
            <a:pPr marL="198755" marR="55244" indent="-135255">
              <a:lnSpc>
                <a:spcPct val="100000"/>
              </a:lnSpc>
              <a:spcBef>
                <a:spcPts val="130"/>
              </a:spcBef>
            </a:pPr>
            <a:r>
              <a:rPr dirty="0" sz="700">
                <a:latin typeface="Arial MT"/>
                <a:cs typeface="Arial MT"/>
              </a:rPr>
              <a:t>Construcción  </a:t>
            </a:r>
            <a:r>
              <a:rPr dirty="0" sz="700">
                <a:latin typeface="Arial MT"/>
                <a:cs typeface="Arial MT"/>
              </a:rPr>
              <a:t>4D/5D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919908" y="5139401"/>
            <a:ext cx="569595" cy="13208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17780" rIns="0" bIns="0" rtlCol="0" vert="horz">
            <a:spAutoFit/>
          </a:bodyPr>
          <a:lstStyle/>
          <a:p>
            <a:pPr marL="104139">
              <a:lnSpc>
                <a:spcPct val="100000"/>
              </a:lnSpc>
              <a:spcBef>
                <a:spcPts val="140"/>
              </a:spcBef>
            </a:pPr>
            <a:r>
              <a:rPr dirty="0" sz="700">
                <a:latin typeface="Arial MT"/>
                <a:cs typeface="Arial MT"/>
              </a:rPr>
              <a:t>Logística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1212679" y="5139401"/>
            <a:ext cx="707390" cy="363855"/>
          </a:xfrm>
          <a:custGeom>
            <a:avLst/>
            <a:gdLst/>
            <a:ahLst/>
            <a:cxnLst/>
            <a:rect l="l" t="t" r="r" b="b"/>
            <a:pathLst>
              <a:path w="707389" h="363854">
                <a:moveTo>
                  <a:pt x="707229" y="0"/>
                </a:moveTo>
                <a:lnTo>
                  <a:pt x="0" y="0"/>
                </a:lnTo>
                <a:lnTo>
                  <a:pt x="0" y="363603"/>
                </a:lnTo>
                <a:lnTo>
                  <a:pt x="707229" y="363603"/>
                </a:lnTo>
                <a:lnTo>
                  <a:pt x="707229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1258265" y="5143432"/>
            <a:ext cx="615950" cy="349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  <a:spcBef>
                <a:spcPts val="105"/>
              </a:spcBef>
            </a:pPr>
            <a:r>
              <a:rPr dirty="0" sz="700">
                <a:latin typeface="Arial MT"/>
                <a:cs typeface="Arial MT"/>
              </a:rPr>
              <a:t>Manteni</a:t>
            </a:r>
            <a:r>
              <a:rPr dirty="0" sz="700" spc="10">
                <a:latin typeface="Arial MT"/>
                <a:cs typeface="Arial MT"/>
              </a:rPr>
              <a:t>m</a:t>
            </a:r>
            <a:r>
              <a:rPr dirty="0" sz="700">
                <a:latin typeface="Arial MT"/>
                <a:cs typeface="Arial MT"/>
              </a:rPr>
              <a:t>iento  </a:t>
            </a:r>
            <a:r>
              <a:rPr dirty="0" sz="700">
                <a:latin typeface="Arial MT"/>
                <a:cs typeface="Arial MT"/>
              </a:rPr>
              <a:t>y</a:t>
            </a:r>
            <a:endParaRPr sz="70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dirty="0" sz="700" spc="-5">
                <a:latin typeface="Arial MT"/>
                <a:cs typeface="Arial MT"/>
              </a:rPr>
              <a:t>Operación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97349" y="4792778"/>
            <a:ext cx="570865" cy="13208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17145" rIns="0" bIns="0" rtlCol="0" vert="horz">
            <a:spAutoFit/>
          </a:bodyPr>
          <a:lstStyle/>
          <a:p>
            <a:pPr marL="47625">
              <a:lnSpc>
                <a:spcPct val="100000"/>
              </a:lnSpc>
              <a:spcBef>
                <a:spcPts val="135"/>
              </a:spcBef>
            </a:pPr>
            <a:r>
              <a:rPr dirty="0" sz="700">
                <a:latin typeface="Arial MT"/>
                <a:cs typeface="Arial MT"/>
              </a:rPr>
              <a:t>Renovación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23647" y="4228393"/>
            <a:ext cx="546735" cy="131445"/>
          </a:xfrm>
          <a:prstGeom prst="rect">
            <a:avLst/>
          </a:prstGeom>
          <a:solidFill>
            <a:srgbClr val="F1F1F1"/>
          </a:solidFill>
        </p:spPr>
        <p:txBody>
          <a:bodyPr wrap="square" lIns="0" tIns="16510" rIns="0" bIns="0" rtlCol="0" vert="horz">
            <a:spAutoFit/>
          </a:bodyPr>
          <a:lstStyle/>
          <a:p>
            <a:pPr marL="45085">
              <a:lnSpc>
                <a:spcPct val="100000"/>
              </a:lnSpc>
              <a:spcBef>
                <a:spcPts val="130"/>
              </a:spcBef>
            </a:pPr>
            <a:r>
              <a:rPr dirty="0" sz="700">
                <a:latin typeface="Arial MT"/>
                <a:cs typeface="Arial MT"/>
              </a:rPr>
              <a:t>Planificació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59426" y="4339309"/>
            <a:ext cx="75565" cy="133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>
                <a:latin typeface="Arial MT"/>
                <a:cs typeface="Arial MT"/>
              </a:rPr>
              <a:t>n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246731" y="3149568"/>
            <a:ext cx="572770" cy="254000"/>
          </a:xfrm>
          <a:custGeom>
            <a:avLst/>
            <a:gdLst/>
            <a:ahLst/>
            <a:cxnLst/>
            <a:rect l="l" t="t" r="r" b="b"/>
            <a:pathLst>
              <a:path w="572769" h="254000">
                <a:moveTo>
                  <a:pt x="572376" y="0"/>
                </a:moveTo>
                <a:lnTo>
                  <a:pt x="0" y="0"/>
                </a:lnTo>
                <a:lnTo>
                  <a:pt x="0" y="253723"/>
                </a:lnTo>
                <a:lnTo>
                  <a:pt x="572376" y="253723"/>
                </a:lnTo>
                <a:lnTo>
                  <a:pt x="572376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 txBox="1"/>
          <p:nvPr/>
        </p:nvSpPr>
        <p:spPr>
          <a:xfrm>
            <a:off x="293466" y="3152602"/>
            <a:ext cx="480695" cy="241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 indent="86360">
              <a:lnSpc>
                <a:spcPct val="100000"/>
              </a:lnSpc>
              <a:spcBef>
                <a:spcPts val="105"/>
              </a:spcBef>
            </a:pPr>
            <a:r>
              <a:rPr dirty="0" sz="700">
                <a:latin typeface="Arial MT"/>
                <a:cs typeface="Arial MT"/>
              </a:rPr>
              <a:t>Diseño </a:t>
            </a:r>
            <a:r>
              <a:rPr dirty="0" sz="700" spc="5">
                <a:latin typeface="Arial MT"/>
                <a:cs typeface="Arial MT"/>
              </a:rPr>
              <a:t> </a:t>
            </a:r>
            <a:r>
              <a:rPr dirty="0" sz="700">
                <a:latin typeface="Arial MT"/>
                <a:cs typeface="Arial MT"/>
              </a:rPr>
              <a:t>Conceptual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54223" y="5676315"/>
            <a:ext cx="3096895" cy="206375"/>
          </a:xfrm>
          <a:prstGeom prst="rect">
            <a:avLst/>
          </a:prstGeom>
          <a:solidFill>
            <a:srgbClr val="E7E6E6"/>
          </a:solidFill>
          <a:ln w="3175">
            <a:solidFill>
              <a:srgbClr val="000000"/>
            </a:solidFill>
          </a:ln>
        </p:spPr>
        <p:txBody>
          <a:bodyPr wrap="square" lIns="0" tIns="13970" rIns="0" bIns="0" rtlCol="0" vert="horz">
            <a:spAutoFit/>
          </a:bodyPr>
          <a:lstStyle/>
          <a:p>
            <a:pPr marL="1013460">
              <a:lnSpc>
                <a:spcPct val="100000"/>
              </a:lnSpc>
              <a:spcBef>
                <a:spcPts val="110"/>
              </a:spcBef>
            </a:pPr>
            <a:r>
              <a:rPr dirty="0" sz="1100" spc="-5" b="1">
                <a:latin typeface="Arial"/>
                <a:cs typeface="Arial"/>
              </a:rPr>
              <a:t>PLATAFORMAS</a:t>
            </a:r>
            <a:endParaRPr sz="11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70241" y="5382422"/>
            <a:ext cx="852805" cy="109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50" b="1">
                <a:latin typeface="Arial"/>
                <a:cs typeface="Arial"/>
              </a:rPr>
              <a:t>FUENTE:</a:t>
            </a:r>
            <a:r>
              <a:rPr dirty="0" sz="550" spc="-25" b="1">
                <a:latin typeface="Arial"/>
                <a:cs typeface="Arial"/>
              </a:rPr>
              <a:t> </a:t>
            </a:r>
            <a:r>
              <a:rPr dirty="0" sz="550" spc="-5" b="1">
                <a:latin typeface="Arial"/>
                <a:cs typeface="Arial"/>
              </a:rPr>
              <a:t>(Barbieri,</a:t>
            </a:r>
            <a:r>
              <a:rPr dirty="0" sz="550" spc="-30" b="1">
                <a:latin typeface="Arial"/>
                <a:cs typeface="Arial"/>
              </a:rPr>
              <a:t> </a:t>
            </a:r>
            <a:r>
              <a:rPr dirty="0" sz="550" spc="-5" b="1">
                <a:latin typeface="Arial"/>
                <a:cs typeface="Arial"/>
              </a:rPr>
              <a:t>2024)</a:t>
            </a:r>
            <a:endParaRPr sz="55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45232" y="7128733"/>
            <a:ext cx="3095625" cy="206375"/>
          </a:xfrm>
          <a:prstGeom prst="rect">
            <a:avLst/>
          </a:prstGeom>
          <a:solidFill>
            <a:srgbClr val="E7E6E6"/>
          </a:solidFill>
          <a:ln w="3175">
            <a:solidFill>
              <a:srgbClr val="000000"/>
            </a:solidFill>
          </a:ln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ial"/>
                <a:cs typeface="Arial"/>
              </a:rPr>
              <a:t>ROLES</a:t>
            </a:r>
            <a:r>
              <a:rPr dirty="0" sz="1100" spc="-5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(BIM)</a:t>
            </a:r>
            <a:endParaRPr sz="1100">
              <a:latin typeface="Arial"/>
              <a:cs typeface="Arial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252225" y="10302277"/>
            <a:ext cx="3095625" cy="206375"/>
          </a:xfrm>
          <a:custGeom>
            <a:avLst/>
            <a:gdLst/>
            <a:ahLst/>
            <a:cxnLst/>
            <a:rect l="l" t="t" r="r" b="b"/>
            <a:pathLst>
              <a:path w="3095625" h="206375">
                <a:moveTo>
                  <a:pt x="3095627" y="0"/>
                </a:moveTo>
                <a:lnTo>
                  <a:pt x="0" y="0"/>
                </a:lnTo>
                <a:lnTo>
                  <a:pt x="0" y="205775"/>
                </a:lnTo>
                <a:lnTo>
                  <a:pt x="3095627" y="205775"/>
                </a:lnTo>
                <a:lnTo>
                  <a:pt x="3095627" y="0"/>
                </a:lnTo>
                <a:close/>
              </a:path>
            </a:pathLst>
          </a:custGeom>
          <a:solidFill>
            <a:srgbClr val="E7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 txBox="1"/>
          <p:nvPr/>
        </p:nvSpPr>
        <p:spPr>
          <a:xfrm>
            <a:off x="252225" y="10302277"/>
            <a:ext cx="3095625" cy="20637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1460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14"/>
              </a:spcBef>
            </a:pPr>
            <a:r>
              <a:rPr dirty="0" sz="1100" spc="-5" b="1">
                <a:latin typeface="Arial"/>
                <a:cs typeface="Arial"/>
              </a:rPr>
              <a:t>USOS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(BIM)</a:t>
            </a:r>
            <a:endParaRPr sz="110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277234" y="10076559"/>
            <a:ext cx="836294" cy="109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50" b="1">
                <a:latin typeface="Arial"/>
                <a:cs typeface="Arial"/>
              </a:rPr>
              <a:t>F</a:t>
            </a:r>
            <a:r>
              <a:rPr dirty="0" sz="550" spc="-5" b="1">
                <a:latin typeface="Arial"/>
                <a:cs typeface="Arial"/>
              </a:rPr>
              <a:t>U</a:t>
            </a:r>
            <a:r>
              <a:rPr dirty="0" sz="550" b="1">
                <a:latin typeface="Arial"/>
                <a:cs typeface="Arial"/>
              </a:rPr>
              <a:t>E</a:t>
            </a:r>
            <a:r>
              <a:rPr dirty="0" sz="550" spc="-5" b="1">
                <a:latin typeface="Arial"/>
                <a:cs typeface="Arial"/>
              </a:rPr>
              <a:t>N</a:t>
            </a:r>
            <a:r>
              <a:rPr dirty="0" sz="550" spc="5" b="1">
                <a:latin typeface="Arial"/>
                <a:cs typeface="Arial"/>
              </a:rPr>
              <a:t>T</a:t>
            </a:r>
            <a:r>
              <a:rPr dirty="0" sz="550" b="1">
                <a:latin typeface="Arial"/>
                <a:cs typeface="Arial"/>
              </a:rPr>
              <a:t>E:</a:t>
            </a:r>
            <a:r>
              <a:rPr dirty="0" sz="550" spc="-10" b="1">
                <a:latin typeface="Arial"/>
                <a:cs typeface="Arial"/>
              </a:rPr>
              <a:t> </a:t>
            </a:r>
            <a:r>
              <a:rPr dirty="0" sz="550" spc="-5" b="1">
                <a:latin typeface="Arial"/>
                <a:cs typeface="Arial"/>
              </a:rPr>
              <a:t>(</a:t>
            </a:r>
            <a:r>
              <a:rPr dirty="0" sz="550" b="1">
                <a:latin typeface="Arial"/>
                <a:cs typeface="Arial"/>
              </a:rPr>
              <a:t>E</a:t>
            </a:r>
            <a:r>
              <a:rPr dirty="0" sz="550" b="1">
                <a:latin typeface="Arial"/>
                <a:cs typeface="Arial"/>
              </a:rPr>
              <a:t>d</a:t>
            </a:r>
            <a:r>
              <a:rPr dirty="0" sz="550" spc="-5" b="1">
                <a:latin typeface="Arial"/>
                <a:cs typeface="Arial"/>
              </a:rPr>
              <a:t>i</a:t>
            </a:r>
            <a:r>
              <a:rPr dirty="0" sz="550" spc="-5" b="1">
                <a:latin typeface="Arial"/>
                <a:cs typeface="Arial"/>
              </a:rPr>
              <a:t>t</a:t>
            </a:r>
            <a:r>
              <a:rPr dirty="0" sz="550" spc="-5" b="1">
                <a:latin typeface="Arial"/>
                <a:cs typeface="Arial"/>
              </a:rPr>
              <a:t>eca</a:t>
            </a:r>
            <a:r>
              <a:rPr dirty="0" sz="550" b="1">
                <a:latin typeface="Arial"/>
                <a:cs typeface="Arial"/>
              </a:rPr>
              <a:t>,</a:t>
            </a:r>
            <a:r>
              <a:rPr dirty="0" sz="550" spc="-25" b="1">
                <a:latin typeface="Arial"/>
                <a:cs typeface="Arial"/>
              </a:rPr>
              <a:t> </a:t>
            </a:r>
            <a:r>
              <a:rPr dirty="0" sz="550" spc="-5" b="1">
                <a:latin typeface="Arial"/>
                <a:cs typeface="Arial"/>
              </a:rPr>
              <a:t>2017)</a:t>
            </a:r>
            <a:endParaRPr sz="55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77608" y="11917304"/>
            <a:ext cx="1022350" cy="109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50" b="1">
                <a:latin typeface="Arial"/>
                <a:cs typeface="Arial"/>
              </a:rPr>
              <a:t>FUENTE:</a:t>
            </a:r>
            <a:r>
              <a:rPr dirty="0" sz="550" spc="-20" b="1">
                <a:latin typeface="Arial"/>
                <a:cs typeface="Arial"/>
              </a:rPr>
              <a:t> </a:t>
            </a:r>
            <a:r>
              <a:rPr dirty="0" sz="550" spc="-5" b="1">
                <a:latin typeface="Arial"/>
                <a:cs typeface="Arial"/>
              </a:rPr>
              <a:t>(Ander</a:t>
            </a:r>
            <a:r>
              <a:rPr dirty="0" sz="550" spc="-20" b="1">
                <a:latin typeface="Arial"/>
                <a:cs typeface="Arial"/>
              </a:rPr>
              <a:t> </a:t>
            </a:r>
            <a:r>
              <a:rPr dirty="0" sz="550" spc="-5" b="1">
                <a:latin typeface="Arial"/>
                <a:cs typeface="Arial"/>
              </a:rPr>
              <a:t>Esarte,</a:t>
            </a:r>
            <a:r>
              <a:rPr dirty="0" sz="550" spc="-20" b="1">
                <a:latin typeface="Arial"/>
                <a:cs typeface="Arial"/>
              </a:rPr>
              <a:t> </a:t>
            </a:r>
            <a:r>
              <a:rPr dirty="0" sz="550" spc="-5" b="1">
                <a:latin typeface="Arial"/>
                <a:cs typeface="Arial"/>
              </a:rPr>
              <a:t>2015)</a:t>
            </a:r>
            <a:endParaRPr sz="550">
              <a:latin typeface="Arial"/>
              <a:cs typeface="Arial"/>
            </a:endParaRPr>
          </a:p>
        </p:txBody>
      </p:sp>
      <p:grpSp>
        <p:nvGrpSpPr>
          <p:cNvPr id="56" name="object 56"/>
          <p:cNvGrpSpPr/>
          <p:nvPr/>
        </p:nvGrpSpPr>
        <p:grpSpPr>
          <a:xfrm>
            <a:off x="254722" y="7437897"/>
            <a:ext cx="3100705" cy="4555490"/>
            <a:chOff x="254722" y="7437897"/>
            <a:chExt cx="3100705" cy="4555490"/>
          </a:xfrm>
        </p:grpSpPr>
        <p:pic>
          <p:nvPicPr>
            <p:cNvPr id="57" name="object 5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4722" y="10608443"/>
              <a:ext cx="3100622" cy="1384491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49401" y="7437897"/>
              <a:ext cx="2586182" cy="2580189"/>
            </a:xfrm>
            <a:prstGeom prst="rect">
              <a:avLst/>
            </a:prstGeom>
          </p:spPr>
        </p:pic>
        <p:sp>
          <p:nvSpPr>
            <p:cNvPr id="59" name="object 59"/>
            <p:cNvSpPr/>
            <p:nvPr/>
          </p:nvSpPr>
          <p:spPr>
            <a:xfrm>
              <a:off x="1488378" y="7879415"/>
              <a:ext cx="608965" cy="269875"/>
            </a:xfrm>
            <a:custGeom>
              <a:avLst/>
              <a:gdLst/>
              <a:ahLst/>
              <a:cxnLst/>
              <a:rect l="l" t="t" r="r" b="b"/>
              <a:pathLst>
                <a:path w="608964" h="269875">
                  <a:moveTo>
                    <a:pt x="608337" y="0"/>
                  </a:moveTo>
                  <a:lnTo>
                    <a:pt x="0" y="0"/>
                  </a:lnTo>
                  <a:lnTo>
                    <a:pt x="0" y="269706"/>
                  </a:lnTo>
                  <a:lnTo>
                    <a:pt x="608337" y="269706"/>
                  </a:lnTo>
                  <a:lnTo>
                    <a:pt x="608337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0" name="object 60"/>
          <p:cNvSpPr txBox="1"/>
          <p:nvPr/>
        </p:nvSpPr>
        <p:spPr>
          <a:xfrm>
            <a:off x="1576818" y="7883098"/>
            <a:ext cx="431165" cy="241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5240" marR="5080" indent="-3175">
              <a:lnSpc>
                <a:spcPct val="100000"/>
              </a:lnSpc>
              <a:spcBef>
                <a:spcPts val="105"/>
              </a:spcBef>
            </a:pPr>
            <a:r>
              <a:rPr dirty="0" sz="700">
                <a:latin typeface="Arial MT"/>
                <a:cs typeface="Arial MT"/>
              </a:rPr>
              <a:t>Esti</a:t>
            </a:r>
            <a:r>
              <a:rPr dirty="0" sz="700" spc="10">
                <a:latin typeface="Arial MT"/>
                <a:cs typeface="Arial MT"/>
              </a:rPr>
              <a:t>m</a:t>
            </a:r>
            <a:r>
              <a:rPr dirty="0" sz="700">
                <a:latin typeface="Arial MT"/>
                <a:cs typeface="Arial MT"/>
              </a:rPr>
              <a:t>ador  De</a:t>
            </a:r>
            <a:r>
              <a:rPr dirty="0" sz="700">
                <a:latin typeface="Arial MT"/>
                <a:cs typeface="Arial MT"/>
              </a:rPr>
              <a:t> </a:t>
            </a:r>
            <a:r>
              <a:rPr dirty="0" sz="700">
                <a:latin typeface="Arial MT"/>
                <a:cs typeface="Arial MT"/>
              </a:rPr>
              <a:t>costes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2133675" y="8098177"/>
            <a:ext cx="608965" cy="15494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17780" rIns="0" bIns="0" rtlCol="0" vert="horz">
            <a:spAutoFit/>
          </a:bodyPr>
          <a:lstStyle/>
          <a:p>
            <a:pPr marL="83185">
              <a:lnSpc>
                <a:spcPct val="100000"/>
              </a:lnSpc>
              <a:spcBef>
                <a:spcPts val="140"/>
              </a:spcBef>
            </a:pPr>
            <a:r>
              <a:rPr dirty="0" sz="700">
                <a:latin typeface="Arial MT"/>
                <a:cs typeface="Arial MT"/>
              </a:rPr>
              <a:t>Proyectista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2582187" y="8569664"/>
            <a:ext cx="608965" cy="269875"/>
          </a:xfrm>
          <a:custGeom>
            <a:avLst/>
            <a:gdLst/>
            <a:ahLst/>
            <a:cxnLst/>
            <a:rect l="l" t="t" r="r" b="b"/>
            <a:pathLst>
              <a:path w="608964" h="269875">
                <a:moveTo>
                  <a:pt x="608337" y="0"/>
                </a:moveTo>
                <a:lnTo>
                  <a:pt x="0" y="0"/>
                </a:lnTo>
                <a:lnTo>
                  <a:pt x="0" y="269706"/>
                </a:lnTo>
                <a:lnTo>
                  <a:pt x="608337" y="269706"/>
                </a:lnTo>
                <a:lnTo>
                  <a:pt x="608337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 txBox="1"/>
          <p:nvPr/>
        </p:nvSpPr>
        <p:spPr>
          <a:xfrm>
            <a:off x="2618683" y="8573446"/>
            <a:ext cx="535305" cy="241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52095" marR="5080" indent="-240029">
              <a:lnSpc>
                <a:spcPct val="100000"/>
              </a:lnSpc>
              <a:spcBef>
                <a:spcPts val="105"/>
              </a:spcBef>
            </a:pPr>
            <a:r>
              <a:rPr dirty="0" sz="700">
                <a:latin typeface="Arial MT"/>
                <a:cs typeface="Arial MT"/>
              </a:rPr>
              <a:t>Desarrollado  </a:t>
            </a:r>
            <a:r>
              <a:rPr dirty="0" sz="700">
                <a:latin typeface="Arial MT"/>
                <a:cs typeface="Arial MT"/>
              </a:rPr>
              <a:t> </a:t>
            </a:r>
            <a:r>
              <a:rPr dirty="0" sz="700">
                <a:latin typeface="Arial MT"/>
                <a:cs typeface="Arial MT"/>
              </a:rPr>
              <a:t>r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1509355" y="9898217"/>
            <a:ext cx="608965" cy="154940"/>
          </a:xfrm>
          <a:custGeom>
            <a:avLst/>
            <a:gdLst/>
            <a:ahLst/>
            <a:cxnLst/>
            <a:rect l="l" t="t" r="r" b="b"/>
            <a:pathLst>
              <a:path w="608964" h="154940">
                <a:moveTo>
                  <a:pt x="608337" y="0"/>
                </a:moveTo>
                <a:lnTo>
                  <a:pt x="0" y="0"/>
                </a:lnTo>
                <a:lnTo>
                  <a:pt x="0" y="154831"/>
                </a:lnTo>
                <a:lnTo>
                  <a:pt x="608337" y="154831"/>
                </a:lnTo>
                <a:lnTo>
                  <a:pt x="608337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 txBox="1"/>
          <p:nvPr/>
        </p:nvSpPr>
        <p:spPr>
          <a:xfrm>
            <a:off x="1568727" y="9902349"/>
            <a:ext cx="490220" cy="133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>
                <a:latin typeface="Arial MT"/>
                <a:cs typeface="Arial MT"/>
              </a:rPr>
              <a:t>Constructor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807120" y="9678456"/>
            <a:ext cx="608965" cy="269875"/>
          </a:xfrm>
          <a:prstGeom prst="rect">
            <a:avLst/>
          </a:prstGeom>
          <a:solidFill>
            <a:srgbClr val="F1F1F1"/>
          </a:solidFill>
        </p:spPr>
        <p:txBody>
          <a:bodyPr wrap="square" lIns="0" tIns="17780" rIns="0" bIns="0" rtlCol="0" vert="horz">
            <a:spAutoFit/>
          </a:bodyPr>
          <a:lstStyle/>
          <a:p>
            <a:pPr marL="67945" marR="60325" indent="38735">
              <a:lnSpc>
                <a:spcPct val="100000"/>
              </a:lnSpc>
              <a:spcBef>
                <a:spcPts val="140"/>
              </a:spcBef>
            </a:pPr>
            <a:r>
              <a:rPr dirty="0" sz="700" spc="-5">
                <a:latin typeface="Arial MT"/>
                <a:cs typeface="Arial MT"/>
              </a:rPr>
              <a:t>Gestor de </a:t>
            </a:r>
            <a:r>
              <a:rPr dirty="0" sz="700">
                <a:latin typeface="Arial MT"/>
                <a:cs typeface="Arial MT"/>
              </a:rPr>
              <a:t> </a:t>
            </a:r>
            <a:r>
              <a:rPr dirty="0" sz="700">
                <a:latin typeface="Arial MT"/>
                <a:cs typeface="Arial MT"/>
              </a:rPr>
              <a:t>In</a:t>
            </a:r>
            <a:r>
              <a:rPr dirty="0" sz="700" spc="5">
                <a:latin typeface="Arial MT"/>
                <a:cs typeface="Arial MT"/>
              </a:rPr>
              <a:t>f</a:t>
            </a:r>
            <a:r>
              <a:rPr dirty="0" sz="700">
                <a:latin typeface="Arial MT"/>
                <a:cs typeface="Arial MT"/>
              </a:rPr>
              <a:t>or</a:t>
            </a:r>
            <a:r>
              <a:rPr dirty="0" sz="700" spc="10">
                <a:latin typeface="Arial MT"/>
                <a:cs typeface="Arial MT"/>
              </a:rPr>
              <a:t>m</a:t>
            </a:r>
            <a:r>
              <a:rPr dirty="0" sz="700">
                <a:latin typeface="Arial MT"/>
                <a:cs typeface="Arial MT"/>
              </a:rPr>
              <a:t>ación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384581" y="9244928"/>
            <a:ext cx="608965" cy="154305"/>
          </a:xfrm>
          <a:custGeom>
            <a:avLst/>
            <a:gdLst/>
            <a:ahLst/>
            <a:cxnLst/>
            <a:rect l="l" t="t" r="r" b="b"/>
            <a:pathLst>
              <a:path w="608965" h="154304">
                <a:moveTo>
                  <a:pt x="608337" y="0"/>
                </a:moveTo>
                <a:lnTo>
                  <a:pt x="0" y="0"/>
                </a:lnTo>
                <a:lnTo>
                  <a:pt x="0" y="153832"/>
                </a:lnTo>
                <a:lnTo>
                  <a:pt x="608337" y="153832"/>
                </a:lnTo>
                <a:lnTo>
                  <a:pt x="608337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 txBox="1"/>
          <p:nvPr/>
        </p:nvSpPr>
        <p:spPr>
          <a:xfrm>
            <a:off x="490851" y="9248610"/>
            <a:ext cx="396240" cy="133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>
                <a:latin typeface="Arial MT"/>
                <a:cs typeface="Arial MT"/>
              </a:rPr>
              <a:t>Promotor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384581" y="8569664"/>
            <a:ext cx="608965" cy="271145"/>
          </a:xfrm>
          <a:custGeom>
            <a:avLst/>
            <a:gdLst/>
            <a:ahLst/>
            <a:cxnLst/>
            <a:rect l="l" t="t" r="r" b="b"/>
            <a:pathLst>
              <a:path w="608965" h="271145">
                <a:moveTo>
                  <a:pt x="608337" y="0"/>
                </a:moveTo>
                <a:lnTo>
                  <a:pt x="0" y="0"/>
                </a:lnTo>
                <a:lnTo>
                  <a:pt x="0" y="270705"/>
                </a:lnTo>
                <a:lnTo>
                  <a:pt x="608337" y="270705"/>
                </a:lnTo>
                <a:lnTo>
                  <a:pt x="608337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 txBox="1"/>
          <p:nvPr/>
        </p:nvSpPr>
        <p:spPr>
          <a:xfrm>
            <a:off x="463905" y="8573846"/>
            <a:ext cx="450215" cy="133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>
                <a:latin typeface="Arial MT"/>
                <a:cs typeface="Arial MT"/>
              </a:rPr>
              <a:t>Modelador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888032" y="8087190"/>
            <a:ext cx="608965" cy="154305"/>
          </a:xfrm>
          <a:custGeom>
            <a:avLst/>
            <a:gdLst/>
            <a:ahLst/>
            <a:cxnLst/>
            <a:rect l="l" t="t" r="r" b="b"/>
            <a:pathLst>
              <a:path w="608965" h="154304">
                <a:moveTo>
                  <a:pt x="608337" y="0"/>
                </a:moveTo>
                <a:lnTo>
                  <a:pt x="0" y="0"/>
                </a:lnTo>
                <a:lnTo>
                  <a:pt x="0" y="153832"/>
                </a:lnTo>
                <a:lnTo>
                  <a:pt x="608337" y="153832"/>
                </a:lnTo>
                <a:lnTo>
                  <a:pt x="608337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 txBox="1"/>
          <p:nvPr/>
        </p:nvSpPr>
        <p:spPr>
          <a:xfrm>
            <a:off x="969230" y="8090972"/>
            <a:ext cx="445134" cy="133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spc="-5">
                <a:latin typeface="Arial MT"/>
                <a:cs typeface="Arial MT"/>
              </a:rPr>
              <a:t>Ingenieros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2617149" y="9231942"/>
            <a:ext cx="608965" cy="269875"/>
          </a:xfrm>
          <a:custGeom>
            <a:avLst/>
            <a:gdLst/>
            <a:ahLst/>
            <a:cxnLst/>
            <a:rect l="l" t="t" r="r" b="b"/>
            <a:pathLst>
              <a:path w="608964" h="269875">
                <a:moveTo>
                  <a:pt x="608337" y="0"/>
                </a:moveTo>
                <a:lnTo>
                  <a:pt x="0" y="0"/>
                </a:lnTo>
                <a:lnTo>
                  <a:pt x="0" y="269706"/>
                </a:lnTo>
                <a:lnTo>
                  <a:pt x="608337" y="269706"/>
                </a:lnTo>
                <a:lnTo>
                  <a:pt x="608337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 txBox="1"/>
          <p:nvPr/>
        </p:nvSpPr>
        <p:spPr>
          <a:xfrm>
            <a:off x="2688607" y="9235625"/>
            <a:ext cx="465455" cy="241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7465" marR="5080" indent="-25400">
              <a:lnSpc>
                <a:spcPct val="100000"/>
              </a:lnSpc>
              <a:spcBef>
                <a:spcPts val="105"/>
              </a:spcBef>
            </a:pPr>
            <a:r>
              <a:rPr dirty="0" sz="700">
                <a:latin typeface="Arial MT"/>
                <a:cs typeface="Arial MT"/>
              </a:rPr>
              <a:t>Director</a:t>
            </a:r>
            <a:r>
              <a:rPr dirty="0" sz="700">
                <a:latin typeface="Arial MT"/>
                <a:cs typeface="Arial MT"/>
              </a:rPr>
              <a:t> </a:t>
            </a:r>
            <a:r>
              <a:rPr dirty="0" sz="700">
                <a:latin typeface="Arial MT"/>
                <a:cs typeface="Arial MT"/>
              </a:rPr>
              <a:t>de  </a:t>
            </a:r>
            <a:r>
              <a:rPr dirty="0" sz="700" spc="-5">
                <a:latin typeface="Arial MT"/>
                <a:cs typeface="Arial MT"/>
              </a:rPr>
              <a:t>Ejecución</a:t>
            </a:r>
            <a:endParaRPr sz="700">
              <a:latin typeface="Arial MT"/>
              <a:cs typeface="Arial MT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2153654" y="9686447"/>
            <a:ext cx="608965" cy="269875"/>
          </a:xfrm>
          <a:prstGeom prst="rect">
            <a:avLst/>
          </a:prstGeom>
          <a:solidFill>
            <a:srgbClr val="F1F1F1"/>
          </a:solidFill>
        </p:spPr>
        <p:txBody>
          <a:bodyPr wrap="square" lIns="0" tIns="17145" rIns="0" bIns="0" rtlCol="0" vert="horz">
            <a:spAutoFit/>
          </a:bodyPr>
          <a:lstStyle/>
          <a:p>
            <a:pPr marL="127000" marR="118745" indent="37465">
              <a:lnSpc>
                <a:spcPct val="100000"/>
              </a:lnSpc>
              <a:spcBef>
                <a:spcPts val="135"/>
              </a:spcBef>
            </a:pPr>
            <a:r>
              <a:rPr dirty="0" sz="700">
                <a:latin typeface="Arial MT"/>
                <a:cs typeface="Arial MT"/>
              </a:rPr>
              <a:t>Facility </a:t>
            </a:r>
            <a:r>
              <a:rPr dirty="0" sz="700" spc="5">
                <a:latin typeface="Arial MT"/>
                <a:cs typeface="Arial MT"/>
              </a:rPr>
              <a:t> </a:t>
            </a:r>
            <a:r>
              <a:rPr dirty="0" sz="700">
                <a:latin typeface="Arial MT"/>
                <a:cs typeface="Arial MT"/>
              </a:rPr>
              <a:t>Manager</a:t>
            </a:r>
            <a:endParaRPr sz="700">
              <a:latin typeface="Arial MT"/>
              <a:cs typeface="Arial MT"/>
            </a:endParaRPr>
          </a:p>
        </p:txBody>
      </p:sp>
      <p:grpSp>
        <p:nvGrpSpPr>
          <p:cNvPr id="76" name="object 76"/>
          <p:cNvGrpSpPr/>
          <p:nvPr/>
        </p:nvGrpSpPr>
        <p:grpSpPr>
          <a:xfrm>
            <a:off x="3667748" y="2079644"/>
            <a:ext cx="8918575" cy="17236440"/>
            <a:chOff x="3667748" y="2079644"/>
            <a:chExt cx="8918575" cy="17236440"/>
          </a:xfrm>
        </p:grpSpPr>
        <p:sp>
          <p:nvSpPr>
            <p:cNvPr id="77" name="object 77"/>
            <p:cNvSpPr/>
            <p:nvPr/>
          </p:nvSpPr>
          <p:spPr>
            <a:xfrm>
              <a:off x="12568808" y="2081232"/>
              <a:ext cx="15875" cy="17233265"/>
            </a:xfrm>
            <a:custGeom>
              <a:avLst/>
              <a:gdLst/>
              <a:ahLst/>
              <a:cxnLst/>
              <a:rect l="l" t="t" r="r" b="b"/>
              <a:pathLst>
                <a:path w="15875" h="17233265">
                  <a:moveTo>
                    <a:pt x="0" y="17232678"/>
                  </a:moveTo>
                  <a:lnTo>
                    <a:pt x="1533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8" name="object 7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268425" y="2378958"/>
              <a:ext cx="623575" cy="745562"/>
            </a:xfrm>
            <a:prstGeom prst="rect">
              <a:avLst/>
            </a:prstGeom>
          </p:spPr>
        </p:pic>
        <p:sp>
          <p:nvSpPr>
            <p:cNvPr id="79" name="object 79"/>
            <p:cNvSpPr/>
            <p:nvPr/>
          </p:nvSpPr>
          <p:spPr>
            <a:xfrm>
              <a:off x="3682988" y="3428264"/>
              <a:ext cx="8761730" cy="1123950"/>
            </a:xfrm>
            <a:custGeom>
              <a:avLst/>
              <a:gdLst/>
              <a:ahLst/>
              <a:cxnLst/>
              <a:rect l="l" t="t" r="r" b="b"/>
              <a:pathLst>
                <a:path w="8761730" h="1123950">
                  <a:moveTo>
                    <a:pt x="0" y="128609"/>
                  </a:moveTo>
                  <a:lnTo>
                    <a:pt x="770660" y="128609"/>
                  </a:lnTo>
                  <a:lnTo>
                    <a:pt x="770660" y="2996"/>
                  </a:lnTo>
                  <a:lnTo>
                    <a:pt x="1021886" y="254223"/>
                  </a:lnTo>
                  <a:lnTo>
                    <a:pt x="770660" y="505449"/>
                  </a:lnTo>
                  <a:lnTo>
                    <a:pt x="770660" y="379836"/>
                  </a:lnTo>
                  <a:lnTo>
                    <a:pt x="0" y="379836"/>
                  </a:lnTo>
                  <a:lnTo>
                    <a:pt x="125613" y="254223"/>
                  </a:lnTo>
                  <a:lnTo>
                    <a:pt x="0" y="128609"/>
                  </a:lnTo>
                  <a:close/>
                </a:path>
                <a:path w="8761730" h="1123950">
                  <a:moveTo>
                    <a:pt x="1232657" y="746936"/>
                  </a:moveTo>
                  <a:lnTo>
                    <a:pt x="2003317" y="746936"/>
                  </a:lnTo>
                  <a:lnTo>
                    <a:pt x="2003317" y="621323"/>
                  </a:lnTo>
                  <a:lnTo>
                    <a:pt x="2254544" y="872549"/>
                  </a:lnTo>
                  <a:lnTo>
                    <a:pt x="2003317" y="1123775"/>
                  </a:lnTo>
                  <a:lnTo>
                    <a:pt x="2003317" y="998162"/>
                  </a:lnTo>
                  <a:lnTo>
                    <a:pt x="1232657" y="998162"/>
                  </a:lnTo>
                  <a:lnTo>
                    <a:pt x="1358270" y="872549"/>
                  </a:lnTo>
                  <a:lnTo>
                    <a:pt x="1232657" y="746936"/>
                  </a:lnTo>
                  <a:close/>
                </a:path>
                <a:path w="8761730" h="1123950">
                  <a:moveTo>
                    <a:pt x="2507268" y="127610"/>
                  </a:moveTo>
                  <a:lnTo>
                    <a:pt x="3278928" y="127610"/>
                  </a:lnTo>
                  <a:lnTo>
                    <a:pt x="3278928" y="1997"/>
                  </a:lnTo>
                  <a:lnTo>
                    <a:pt x="3530154" y="253224"/>
                  </a:lnTo>
                  <a:lnTo>
                    <a:pt x="3278928" y="504450"/>
                  </a:lnTo>
                  <a:lnTo>
                    <a:pt x="3278928" y="378837"/>
                  </a:lnTo>
                  <a:lnTo>
                    <a:pt x="2507268" y="378837"/>
                  </a:lnTo>
                  <a:lnTo>
                    <a:pt x="2632882" y="253224"/>
                  </a:lnTo>
                  <a:lnTo>
                    <a:pt x="2507268" y="127610"/>
                  </a:lnTo>
                  <a:close/>
                </a:path>
                <a:path w="8761730" h="1123950">
                  <a:moveTo>
                    <a:pt x="3826831" y="746936"/>
                  </a:moveTo>
                  <a:lnTo>
                    <a:pt x="4597492" y="746936"/>
                  </a:lnTo>
                  <a:lnTo>
                    <a:pt x="4597492" y="621323"/>
                  </a:lnTo>
                  <a:lnTo>
                    <a:pt x="4848718" y="872549"/>
                  </a:lnTo>
                  <a:lnTo>
                    <a:pt x="4597492" y="1123775"/>
                  </a:lnTo>
                  <a:lnTo>
                    <a:pt x="4597492" y="998162"/>
                  </a:lnTo>
                  <a:lnTo>
                    <a:pt x="3826831" y="998162"/>
                  </a:lnTo>
                  <a:lnTo>
                    <a:pt x="3952444" y="872549"/>
                  </a:lnTo>
                  <a:lnTo>
                    <a:pt x="3826831" y="746936"/>
                  </a:lnTo>
                  <a:close/>
                </a:path>
                <a:path w="8761730" h="1123950">
                  <a:moveTo>
                    <a:pt x="5064483" y="126612"/>
                  </a:moveTo>
                  <a:lnTo>
                    <a:pt x="5835143" y="126612"/>
                  </a:lnTo>
                  <a:lnTo>
                    <a:pt x="5835143" y="998"/>
                  </a:lnTo>
                  <a:lnTo>
                    <a:pt x="6086370" y="252225"/>
                  </a:lnTo>
                  <a:lnTo>
                    <a:pt x="5835143" y="503451"/>
                  </a:lnTo>
                  <a:lnTo>
                    <a:pt x="5835143" y="377838"/>
                  </a:lnTo>
                  <a:lnTo>
                    <a:pt x="5064483" y="377838"/>
                  </a:lnTo>
                  <a:lnTo>
                    <a:pt x="5190096" y="252225"/>
                  </a:lnTo>
                  <a:lnTo>
                    <a:pt x="5064483" y="126612"/>
                  </a:lnTo>
                  <a:close/>
                </a:path>
                <a:path w="8761730" h="1123950">
                  <a:moveTo>
                    <a:pt x="6394035" y="737946"/>
                  </a:moveTo>
                  <a:lnTo>
                    <a:pt x="7164695" y="737946"/>
                  </a:lnTo>
                  <a:lnTo>
                    <a:pt x="7164695" y="612332"/>
                  </a:lnTo>
                  <a:lnTo>
                    <a:pt x="7415921" y="863559"/>
                  </a:lnTo>
                  <a:lnTo>
                    <a:pt x="7164695" y="1114785"/>
                  </a:lnTo>
                  <a:lnTo>
                    <a:pt x="7164695" y="989172"/>
                  </a:lnTo>
                  <a:lnTo>
                    <a:pt x="6394035" y="989172"/>
                  </a:lnTo>
                  <a:lnTo>
                    <a:pt x="6519648" y="863559"/>
                  </a:lnTo>
                  <a:lnTo>
                    <a:pt x="6394035" y="737946"/>
                  </a:lnTo>
                  <a:close/>
                </a:path>
                <a:path w="8761730" h="1123950">
                  <a:moveTo>
                    <a:pt x="7738570" y="125613"/>
                  </a:moveTo>
                  <a:lnTo>
                    <a:pt x="8510229" y="125613"/>
                  </a:lnTo>
                  <a:lnTo>
                    <a:pt x="8510229" y="0"/>
                  </a:lnTo>
                  <a:lnTo>
                    <a:pt x="8761456" y="251226"/>
                  </a:lnTo>
                  <a:lnTo>
                    <a:pt x="8510229" y="502452"/>
                  </a:lnTo>
                  <a:lnTo>
                    <a:pt x="8510229" y="376839"/>
                  </a:lnTo>
                  <a:lnTo>
                    <a:pt x="7738570" y="376839"/>
                  </a:lnTo>
                  <a:lnTo>
                    <a:pt x="7864183" y="251226"/>
                  </a:lnTo>
                  <a:lnTo>
                    <a:pt x="7738570" y="125613"/>
                  </a:lnTo>
                  <a:close/>
                </a:path>
              </a:pathLst>
            </a:custGeom>
            <a:ln w="29967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4136993" y="3816342"/>
              <a:ext cx="7741920" cy="394970"/>
            </a:xfrm>
            <a:custGeom>
              <a:avLst/>
              <a:gdLst/>
              <a:ahLst/>
              <a:cxnLst/>
              <a:rect l="l" t="t" r="r" b="b"/>
              <a:pathLst>
                <a:path w="7741920" h="394970">
                  <a:moveTo>
                    <a:pt x="0" y="3995"/>
                  </a:moveTo>
                  <a:lnTo>
                    <a:pt x="0" y="315506"/>
                  </a:lnTo>
                </a:path>
                <a:path w="7741920" h="394970">
                  <a:moveTo>
                    <a:pt x="1234655" y="82909"/>
                  </a:moveTo>
                  <a:lnTo>
                    <a:pt x="1234655" y="394420"/>
                  </a:lnTo>
                </a:path>
                <a:path w="7741920" h="394970">
                  <a:moveTo>
                    <a:pt x="2478300" y="0"/>
                  </a:moveTo>
                  <a:lnTo>
                    <a:pt x="2478300" y="311510"/>
                  </a:lnTo>
                </a:path>
                <a:path w="7741920" h="394970">
                  <a:moveTo>
                    <a:pt x="3785876" y="77915"/>
                  </a:moveTo>
                  <a:lnTo>
                    <a:pt x="3785876" y="389425"/>
                  </a:lnTo>
                </a:path>
                <a:path w="7741920" h="394970">
                  <a:moveTo>
                    <a:pt x="5072474" y="3995"/>
                  </a:moveTo>
                  <a:lnTo>
                    <a:pt x="5072474" y="315506"/>
                  </a:lnTo>
                </a:path>
                <a:path w="7741920" h="394970">
                  <a:moveTo>
                    <a:pt x="6389040" y="59934"/>
                  </a:moveTo>
                  <a:lnTo>
                    <a:pt x="6389040" y="371445"/>
                  </a:lnTo>
                </a:path>
                <a:path w="7741920" h="394970">
                  <a:moveTo>
                    <a:pt x="7741567" y="0"/>
                  </a:moveTo>
                  <a:lnTo>
                    <a:pt x="7741567" y="311510"/>
                  </a:lnTo>
                </a:path>
              </a:pathLst>
            </a:custGeom>
            <a:ln w="14983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1" name="object 81"/>
          <p:cNvSpPr txBox="1"/>
          <p:nvPr/>
        </p:nvSpPr>
        <p:spPr>
          <a:xfrm>
            <a:off x="5072610" y="2280201"/>
            <a:ext cx="7360284" cy="528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solidFill>
                  <a:srgbClr val="0D0D0D"/>
                </a:solidFill>
                <a:latin typeface="Arial MT"/>
                <a:cs typeface="Arial MT"/>
              </a:rPr>
              <a:t>El </a:t>
            </a:r>
            <a:r>
              <a:rPr dirty="0" sz="1100">
                <a:solidFill>
                  <a:srgbClr val="0D0D0D"/>
                </a:solidFill>
                <a:latin typeface="Arial MT"/>
                <a:cs typeface="Arial MT"/>
              </a:rPr>
              <a:t>ciclo de vida completo del </a:t>
            </a:r>
            <a:r>
              <a:rPr dirty="0" sz="1100" spc="-5">
                <a:solidFill>
                  <a:srgbClr val="0D0D0D"/>
                </a:solidFill>
                <a:latin typeface="Arial MT"/>
                <a:cs typeface="Arial MT"/>
              </a:rPr>
              <a:t>proyecto </a:t>
            </a:r>
            <a:r>
              <a:rPr dirty="0" sz="1100">
                <a:solidFill>
                  <a:srgbClr val="0D0D0D"/>
                </a:solidFill>
                <a:latin typeface="Arial MT"/>
                <a:cs typeface="Arial MT"/>
              </a:rPr>
              <a:t>BIM abarca desde </a:t>
            </a:r>
            <a:r>
              <a:rPr dirty="0" sz="1100" spc="-5">
                <a:solidFill>
                  <a:srgbClr val="0D0D0D"/>
                </a:solidFill>
                <a:latin typeface="Arial MT"/>
                <a:cs typeface="Arial MT"/>
              </a:rPr>
              <a:t>la </a:t>
            </a:r>
            <a:r>
              <a:rPr dirty="0" sz="1100">
                <a:solidFill>
                  <a:srgbClr val="0D0D0D"/>
                </a:solidFill>
                <a:latin typeface="Arial MT"/>
                <a:cs typeface="Arial MT"/>
              </a:rPr>
              <a:t>concepción hasta </a:t>
            </a:r>
            <a:r>
              <a:rPr dirty="0" sz="1100" spc="-5">
                <a:solidFill>
                  <a:srgbClr val="0D0D0D"/>
                </a:solidFill>
                <a:latin typeface="Arial MT"/>
                <a:cs typeface="Arial MT"/>
              </a:rPr>
              <a:t>la </a:t>
            </a:r>
            <a:r>
              <a:rPr dirty="0" sz="1100">
                <a:solidFill>
                  <a:srgbClr val="0D0D0D"/>
                </a:solidFill>
                <a:latin typeface="Arial MT"/>
                <a:cs typeface="Arial MT"/>
              </a:rPr>
              <a:t>operación, con el modelo </a:t>
            </a:r>
            <a:r>
              <a:rPr dirty="0" sz="1100" spc="-5">
                <a:solidFill>
                  <a:srgbClr val="0D0D0D"/>
                </a:solidFill>
                <a:latin typeface="Arial MT"/>
                <a:cs typeface="Arial MT"/>
              </a:rPr>
              <a:t>BIM </a:t>
            </a:r>
            <a:r>
              <a:rPr dirty="0" sz="1100">
                <a:solidFill>
                  <a:srgbClr val="0D0D0D"/>
                </a:solidFill>
                <a:latin typeface="Arial MT"/>
                <a:cs typeface="Arial MT"/>
              </a:rPr>
              <a:t> sirviendo como una fuente central de información y colaboración en todas las etapas del proceso. Esto permite una </a:t>
            </a:r>
            <a:r>
              <a:rPr dirty="0" sz="1100" spc="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0D0D0D"/>
                </a:solidFill>
                <a:latin typeface="Arial MT"/>
                <a:cs typeface="Arial MT"/>
              </a:rPr>
              <a:t>gestión más eficiente, una </a:t>
            </a:r>
            <a:r>
              <a:rPr dirty="0" sz="1100" spc="-5">
                <a:solidFill>
                  <a:srgbClr val="0D0D0D"/>
                </a:solidFill>
                <a:latin typeface="Arial MT"/>
                <a:cs typeface="Arial MT"/>
              </a:rPr>
              <a:t>mejor</a:t>
            </a:r>
            <a:r>
              <a:rPr dirty="0" sz="1100" spc="1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0D0D0D"/>
                </a:solidFill>
                <a:latin typeface="Arial MT"/>
                <a:cs typeface="Arial MT"/>
              </a:rPr>
              <a:t>toma de decisiones</a:t>
            </a:r>
            <a:r>
              <a:rPr dirty="0" sz="1100" spc="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0D0D0D"/>
                </a:solidFill>
                <a:latin typeface="Arial MT"/>
                <a:cs typeface="Arial MT"/>
              </a:rPr>
              <a:t>y</a:t>
            </a:r>
            <a:r>
              <a:rPr dirty="0" sz="1100" spc="-1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0D0D0D"/>
                </a:solidFill>
                <a:latin typeface="Arial MT"/>
                <a:cs typeface="Arial MT"/>
              </a:rPr>
              <a:t>una</a:t>
            </a:r>
            <a:r>
              <a:rPr dirty="0" sz="1100" spc="1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1100" spc="-5">
                <a:solidFill>
                  <a:srgbClr val="0D0D0D"/>
                </a:solidFill>
                <a:latin typeface="Arial MT"/>
                <a:cs typeface="Arial MT"/>
              </a:rPr>
              <a:t>mayor</a:t>
            </a:r>
            <a:r>
              <a:rPr dirty="0" sz="1100" spc="2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0D0D0D"/>
                </a:solidFill>
                <a:latin typeface="Arial MT"/>
                <a:cs typeface="Arial MT"/>
              </a:rPr>
              <a:t>calidad</a:t>
            </a:r>
            <a:r>
              <a:rPr dirty="0" sz="1100" spc="1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0D0D0D"/>
                </a:solidFill>
                <a:latin typeface="Arial MT"/>
                <a:cs typeface="Arial MT"/>
              </a:rPr>
              <a:t>en el resultado final</a:t>
            </a:r>
            <a:r>
              <a:rPr dirty="0" sz="1100" spc="1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0D0D0D"/>
                </a:solidFill>
                <a:latin typeface="Arial MT"/>
                <a:cs typeface="Arial MT"/>
              </a:rPr>
              <a:t>del </a:t>
            </a:r>
            <a:r>
              <a:rPr dirty="0" sz="1100" spc="-5">
                <a:solidFill>
                  <a:srgbClr val="0D0D0D"/>
                </a:solidFill>
                <a:latin typeface="Arial MT"/>
                <a:cs typeface="Arial MT"/>
              </a:rPr>
              <a:t>proyecto.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653520" y="3219991"/>
            <a:ext cx="968375" cy="146050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6510" rIns="0" bIns="0" rtlCol="0" vert="horz">
            <a:spAutoFit/>
          </a:bodyPr>
          <a:lstStyle/>
          <a:p>
            <a:pPr marL="70485">
              <a:lnSpc>
                <a:spcPct val="100000"/>
              </a:lnSpc>
              <a:spcBef>
                <a:spcPts val="130"/>
              </a:spcBef>
            </a:pPr>
            <a:r>
              <a:rPr dirty="0" sz="700" b="1">
                <a:latin typeface="Arial"/>
                <a:cs typeface="Arial"/>
              </a:rPr>
              <a:t>ESTUDIO</a:t>
            </a:r>
            <a:r>
              <a:rPr dirty="0" sz="700" spc="-30" b="1">
                <a:latin typeface="Arial"/>
                <a:cs typeface="Arial"/>
              </a:rPr>
              <a:t> </a:t>
            </a:r>
            <a:r>
              <a:rPr dirty="0" sz="700" spc="5" b="1">
                <a:latin typeface="Arial"/>
                <a:cs typeface="Arial"/>
              </a:rPr>
              <a:t>PREVIOS</a:t>
            </a:r>
            <a:endParaRPr sz="700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4888175" y="4609477"/>
            <a:ext cx="968375" cy="146050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6510" rIns="0" bIns="0" rtlCol="0" vert="horz">
            <a:spAutoFit/>
          </a:bodyPr>
          <a:lstStyle/>
          <a:p>
            <a:pPr marL="110489">
              <a:lnSpc>
                <a:spcPct val="100000"/>
              </a:lnSpc>
              <a:spcBef>
                <a:spcPts val="130"/>
              </a:spcBef>
            </a:pPr>
            <a:r>
              <a:rPr dirty="0" sz="700" b="1">
                <a:latin typeface="Arial"/>
                <a:cs typeface="Arial"/>
              </a:rPr>
              <a:t>ANTEPROYECTO</a:t>
            </a:r>
            <a:endParaRPr sz="700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6191755" y="3219991"/>
            <a:ext cx="968375" cy="146050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6510" rIns="0" bIns="0" rtlCol="0" vert="horz">
            <a:spAutoFit/>
          </a:bodyPr>
          <a:lstStyle/>
          <a:p>
            <a:pPr marL="44450">
              <a:lnSpc>
                <a:spcPct val="100000"/>
              </a:lnSpc>
              <a:spcBef>
                <a:spcPts val="130"/>
              </a:spcBef>
            </a:pPr>
            <a:r>
              <a:rPr dirty="0" sz="700" b="1">
                <a:latin typeface="Arial"/>
                <a:cs typeface="Arial"/>
              </a:rPr>
              <a:t>PROYECTO</a:t>
            </a:r>
            <a:r>
              <a:rPr dirty="0" sz="700" spc="-20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BASICO</a:t>
            </a:r>
            <a:endParaRPr sz="700">
              <a:latin typeface="Arial"/>
              <a:cs typeface="Aria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7435400" y="4609477"/>
            <a:ext cx="1128395" cy="146050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651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30"/>
              </a:spcBef>
            </a:pPr>
            <a:r>
              <a:rPr dirty="0" sz="700" b="1">
                <a:latin typeface="Arial"/>
                <a:cs typeface="Arial"/>
              </a:rPr>
              <a:t>PROYECTO</a:t>
            </a:r>
            <a:r>
              <a:rPr dirty="0" sz="700" spc="-25" b="1">
                <a:latin typeface="Arial"/>
                <a:cs typeface="Arial"/>
              </a:rPr>
              <a:t> </a:t>
            </a:r>
            <a:r>
              <a:rPr dirty="0" sz="700" spc="5" b="1">
                <a:latin typeface="Arial"/>
                <a:cs typeface="Arial"/>
              </a:rPr>
              <a:t>EJECUCIÓN</a:t>
            </a:r>
            <a:endParaRPr sz="700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8579154" y="3221989"/>
            <a:ext cx="1296035" cy="146050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6510" rIns="0" bIns="0" rtlCol="0" vert="horz">
            <a:spAutoFit/>
          </a:bodyPr>
          <a:lstStyle/>
          <a:p>
            <a:pPr marL="73660">
              <a:lnSpc>
                <a:spcPct val="100000"/>
              </a:lnSpc>
              <a:spcBef>
                <a:spcPts val="130"/>
              </a:spcBef>
            </a:pPr>
            <a:r>
              <a:rPr dirty="0" sz="700" b="1">
                <a:latin typeface="Arial"/>
                <a:cs typeface="Arial"/>
              </a:rPr>
              <a:t>FASE </a:t>
            </a:r>
            <a:r>
              <a:rPr dirty="0" sz="700" spc="5" b="1">
                <a:latin typeface="Arial"/>
                <a:cs typeface="Arial"/>
              </a:rPr>
              <a:t>DE</a:t>
            </a:r>
            <a:r>
              <a:rPr dirty="0" sz="700" spc="-15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CONSTRUCCIÓN</a:t>
            </a:r>
            <a:endParaRPr sz="70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9881735" y="4611475"/>
            <a:ext cx="1296670" cy="146050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7145" rIns="0" bIns="0" rtlCol="0" vert="horz">
            <a:spAutoFit/>
          </a:bodyPr>
          <a:lstStyle/>
          <a:p>
            <a:pPr marL="62865">
              <a:lnSpc>
                <a:spcPct val="100000"/>
              </a:lnSpc>
              <a:spcBef>
                <a:spcPts val="135"/>
              </a:spcBef>
            </a:pPr>
            <a:r>
              <a:rPr dirty="0" sz="700" b="1">
                <a:latin typeface="Arial"/>
                <a:cs typeface="Arial"/>
              </a:rPr>
              <a:t>FASE</a:t>
            </a:r>
            <a:r>
              <a:rPr dirty="0" sz="700" spc="-10" b="1">
                <a:latin typeface="Arial"/>
                <a:cs typeface="Arial"/>
              </a:rPr>
              <a:t> </a:t>
            </a:r>
            <a:r>
              <a:rPr dirty="0" sz="700" spc="5" b="1">
                <a:latin typeface="Arial"/>
                <a:cs typeface="Arial"/>
              </a:rPr>
              <a:t>DE</a:t>
            </a:r>
            <a:r>
              <a:rPr dirty="0" sz="700" spc="-25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MANTENIMIENTO</a:t>
            </a:r>
            <a:endParaRPr sz="700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11448029" y="3221989"/>
            <a:ext cx="968375" cy="146050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6510" rIns="0" bIns="0" rtlCol="0" vert="horz">
            <a:spAutoFit/>
          </a:bodyPr>
          <a:lstStyle/>
          <a:p>
            <a:pPr marL="173355">
              <a:lnSpc>
                <a:spcPct val="100000"/>
              </a:lnSpc>
              <a:spcBef>
                <a:spcPts val="130"/>
              </a:spcBef>
            </a:pPr>
            <a:r>
              <a:rPr dirty="0" sz="700" b="1">
                <a:latin typeface="Arial"/>
                <a:cs typeface="Arial"/>
              </a:rPr>
              <a:t>DESMONTAJE</a:t>
            </a:r>
            <a:endParaRPr sz="700">
              <a:latin typeface="Arial"/>
              <a:cs typeface="Arial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11304222" y="4134033"/>
            <a:ext cx="1141730" cy="38544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-Desmontaje</a:t>
            </a:r>
            <a:r>
              <a:rPr dirty="0" sz="750" spc="-3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20">
                <a:solidFill>
                  <a:srgbClr val="0D0D0D"/>
                </a:solidFill>
                <a:latin typeface="Arial MT"/>
                <a:cs typeface="Arial MT"/>
              </a:rPr>
              <a:t>de</a:t>
            </a:r>
            <a:r>
              <a:rPr dirty="0" sz="750" spc="-1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material.</a:t>
            </a:r>
            <a:endParaRPr sz="750">
              <a:latin typeface="Arial MT"/>
              <a:cs typeface="Arial MT"/>
            </a:endParaRPr>
          </a:p>
          <a:p>
            <a:pPr algn="ctr" marL="635">
              <a:lnSpc>
                <a:spcPct val="100000"/>
              </a:lnSpc>
              <a:spcBef>
                <a:spcPts val="4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-Gestión</a:t>
            </a:r>
            <a:r>
              <a:rPr dirty="0" sz="750" spc="-3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20">
                <a:solidFill>
                  <a:srgbClr val="0D0D0D"/>
                </a:solidFill>
                <a:latin typeface="Arial MT"/>
                <a:cs typeface="Arial MT"/>
              </a:rPr>
              <a:t>de</a:t>
            </a:r>
            <a:r>
              <a:rPr dirty="0" sz="750" spc="-2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residuos.</a:t>
            </a:r>
            <a:endParaRPr sz="750">
              <a:latin typeface="Arial MT"/>
              <a:cs typeface="Arial MT"/>
            </a:endParaRPr>
          </a:p>
          <a:p>
            <a:pPr algn="ctr" marL="635">
              <a:lnSpc>
                <a:spcPct val="100000"/>
              </a:lnSpc>
              <a:spcBef>
                <a:spcPts val="4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-Reciclaje</a:t>
            </a:r>
            <a:r>
              <a:rPr dirty="0" sz="750" spc="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y</a:t>
            </a:r>
            <a:r>
              <a:rPr dirty="0" sz="750" spc="-1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0">
                <a:solidFill>
                  <a:srgbClr val="0D0D0D"/>
                </a:solidFill>
                <a:latin typeface="Arial MT"/>
                <a:cs typeface="Arial MT"/>
              </a:rPr>
              <a:t>reutilización.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9929469" y="3449777"/>
            <a:ext cx="1213485" cy="38544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-Seguimiento</a:t>
            </a:r>
            <a:r>
              <a:rPr dirty="0" sz="750" spc="-3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del</a:t>
            </a:r>
            <a:r>
              <a:rPr dirty="0" sz="750" spc="-3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proyecto.</a:t>
            </a:r>
            <a:endParaRPr sz="750">
              <a:latin typeface="Arial MT"/>
              <a:cs typeface="Arial MT"/>
            </a:endParaRPr>
          </a:p>
          <a:p>
            <a:pPr marL="14604">
              <a:lnSpc>
                <a:spcPct val="100000"/>
              </a:lnSpc>
              <a:spcBef>
                <a:spcPts val="4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-Programación</a:t>
            </a:r>
            <a:r>
              <a:rPr dirty="0" sz="750" spc="-2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20">
                <a:solidFill>
                  <a:srgbClr val="0D0D0D"/>
                </a:solidFill>
                <a:latin typeface="Arial MT"/>
                <a:cs typeface="Arial MT"/>
              </a:rPr>
              <a:t>de</a:t>
            </a:r>
            <a:r>
              <a:rPr dirty="0" sz="750" spc="-1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manten.</a:t>
            </a:r>
            <a:endParaRPr sz="750">
              <a:latin typeface="Arial MT"/>
              <a:cs typeface="Arial MT"/>
            </a:endParaRPr>
          </a:p>
          <a:p>
            <a:pPr marL="67310">
              <a:lnSpc>
                <a:spcPct val="100000"/>
              </a:lnSpc>
              <a:spcBef>
                <a:spcPts val="4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-Adaptación</a:t>
            </a:r>
            <a:r>
              <a:rPr dirty="0" sz="750" spc="-2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del</a:t>
            </a:r>
            <a:r>
              <a:rPr dirty="0" sz="750" spc="-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modelo.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8664098" y="4131036"/>
            <a:ext cx="1054100" cy="38544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13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-Modelo</a:t>
            </a:r>
            <a:r>
              <a:rPr dirty="0" sz="750" spc="-1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20">
                <a:solidFill>
                  <a:srgbClr val="0D0D0D"/>
                </a:solidFill>
                <a:latin typeface="Arial MT"/>
                <a:cs typeface="Arial MT"/>
              </a:rPr>
              <a:t>“AS</a:t>
            </a:r>
            <a:r>
              <a:rPr dirty="0" sz="750" spc="-1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BUILT”.</a:t>
            </a:r>
            <a:endParaRPr sz="75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4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-Planificación</a:t>
            </a:r>
            <a:r>
              <a:rPr dirty="0" sz="750" spc="-3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20">
                <a:solidFill>
                  <a:srgbClr val="0D0D0D"/>
                </a:solidFill>
                <a:latin typeface="Arial MT"/>
                <a:cs typeface="Arial MT"/>
              </a:rPr>
              <a:t>de</a:t>
            </a:r>
            <a:r>
              <a:rPr dirty="0" sz="750" spc="-2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fases.</a:t>
            </a:r>
            <a:endParaRPr sz="75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4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-Gestión</a:t>
            </a:r>
            <a:r>
              <a:rPr dirty="0" sz="750" spc="-2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20">
                <a:solidFill>
                  <a:srgbClr val="0D0D0D"/>
                </a:solidFill>
                <a:latin typeface="Arial MT"/>
                <a:cs typeface="Arial MT"/>
              </a:rPr>
              <a:t>de</a:t>
            </a:r>
            <a:r>
              <a:rPr dirty="0" sz="750" spc="-1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0">
                <a:solidFill>
                  <a:srgbClr val="0D0D0D"/>
                </a:solidFill>
                <a:latin typeface="Arial MT"/>
                <a:cs typeface="Arial MT"/>
              </a:rPr>
              <a:t>activos.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7401873" y="3452175"/>
            <a:ext cx="1058545" cy="38544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13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-Coordinador</a:t>
            </a:r>
            <a:r>
              <a:rPr dirty="0" sz="750" spc="-4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20">
                <a:solidFill>
                  <a:srgbClr val="0D0D0D"/>
                </a:solidFill>
                <a:latin typeface="Arial MT"/>
                <a:cs typeface="Arial MT"/>
              </a:rPr>
              <a:t>BIM</a:t>
            </a:r>
            <a:endParaRPr sz="75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4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-Producción</a:t>
            </a:r>
            <a:r>
              <a:rPr dirty="0" sz="750" spc="-3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20">
                <a:solidFill>
                  <a:srgbClr val="0D0D0D"/>
                </a:solidFill>
                <a:latin typeface="Arial MT"/>
                <a:cs typeface="Arial MT"/>
              </a:rPr>
              <a:t>de</a:t>
            </a:r>
            <a:r>
              <a:rPr dirty="0" sz="750" spc="-2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planos</a:t>
            </a:r>
            <a:endParaRPr sz="75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4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-Memoria</a:t>
            </a:r>
            <a:r>
              <a:rPr dirty="0" sz="750" spc="-2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y</a:t>
            </a:r>
            <a:r>
              <a:rPr dirty="0" sz="750" spc="-1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mediciones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6207873" y="4131684"/>
            <a:ext cx="841375" cy="505459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-Modeladores</a:t>
            </a:r>
            <a:r>
              <a:rPr dirty="0" sz="750" spc="-3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20">
                <a:solidFill>
                  <a:srgbClr val="0D0D0D"/>
                </a:solidFill>
                <a:latin typeface="Arial MT"/>
                <a:cs typeface="Arial MT"/>
              </a:rPr>
              <a:t>BIM</a:t>
            </a:r>
            <a:endParaRPr sz="75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4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-Arquitectura</a:t>
            </a:r>
            <a:endParaRPr sz="75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4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-Estructura</a:t>
            </a:r>
            <a:endParaRPr sz="75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40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-Instalaciones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4745466" y="3470655"/>
            <a:ext cx="1259840" cy="38544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-Reuniones</a:t>
            </a:r>
            <a:r>
              <a:rPr dirty="0" sz="750" spc="-1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con</a:t>
            </a:r>
            <a:r>
              <a:rPr dirty="0" sz="75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0">
                <a:solidFill>
                  <a:srgbClr val="0D0D0D"/>
                </a:solidFill>
                <a:latin typeface="Arial MT"/>
                <a:cs typeface="Arial MT"/>
              </a:rPr>
              <a:t>el</a:t>
            </a:r>
            <a:r>
              <a:rPr dirty="0" sz="750" spc="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promotor</a:t>
            </a:r>
            <a:endParaRPr sz="75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4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-Bocetos.</a:t>
            </a:r>
            <a:endParaRPr sz="75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4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-Modelado</a:t>
            </a:r>
            <a:r>
              <a:rPr dirty="0" sz="750" spc="-15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mediante</a:t>
            </a:r>
            <a:r>
              <a:rPr dirty="0" sz="750" spc="-20">
                <a:solidFill>
                  <a:srgbClr val="0D0D0D"/>
                </a:solidFill>
                <a:latin typeface="Arial MT"/>
                <a:cs typeface="Arial MT"/>
              </a:rPr>
              <a:t> </a:t>
            </a:r>
            <a:r>
              <a:rPr dirty="0" sz="750" spc="20">
                <a:solidFill>
                  <a:srgbClr val="0D0D0D"/>
                </a:solidFill>
                <a:latin typeface="Arial MT"/>
                <a:cs typeface="Arial MT"/>
              </a:rPr>
              <a:t>masas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3887301" y="4123294"/>
            <a:ext cx="513715" cy="38544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64135">
              <a:lnSpc>
                <a:spcPct val="100000"/>
              </a:lnSpc>
              <a:spcBef>
                <a:spcPts val="13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-Terreno</a:t>
            </a:r>
            <a:endParaRPr sz="750">
              <a:latin typeface="Arial MT"/>
              <a:cs typeface="Arial MT"/>
            </a:endParaRPr>
          </a:p>
          <a:p>
            <a:pPr marL="78105">
              <a:lnSpc>
                <a:spcPct val="100000"/>
              </a:lnSpc>
              <a:spcBef>
                <a:spcPts val="45"/>
              </a:spcBef>
            </a:pPr>
            <a:r>
              <a:rPr dirty="0" sz="750" spc="15">
                <a:solidFill>
                  <a:srgbClr val="0D0D0D"/>
                </a:solidFill>
                <a:latin typeface="Arial MT"/>
                <a:cs typeface="Arial MT"/>
              </a:rPr>
              <a:t>-Cultura</a:t>
            </a:r>
            <a:endParaRPr sz="7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750" spc="5">
                <a:solidFill>
                  <a:srgbClr val="0D0D0D"/>
                </a:solidFill>
                <a:latin typeface="Arial MT"/>
                <a:cs typeface="Arial MT"/>
              </a:rPr>
              <a:t>-</a:t>
            </a:r>
            <a:r>
              <a:rPr dirty="0" sz="750" spc="20">
                <a:solidFill>
                  <a:srgbClr val="0D0D0D"/>
                </a:solidFill>
                <a:latin typeface="Arial MT"/>
                <a:cs typeface="Arial MT"/>
              </a:rPr>
              <a:t>Norm</a:t>
            </a:r>
            <a:r>
              <a:rPr dirty="0" sz="750" spc="20">
                <a:solidFill>
                  <a:srgbClr val="0D0D0D"/>
                </a:solidFill>
                <a:latin typeface="Arial MT"/>
                <a:cs typeface="Arial MT"/>
              </a:rPr>
              <a:t>a</a:t>
            </a:r>
            <a:r>
              <a:rPr dirty="0" sz="750" spc="5">
                <a:solidFill>
                  <a:srgbClr val="0D0D0D"/>
                </a:solidFill>
                <a:latin typeface="Arial MT"/>
                <a:cs typeface="Arial MT"/>
              </a:rPr>
              <a:t>ti</a:t>
            </a:r>
            <a:r>
              <a:rPr dirty="0" sz="750" spc="5">
                <a:solidFill>
                  <a:srgbClr val="0D0D0D"/>
                </a:solidFill>
                <a:latin typeface="Arial MT"/>
                <a:cs typeface="Arial MT"/>
              </a:rPr>
              <a:t>v</a:t>
            </a:r>
            <a:r>
              <a:rPr dirty="0" sz="750" spc="20">
                <a:solidFill>
                  <a:srgbClr val="0D0D0D"/>
                </a:solidFill>
                <a:latin typeface="Arial MT"/>
                <a:cs typeface="Arial MT"/>
              </a:rPr>
              <a:t>a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3517668" y="5099943"/>
            <a:ext cx="8956675" cy="302895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5875" rIns="0" bIns="0" rtlCol="0" vert="horz">
            <a:spAutoFit/>
          </a:bodyPr>
          <a:lstStyle/>
          <a:p>
            <a:pPr algn="ctr" marL="61594">
              <a:lnSpc>
                <a:spcPct val="100000"/>
              </a:lnSpc>
              <a:spcBef>
                <a:spcPts val="125"/>
              </a:spcBef>
            </a:pPr>
            <a:r>
              <a:rPr dirty="0" sz="1700" spc="20" b="1">
                <a:latin typeface="Arial"/>
                <a:cs typeface="Arial"/>
              </a:rPr>
              <a:t>NORMATIVA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15" b="1">
                <a:latin typeface="Arial"/>
                <a:cs typeface="Arial"/>
              </a:rPr>
              <a:t>ISO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10" b="1">
                <a:latin typeface="Arial"/>
                <a:cs typeface="Arial"/>
              </a:rPr>
              <a:t>19650</a:t>
            </a:r>
            <a:endParaRPr sz="1700"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7514450" y="6261115"/>
            <a:ext cx="1010919" cy="241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 indent="295275">
              <a:lnSpc>
                <a:spcPct val="100000"/>
              </a:lnSpc>
              <a:spcBef>
                <a:spcPts val="105"/>
              </a:spcBef>
            </a:pPr>
            <a:r>
              <a:rPr dirty="0" sz="700" spc="5" b="1">
                <a:latin typeface="Arial"/>
                <a:cs typeface="Arial"/>
              </a:rPr>
              <a:t>ROLES Y </a:t>
            </a:r>
            <a:r>
              <a:rPr dirty="0" sz="700" spc="10" b="1">
                <a:latin typeface="Arial"/>
                <a:cs typeface="Arial"/>
              </a:rPr>
              <a:t> </a:t>
            </a:r>
            <a:r>
              <a:rPr dirty="0" sz="700" spc="5" b="1">
                <a:latin typeface="Arial"/>
                <a:cs typeface="Arial"/>
              </a:rPr>
              <a:t>RESPONS</a:t>
            </a:r>
            <a:r>
              <a:rPr dirty="0" sz="700" spc="-15" b="1">
                <a:latin typeface="Arial"/>
                <a:cs typeface="Arial"/>
              </a:rPr>
              <a:t>A</a:t>
            </a:r>
            <a:r>
              <a:rPr dirty="0" sz="700" b="1">
                <a:latin typeface="Arial"/>
                <a:cs typeface="Arial"/>
              </a:rPr>
              <a:t>BILID</a:t>
            </a:r>
            <a:r>
              <a:rPr dirty="0" sz="700" spc="-15" b="1">
                <a:latin typeface="Arial"/>
                <a:cs typeface="Arial"/>
              </a:rPr>
              <a:t>A</a:t>
            </a:r>
            <a:r>
              <a:rPr dirty="0" sz="700" spc="5" b="1">
                <a:latin typeface="Arial"/>
                <a:cs typeface="Arial"/>
              </a:rPr>
              <a:t>DES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98" name="object 98"/>
          <p:cNvGrpSpPr/>
          <p:nvPr/>
        </p:nvGrpSpPr>
        <p:grpSpPr>
          <a:xfrm>
            <a:off x="6360071" y="6341092"/>
            <a:ext cx="3302635" cy="2635250"/>
            <a:chOff x="6360071" y="6341092"/>
            <a:chExt cx="3302635" cy="2635250"/>
          </a:xfrm>
        </p:grpSpPr>
        <p:pic>
          <p:nvPicPr>
            <p:cNvPr id="99" name="object 9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360071" y="6341092"/>
              <a:ext cx="3302402" cy="2635129"/>
            </a:xfrm>
            <a:prstGeom prst="rect">
              <a:avLst/>
            </a:prstGeom>
          </p:spPr>
        </p:pic>
        <p:pic>
          <p:nvPicPr>
            <p:cNvPr id="100" name="object 10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675638" y="6502916"/>
              <a:ext cx="624319" cy="625318"/>
            </a:xfrm>
            <a:prstGeom prst="rect">
              <a:avLst/>
            </a:prstGeom>
          </p:spPr>
        </p:pic>
        <p:pic>
          <p:nvPicPr>
            <p:cNvPr id="101" name="object 10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816396" y="6652752"/>
              <a:ext cx="621323" cy="608337"/>
            </a:xfrm>
            <a:prstGeom prst="rect">
              <a:avLst/>
            </a:prstGeom>
          </p:spPr>
        </p:pic>
        <p:pic>
          <p:nvPicPr>
            <p:cNvPr id="102" name="object 10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930272" y="7649666"/>
              <a:ext cx="684254" cy="608337"/>
            </a:xfrm>
            <a:prstGeom prst="rect">
              <a:avLst/>
            </a:prstGeom>
          </p:spPr>
        </p:pic>
        <p:pic>
          <p:nvPicPr>
            <p:cNvPr id="103" name="object 10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375055" y="7648668"/>
              <a:ext cx="587360" cy="642300"/>
            </a:xfrm>
            <a:prstGeom prst="rect">
              <a:avLst/>
            </a:prstGeom>
          </p:spPr>
        </p:pic>
        <p:pic>
          <p:nvPicPr>
            <p:cNvPr id="104" name="object 104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505913" y="6644761"/>
              <a:ext cx="587360" cy="622322"/>
            </a:xfrm>
            <a:prstGeom prst="rect">
              <a:avLst/>
            </a:prstGeom>
          </p:spPr>
        </p:pic>
      </p:grpSp>
      <p:sp>
        <p:nvSpPr>
          <p:cNvPr id="105" name="object 105"/>
          <p:cNvSpPr txBox="1"/>
          <p:nvPr/>
        </p:nvSpPr>
        <p:spPr>
          <a:xfrm>
            <a:off x="8704304" y="7324556"/>
            <a:ext cx="929640" cy="241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2555" marR="5080" indent="-110489">
              <a:lnSpc>
                <a:spcPct val="100000"/>
              </a:lnSpc>
              <a:spcBef>
                <a:spcPts val="105"/>
              </a:spcBef>
            </a:pPr>
            <a:r>
              <a:rPr dirty="0" sz="700" b="1">
                <a:latin typeface="Arial"/>
                <a:cs typeface="Arial"/>
              </a:rPr>
              <a:t>REQUERIMIENTOS</a:t>
            </a:r>
            <a:r>
              <a:rPr dirty="0" sz="700" spc="-30" b="1">
                <a:latin typeface="Arial"/>
                <a:cs typeface="Arial"/>
              </a:rPr>
              <a:t> </a:t>
            </a:r>
            <a:r>
              <a:rPr dirty="0" sz="700" spc="5" b="1">
                <a:latin typeface="Arial"/>
                <a:cs typeface="Arial"/>
              </a:rPr>
              <a:t>Y </a:t>
            </a:r>
            <a:r>
              <a:rPr dirty="0" sz="700" spc="-180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ESPECTATIVAS</a:t>
            </a:r>
            <a:endParaRPr sz="700">
              <a:latin typeface="Arial"/>
              <a:cs typeface="Arial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8879513" y="8290255"/>
            <a:ext cx="859790" cy="241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07314" marR="5080" indent="-95250">
              <a:lnSpc>
                <a:spcPct val="100000"/>
              </a:lnSpc>
              <a:spcBef>
                <a:spcPts val="105"/>
              </a:spcBef>
            </a:pPr>
            <a:r>
              <a:rPr dirty="0" sz="700" spc="-5" b="1">
                <a:latin typeface="Arial"/>
                <a:cs typeface="Arial"/>
              </a:rPr>
              <a:t>SEGURIDAD </a:t>
            </a:r>
            <a:r>
              <a:rPr dirty="0" sz="700" b="1">
                <a:latin typeface="Arial"/>
                <a:cs typeface="Arial"/>
              </a:rPr>
              <a:t>DE LA </a:t>
            </a:r>
            <a:r>
              <a:rPr dirty="0" sz="700" spc="-180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INFORMACIÓN</a:t>
            </a:r>
            <a:endParaRPr sz="700">
              <a:latin typeface="Arial"/>
              <a:cs typeface="Arial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6413549" y="8339850"/>
            <a:ext cx="579755" cy="241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84455" marR="5080" indent="-72390">
              <a:lnSpc>
                <a:spcPct val="100000"/>
              </a:lnSpc>
              <a:spcBef>
                <a:spcPts val="105"/>
              </a:spcBef>
            </a:pPr>
            <a:r>
              <a:rPr dirty="0" sz="700" spc="5" b="1">
                <a:latin typeface="Arial"/>
                <a:cs typeface="Arial"/>
              </a:rPr>
              <a:t>GES</a:t>
            </a:r>
            <a:r>
              <a:rPr dirty="0" sz="700" spc="-10" b="1">
                <a:latin typeface="Arial"/>
                <a:cs typeface="Arial"/>
              </a:rPr>
              <a:t>T</a:t>
            </a:r>
            <a:r>
              <a:rPr dirty="0" sz="700" b="1">
                <a:latin typeface="Arial"/>
                <a:cs typeface="Arial"/>
              </a:rPr>
              <a:t>IÓN</a:t>
            </a:r>
            <a:r>
              <a:rPr dirty="0" sz="700" spc="5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DE  </a:t>
            </a:r>
            <a:r>
              <a:rPr dirty="0" sz="700" spc="5" b="1">
                <a:latin typeface="Arial"/>
                <a:cs typeface="Arial"/>
              </a:rPr>
              <a:t>RIESGOS</a:t>
            </a:r>
            <a:endParaRPr sz="700">
              <a:latin typeface="Arial"/>
              <a:cs typeface="Arial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6388726" y="7293740"/>
            <a:ext cx="829944" cy="241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4450" marR="5080" indent="-32384">
              <a:lnSpc>
                <a:spcPct val="100000"/>
              </a:lnSpc>
              <a:spcBef>
                <a:spcPts val="105"/>
              </a:spcBef>
            </a:pPr>
            <a:r>
              <a:rPr dirty="0" sz="700" b="1">
                <a:latin typeface="Arial"/>
                <a:cs typeface="Arial"/>
              </a:rPr>
              <a:t>COMUNICACIÓN</a:t>
            </a:r>
            <a:r>
              <a:rPr dirty="0" sz="700" spc="-40" b="1">
                <a:latin typeface="Arial"/>
                <a:cs typeface="Arial"/>
              </a:rPr>
              <a:t> </a:t>
            </a:r>
            <a:r>
              <a:rPr dirty="0" sz="700" spc="5" b="1">
                <a:latin typeface="Arial"/>
                <a:cs typeface="Arial"/>
              </a:rPr>
              <a:t>Y </a:t>
            </a:r>
            <a:r>
              <a:rPr dirty="0" sz="700" spc="-180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COLABORACIÓN</a:t>
            </a:r>
            <a:endParaRPr sz="700">
              <a:latin typeface="Arial"/>
              <a:cs typeface="Arial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10115481" y="6353578"/>
            <a:ext cx="2362835" cy="206375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3970" rIns="0" bIns="0" rtlCol="0" vert="horz">
            <a:spAutoFit/>
          </a:bodyPr>
          <a:lstStyle/>
          <a:p>
            <a:pPr marL="740410">
              <a:lnSpc>
                <a:spcPct val="100000"/>
              </a:lnSpc>
              <a:spcBef>
                <a:spcPts val="110"/>
              </a:spcBef>
            </a:pPr>
            <a:r>
              <a:rPr dirty="0" sz="1100" spc="-5" b="1">
                <a:latin typeface="Arial"/>
                <a:cs typeface="Arial"/>
              </a:rPr>
              <a:t>APARTADOS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3555626" y="6353578"/>
            <a:ext cx="2362835" cy="206375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3970" rIns="0" bIns="0" rtlCol="0" vert="horz">
            <a:spAutoFit/>
          </a:bodyPr>
          <a:lstStyle/>
          <a:p>
            <a:pPr marL="115570">
              <a:lnSpc>
                <a:spcPct val="100000"/>
              </a:lnSpc>
              <a:spcBef>
                <a:spcPts val="110"/>
              </a:spcBef>
            </a:pPr>
            <a:r>
              <a:rPr dirty="0" sz="1100" b="1">
                <a:latin typeface="Arial"/>
                <a:cs typeface="Arial"/>
              </a:rPr>
              <a:t>REQUISITOS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spc="-5" b="1">
                <a:latin typeface="Arial"/>
                <a:cs typeface="Arial"/>
              </a:rPr>
              <a:t>INFORMACIÓN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10139241" y="6763318"/>
            <a:ext cx="2312035" cy="31369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dirty="0" sz="950" spc="-5">
                <a:latin typeface="Arial MT"/>
                <a:cs typeface="Arial MT"/>
              </a:rPr>
              <a:t>-ISO</a:t>
            </a:r>
            <a:r>
              <a:rPr dirty="0" sz="950" spc="1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19650-2</a:t>
            </a:r>
            <a:r>
              <a:rPr dirty="0" sz="950" spc="1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:</a:t>
            </a:r>
            <a:r>
              <a:rPr dirty="0" sz="950" spc="1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evaluación</a:t>
            </a:r>
            <a:r>
              <a:rPr dirty="0" sz="950" spc="2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</a:t>
            </a:r>
            <a:r>
              <a:rPr dirty="0" sz="950" spc="1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necesidades </a:t>
            </a:r>
            <a:r>
              <a:rPr dirty="0" sz="950" spc="-2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(punto</a:t>
            </a:r>
            <a:r>
              <a:rPr dirty="0" sz="950" spc="-1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1 del flujograma)</a:t>
            </a:r>
            <a:endParaRPr sz="950">
              <a:latin typeface="Arial MT"/>
              <a:cs typeface="Arial MT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10139241" y="7194948"/>
            <a:ext cx="2311400" cy="31369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dirty="0" sz="950" spc="-5">
                <a:latin typeface="Arial MT"/>
                <a:cs typeface="Arial MT"/>
              </a:rPr>
              <a:t>-ISO</a:t>
            </a:r>
            <a:r>
              <a:rPr dirty="0" sz="950" spc="7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9650-2</a:t>
            </a:r>
            <a:r>
              <a:rPr dirty="0" sz="950" spc="7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:</a:t>
            </a:r>
            <a:r>
              <a:rPr dirty="0" sz="950" spc="7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petición</a:t>
            </a:r>
            <a:r>
              <a:rPr dirty="0" sz="950" spc="8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</a:t>
            </a:r>
            <a:r>
              <a:rPr dirty="0" sz="950" spc="7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ofertas</a:t>
            </a:r>
            <a:r>
              <a:rPr dirty="0" sz="950" spc="8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(punto</a:t>
            </a:r>
            <a:r>
              <a:rPr dirty="0" sz="950" spc="7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2 </a:t>
            </a:r>
            <a:r>
              <a:rPr dirty="0" sz="950" spc="-2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del</a:t>
            </a:r>
            <a:r>
              <a:rPr dirty="0" sz="950" spc="-1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flujograma)</a:t>
            </a:r>
            <a:endParaRPr sz="950">
              <a:latin typeface="Arial MT"/>
              <a:cs typeface="Arial MT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10139241" y="7626477"/>
            <a:ext cx="2312035" cy="31369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dirty="0" sz="950" spc="-5">
                <a:latin typeface="Arial MT"/>
                <a:cs typeface="Arial MT"/>
              </a:rPr>
              <a:t>-ISO</a:t>
            </a:r>
            <a:r>
              <a:rPr dirty="0" sz="950" spc="6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19650-2</a:t>
            </a:r>
            <a:r>
              <a:rPr dirty="0" sz="950" spc="7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:</a:t>
            </a:r>
            <a:r>
              <a:rPr dirty="0" sz="950" spc="6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presentación</a:t>
            </a:r>
            <a:r>
              <a:rPr dirty="0" sz="950" spc="7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</a:t>
            </a:r>
            <a:r>
              <a:rPr dirty="0" sz="950" spc="6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ofertas </a:t>
            </a:r>
            <a:r>
              <a:rPr dirty="0" sz="950" spc="-2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(punto</a:t>
            </a:r>
            <a:r>
              <a:rPr dirty="0" sz="950" spc="-1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3 del flujograma)</a:t>
            </a:r>
            <a:endParaRPr sz="950">
              <a:latin typeface="Arial MT"/>
              <a:cs typeface="Arial MT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10139241" y="8058008"/>
            <a:ext cx="1678939" cy="1695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50" spc="-5">
                <a:latin typeface="Arial MT"/>
                <a:cs typeface="Arial MT"/>
              </a:rPr>
              <a:t>-ISO</a:t>
            </a:r>
            <a:r>
              <a:rPr dirty="0" sz="950" spc="-2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19650-2</a:t>
            </a:r>
            <a:r>
              <a:rPr dirty="0" sz="950" spc="-1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:</a:t>
            </a:r>
            <a:r>
              <a:rPr dirty="0" sz="950" spc="-2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contratación</a:t>
            </a:r>
            <a:r>
              <a:rPr dirty="0" sz="950" spc="-1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(4)</a:t>
            </a:r>
            <a:endParaRPr sz="950">
              <a:latin typeface="Arial MT"/>
              <a:cs typeface="Arial MT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10139241" y="8345694"/>
            <a:ext cx="1678939" cy="1695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50" spc="-5">
                <a:latin typeface="Arial MT"/>
                <a:cs typeface="Arial MT"/>
              </a:rPr>
              <a:t>-ISO</a:t>
            </a:r>
            <a:r>
              <a:rPr dirty="0" sz="950" spc="-2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19650-2</a:t>
            </a:r>
            <a:r>
              <a:rPr dirty="0" sz="950" spc="-2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:</a:t>
            </a:r>
            <a:r>
              <a:rPr dirty="0" sz="950" spc="-2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movilización</a:t>
            </a:r>
            <a:r>
              <a:rPr dirty="0" sz="950" spc="-1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(5)</a:t>
            </a:r>
            <a:endParaRPr sz="950">
              <a:latin typeface="Arial MT"/>
              <a:cs typeface="Arial MT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10139241" y="8633381"/>
            <a:ext cx="2310765" cy="31369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dirty="0" sz="950" spc="-5">
                <a:latin typeface="Arial MT"/>
                <a:cs typeface="Arial MT"/>
              </a:rPr>
              <a:t>-ISO</a:t>
            </a:r>
            <a:r>
              <a:rPr dirty="0" sz="950" spc="3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19650-2</a:t>
            </a:r>
            <a:r>
              <a:rPr dirty="0" sz="950" spc="3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:</a:t>
            </a:r>
            <a:r>
              <a:rPr dirty="0" sz="950" spc="3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producción</a:t>
            </a:r>
            <a:r>
              <a:rPr dirty="0" sz="950" spc="4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colaborativa</a:t>
            </a:r>
            <a:r>
              <a:rPr dirty="0" sz="950" spc="3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 </a:t>
            </a:r>
            <a:r>
              <a:rPr dirty="0" sz="950" spc="-2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la</a:t>
            </a:r>
            <a:r>
              <a:rPr dirty="0" sz="950" spc="-1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información (6)</a:t>
            </a:r>
            <a:endParaRPr sz="950">
              <a:latin typeface="Arial MT"/>
              <a:cs typeface="Arial MT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10139241" y="9064911"/>
            <a:ext cx="2311400" cy="31369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dirty="0" sz="950" spc="-5">
                <a:latin typeface="Arial MT"/>
                <a:cs typeface="Arial MT"/>
              </a:rPr>
              <a:t>-ISO</a:t>
            </a:r>
            <a:r>
              <a:rPr dirty="0" sz="950" spc="8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19650-2</a:t>
            </a:r>
            <a:r>
              <a:rPr dirty="0" sz="950" spc="8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:</a:t>
            </a:r>
            <a:r>
              <a:rPr dirty="0" sz="950" spc="8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entrega</a:t>
            </a:r>
            <a:r>
              <a:rPr dirty="0" sz="950" spc="8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del</a:t>
            </a:r>
            <a:r>
              <a:rPr dirty="0" sz="950" spc="8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modelo</a:t>
            </a:r>
            <a:r>
              <a:rPr dirty="0" sz="950" spc="8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 </a:t>
            </a:r>
            <a:r>
              <a:rPr dirty="0" sz="950" spc="-2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información</a:t>
            </a:r>
            <a:r>
              <a:rPr dirty="0" sz="950" spc="-1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(7)</a:t>
            </a:r>
            <a:endParaRPr sz="950">
              <a:latin typeface="Arial MT"/>
              <a:cs typeface="Arial MT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10139241" y="9496590"/>
            <a:ext cx="2311400" cy="31369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dirty="0" sz="950" spc="-5">
                <a:latin typeface="Arial MT"/>
                <a:cs typeface="Arial MT"/>
              </a:rPr>
              <a:t>-ISO</a:t>
            </a:r>
            <a:r>
              <a:rPr dirty="0" sz="950" spc="4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19650-2</a:t>
            </a:r>
            <a:r>
              <a:rPr dirty="0" sz="950" spc="4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:</a:t>
            </a:r>
            <a:r>
              <a:rPr dirty="0" sz="950" spc="4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fin</a:t>
            </a:r>
            <a:r>
              <a:rPr dirty="0" sz="950" spc="6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</a:t>
            </a:r>
            <a:r>
              <a:rPr dirty="0" sz="950" spc="4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la</a:t>
            </a:r>
            <a:r>
              <a:rPr dirty="0" sz="950" spc="4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fase</a:t>
            </a:r>
            <a:r>
              <a:rPr dirty="0" sz="950" spc="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</a:t>
            </a:r>
            <a:r>
              <a:rPr dirty="0" sz="950" spc="4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desarrollo </a:t>
            </a:r>
            <a:r>
              <a:rPr dirty="0" sz="950" spc="-2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(8)</a:t>
            </a:r>
            <a:endParaRPr sz="950">
              <a:latin typeface="Arial MT"/>
              <a:cs typeface="Arial MT"/>
            </a:endParaRPr>
          </a:p>
        </p:txBody>
      </p:sp>
      <p:grpSp>
        <p:nvGrpSpPr>
          <p:cNvPr id="119" name="object 119"/>
          <p:cNvGrpSpPr/>
          <p:nvPr/>
        </p:nvGrpSpPr>
        <p:grpSpPr>
          <a:xfrm>
            <a:off x="3482206" y="6816574"/>
            <a:ext cx="2492375" cy="3004820"/>
            <a:chOff x="3482206" y="6816574"/>
            <a:chExt cx="2492375" cy="3004820"/>
          </a:xfrm>
        </p:grpSpPr>
        <p:pic>
          <p:nvPicPr>
            <p:cNvPr id="120" name="object 12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511175" y="6816574"/>
              <a:ext cx="1121778" cy="873048"/>
            </a:xfrm>
            <a:prstGeom prst="rect">
              <a:avLst/>
            </a:prstGeom>
          </p:spPr>
        </p:pic>
        <p:pic>
          <p:nvPicPr>
            <p:cNvPr id="121" name="object 1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765808" y="6828561"/>
              <a:ext cx="1122776" cy="873048"/>
            </a:xfrm>
            <a:prstGeom prst="rect">
              <a:avLst/>
            </a:prstGeom>
          </p:spPr>
        </p:pic>
        <p:pic>
          <p:nvPicPr>
            <p:cNvPr id="122" name="object 1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201423" y="8947253"/>
              <a:ext cx="1121778" cy="874047"/>
            </a:xfrm>
            <a:prstGeom prst="rect">
              <a:avLst/>
            </a:prstGeom>
          </p:spPr>
        </p:pic>
        <p:pic>
          <p:nvPicPr>
            <p:cNvPr id="123" name="object 12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482206" y="8034248"/>
              <a:ext cx="1122776" cy="873048"/>
            </a:xfrm>
            <a:prstGeom prst="rect">
              <a:avLst/>
            </a:prstGeom>
          </p:spPr>
        </p:pic>
        <p:pic>
          <p:nvPicPr>
            <p:cNvPr id="124" name="object 12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852713" y="8046235"/>
              <a:ext cx="1121778" cy="873048"/>
            </a:xfrm>
            <a:prstGeom prst="rect">
              <a:avLst/>
            </a:prstGeom>
          </p:spPr>
        </p:pic>
        <p:sp>
          <p:nvSpPr>
            <p:cNvPr id="125" name="object 125"/>
            <p:cNvSpPr/>
            <p:nvPr/>
          </p:nvSpPr>
          <p:spPr>
            <a:xfrm>
              <a:off x="4370239" y="7632685"/>
              <a:ext cx="678815" cy="1341755"/>
            </a:xfrm>
            <a:custGeom>
              <a:avLst/>
              <a:gdLst/>
              <a:ahLst/>
              <a:cxnLst/>
              <a:rect l="l" t="t" r="r" b="b"/>
              <a:pathLst>
                <a:path w="678814" h="1341754">
                  <a:moveTo>
                    <a:pt x="330589" y="0"/>
                  </a:moveTo>
                  <a:lnTo>
                    <a:pt x="327643" y="1341688"/>
                  </a:lnTo>
                </a:path>
                <a:path w="678814" h="1341754">
                  <a:moveTo>
                    <a:pt x="0" y="279695"/>
                  </a:moveTo>
                  <a:lnTo>
                    <a:pt x="678710" y="279695"/>
                  </a:lnTo>
                </a:path>
              </a:pathLst>
            </a:custGeom>
            <a:ln w="39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6" name="object 126"/>
          <p:cNvSpPr txBox="1"/>
          <p:nvPr/>
        </p:nvSpPr>
        <p:spPr>
          <a:xfrm>
            <a:off x="3853438" y="7032874"/>
            <a:ext cx="369570" cy="2654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550" spc="10" b="1">
                <a:latin typeface="Arial"/>
                <a:cs typeface="Arial"/>
              </a:rPr>
              <a:t>DIR</a:t>
            </a:r>
            <a:endParaRPr sz="1550">
              <a:latin typeface="Arial"/>
              <a:cs typeface="Arial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5097583" y="7031126"/>
            <a:ext cx="358775" cy="2654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550" spc="10" b="1">
                <a:latin typeface="Arial"/>
                <a:cs typeface="Arial"/>
              </a:rPr>
              <a:t>PIR</a:t>
            </a:r>
            <a:endParaRPr sz="1550">
              <a:latin typeface="Arial"/>
              <a:cs typeface="Arial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3836257" y="8256541"/>
            <a:ext cx="369570" cy="2654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550" spc="10" b="1">
                <a:latin typeface="Arial"/>
                <a:cs typeface="Arial"/>
              </a:rPr>
              <a:t>AIR</a:t>
            </a:r>
            <a:endParaRPr sz="1550">
              <a:latin typeface="Arial"/>
              <a:cs typeface="Arial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5169505" y="8273922"/>
            <a:ext cx="391795" cy="2654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550" spc="10" b="1">
                <a:latin typeface="Arial"/>
                <a:cs typeface="Arial"/>
              </a:rPr>
              <a:t>AIM</a:t>
            </a:r>
            <a:endParaRPr sz="1550">
              <a:latin typeface="Arial"/>
              <a:cs typeface="Arial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4523109" y="9167799"/>
            <a:ext cx="381000" cy="2654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550" spc="10" b="1">
                <a:latin typeface="Arial"/>
                <a:cs typeface="Arial"/>
              </a:rPr>
              <a:t>PIM</a:t>
            </a:r>
            <a:endParaRPr sz="1550">
              <a:latin typeface="Arial"/>
              <a:cs typeface="Arial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3532651" y="10002603"/>
            <a:ext cx="8955405" cy="302895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587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dirty="0" sz="1700" spc="20" b="1">
                <a:latin typeface="Arial"/>
                <a:cs typeface="Arial"/>
              </a:rPr>
              <a:t>RESOLUCIÓN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10" b="1">
                <a:latin typeface="Arial"/>
                <a:cs typeface="Arial"/>
              </a:rPr>
              <a:t>0441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20" b="1">
                <a:latin typeface="Arial"/>
                <a:cs typeface="Arial"/>
              </a:rPr>
              <a:t>DEL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10" b="1">
                <a:latin typeface="Arial"/>
                <a:cs typeface="Arial"/>
              </a:rPr>
              <a:t>2020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132" name="object 132"/>
          <p:cNvGrpSpPr/>
          <p:nvPr/>
        </p:nvGrpSpPr>
        <p:grpSpPr>
          <a:xfrm>
            <a:off x="3369329" y="10532526"/>
            <a:ext cx="9033510" cy="1169035"/>
            <a:chOff x="3369329" y="10532526"/>
            <a:chExt cx="9033510" cy="1169035"/>
          </a:xfrm>
        </p:grpSpPr>
        <p:pic>
          <p:nvPicPr>
            <p:cNvPr id="133" name="object 13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369329" y="10532526"/>
              <a:ext cx="5209325" cy="1147749"/>
            </a:xfrm>
            <a:prstGeom prst="rect">
              <a:avLst/>
            </a:prstGeom>
          </p:spPr>
        </p:pic>
        <p:pic>
          <p:nvPicPr>
            <p:cNvPr id="134" name="object 13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8872335" y="10563493"/>
              <a:ext cx="952961" cy="1103797"/>
            </a:xfrm>
            <a:prstGeom prst="rect">
              <a:avLst/>
            </a:prstGeom>
          </p:spPr>
        </p:pic>
        <p:pic>
          <p:nvPicPr>
            <p:cNvPr id="135" name="object 13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0138955" y="10590463"/>
              <a:ext cx="952961" cy="1110789"/>
            </a:xfrm>
            <a:prstGeom prst="rect">
              <a:avLst/>
            </a:prstGeom>
          </p:spPr>
        </p:pic>
        <p:pic>
          <p:nvPicPr>
            <p:cNvPr id="136" name="object 13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1344642" y="10563493"/>
              <a:ext cx="1057847" cy="1101799"/>
            </a:xfrm>
            <a:prstGeom prst="rect">
              <a:avLst/>
            </a:prstGeom>
          </p:spPr>
        </p:pic>
        <p:sp>
          <p:nvSpPr>
            <p:cNvPr id="137" name="object 137"/>
            <p:cNvSpPr/>
            <p:nvPr/>
          </p:nvSpPr>
          <p:spPr>
            <a:xfrm>
              <a:off x="8527211" y="11187313"/>
              <a:ext cx="2885440" cy="28575"/>
            </a:xfrm>
            <a:custGeom>
              <a:avLst/>
              <a:gdLst/>
              <a:ahLst/>
              <a:cxnLst/>
              <a:rect l="l" t="t" r="r" b="b"/>
              <a:pathLst>
                <a:path w="2885440" h="28575">
                  <a:moveTo>
                    <a:pt x="0" y="0"/>
                  </a:moveTo>
                  <a:lnTo>
                    <a:pt x="280894" y="0"/>
                  </a:lnTo>
                </a:path>
                <a:path w="2885440" h="28575">
                  <a:moveTo>
                    <a:pt x="1307575" y="27969"/>
                  </a:moveTo>
                  <a:lnTo>
                    <a:pt x="1588469" y="27969"/>
                  </a:lnTo>
                </a:path>
                <a:path w="2885440" h="28575">
                  <a:moveTo>
                    <a:pt x="2604163" y="27969"/>
                  </a:moveTo>
                  <a:lnTo>
                    <a:pt x="2885057" y="27969"/>
                  </a:lnTo>
                </a:path>
              </a:pathLst>
            </a:custGeom>
            <a:ln w="14983">
              <a:solidFill>
                <a:srgbClr val="3A5263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8" name="object 138"/>
          <p:cNvSpPr txBox="1"/>
          <p:nvPr/>
        </p:nvSpPr>
        <p:spPr>
          <a:xfrm>
            <a:off x="3505217" y="11720169"/>
            <a:ext cx="1064895" cy="349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2700" marR="5080" indent="-635">
              <a:lnSpc>
                <a:spcPct val="100000"/>
              </a:lnSpc>
              <a:spcBef>
                <a:spcPts val="105"/>
              </a:spcBef>
            </a:pPr>
            <a:r>
              <a:rPr dirty="0" sz="700" spc="-5" b="1">
                <a:latin typeface="Arial"/>
                <a:cs typeface="Arial"/>
              </a:rPr>
              <a:t>Preparación entorno </a:t>
            </a:r>
            <a:r>
              <a:rPr dirty="0" sz="700" b="1">
                <a:latin typeface="Arial"/>
                <a:cs typeface="Arial"/>
              </a:rPr>
              <a:t> Digital</a:t>
            </a:r>
            <a:r>
              <a:rPr dirty="0" sz="700" spc="-10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para</a:t>
            </a:r>
            <a:r>
              <a:rPr dirty="0" sz="700" spc="-5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la</a:t>
            </a:r>
            <a:r>
              <a:rPr dirty="0" sz="700" spc="-5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recepción </a:t>
            </a:r>
            <a:r>
              <a:rPr dirty="0" sz="700" spc="-180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de</a:t>
            </a:r>
            <a:r>
              <a:rPr dirty="0" sz="700" spc="-5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documentos</a:t>
            </a:r>
            <a:endParaRPr sz="700">
              <a:latin typeface="Arial"/>
              <a:cs typeface="Arial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5119609" y="11723665"/>
            <a:ext cx="455295" cy="133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b="1">
                <a:latin typeface="Arial"/>
                <a:cs typeface="Arial"/>
              </a:rPr>
              <a:t>Radiación</a:t>
            </a:r>
            <a:endParaRPr sz="700">
              <a:latin typeface="Arial"/>
              <a:cs typeface="Arial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6105285" y="11728409"/>
            <a:ext cx="1099820" cy="241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2545" marR="5080" indent="-30480">
              <a:lnSpc>
                <a:spcPct val="100000"/>
              </a:lnSpc>
              <a:spcBef>
                <a:spcPts val="105"/>
              </a:spcBef>
            </a:pPr>
            <a:r>
              <a:rPr dirty="0" sz="700" b="1">
                <a:latin typeface="Arial"/>
                <a:cs typeface="Arial"/>
              </a:rPr>
              <a:t>Revisión y expedición de </a:t>
            </a:r>
            <a:r>
              <a:rPr dirty="0" sz="700" spc="-185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actas</a:t>
            </a:r>
            <a:r>
              <a:rPr dirty="0" sz="700" spc="-10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de</a:t>
            </a:r>
            <a:r>
              <a:rPr dirty="0" sz="700" spc="-5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observaciones</a:t>
            </a:r>
            <a:endParaRPr sz="700">
              <a:latin typeface="Arial"/>
              <a:cs typeface="Arial"/>
            </a:endParaRPr>
          </a:p>
        </p:txBody>
      </p:sp>
      <p:sp>
        <p:nvSpPr>
          <p:cNvPr id="141" name="object 141"/>
          <p:cNvSpPr txBox="1"/>
          <p:nvPr/>
        </p:nvSpPr>
        <p:spPr>
          <a:xfrm>
            <a:off x="7734210" y="11731855"/>
            <a:ext cx="699770" cy="349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700" b="1">
                <a:latin typeface="Arial"/>
                <a:cs typeface="Arial"/>
              </a:rPr>
              <a:t>Recepción de </a:t>
            </a:r>
            <a:r>
              <a:rPr dirty="0" sz="700" spc="5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Documentos</a:t>
            </a:r>
            <a:r>
              <a:rPr dirty="0" sz="700" spc="-45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de </a:t>
            </a:r>
            <a:r>
              <a:rPr dirty="0" sz="700" b="1">
                <a:latin typeface="Arial"/>
                <a:cs typeface="Arial"/>
              </a:rPr>
              <a:t> </a:t>
            </a:r>
            <a:r>
              <a:rPr dirty="0" sz="700" spc="-5" b="1">
                <a:latin typeface="Arial"/>
                <a:cs typeface="Arial"/>
              </a:rPr>
              <a:t>respuestas</a:t>
            </a:r>
            <a:endParaRPr sz="700">
              <a:latin typeface="Arial"/>
              <a:cs typeface="Arial"/>
            </a:endParaRPr>
          </a:p>
        </p:txBody>
      </p:sp>
      <p:sp>
        <p:nvSpPr>
          <p:cNvPr id="142" name="object 142"/>
          <p:cNvSpPr txBox="1"/>
          <p:nvPr/>
        </p:nvSpPr>
        <p:spPr>
          <a:xfrm>
            <a:off x="9184781" y="11720169"/>
            <a:ext cx="450215" cy="133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spc="-5" b="1">
                <a:latin typeface="Arial"/>
                <a:cs typeface="Arial"/>
              </a:rPr>
              <a:t>Viabilidad</a:t>
            </a:r>
            <a:endParaRPr sz="700">
              <a:latin typeface="Arial"/>
              <a:cs typeface="Arial"/>
            </a:endParaRPr>
          </a:p>
        </p:txBody>
      </p:sp>
      <p:sp>
        <p:nvSpPr>
          <p:cNvPr id="143" name="object 143"/>
          <p:cNvSpPr txBox="1"/>
          <p:nvPr/>
        </p:nvSpPr>
        <p:spPr>
          <a:xfrm>
            <a:off x="10225397" y="11724763"/>
            <a:ext cx="844550" cy="241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15570" marR="5080" indent="-103505">
              <a:lnSpc>
                <a:spcPct val="100000"/>
              </a:lnSpc>
              <a:spcBef>
                <a:spcPts val="105"/>
              </a:spcBef>
            </a:pPr>
            <a:r>
              <a:rPr dirty="0" sz="700" spc="-5" b="1">
                <a:latin typeface="Arial"/>
                <a:cs typeface="Arial"/>
              </a:rPr>
              <a:t>Expedición </a:t>
            </a:r>
            <a:r>
              <a:rPr dirty="0" sz="700" b="1">
                <a:latin typeface="Arial"/>
                <a:cs typeface="Arial"/>
              </a:rPr>
              <a:t>de </a:t>
            </a:r>
            <a:r>
              <a:rPr dirty="0" sz="700" spc="-5" b="1">
                <a:latin typeface="Arial"/>
                <a:cs typeface="Arial"/>
              </a:rPr>
              <a:t>acto </a:t>
            </a:r>
            <a:r>
              <a:rPr dirty="0" sz="700" spc="-180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administrativo</a:t>
            </a:r>
            <a:endParaRPr sz="700">
              <a:latin typeface="Arial"/>
              <a:cs typeface="Arial"/>
            </a:endParaRPr>
          </a:p>
        </p:txBody>
      </p:sp>
      <p:sp>
        <p:nvSpPr>
          <p:cNvPr id="144" name="object 144"/>
          <p:cNvSpPr txBox="1"/>
          <p:nvPr/>
        </p:nvSpPr>
        <p:spPr>
          <a:xfrm>
            <a:off x="11523733" y="11728409"/>
            <a:ext cx="769620" cy="133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b="1">
                <a:latin typeface="Arial"/>
                <a:cs typeface="Arial"/>
              </a:rPr>
              <a:t>Archivo</a:t>
            </a:r>
            <a:r>
              <a:rPr dirty="0" sz="700" spc="-10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y</a:t>
            </a:r>
            <a:r>
              <a:rPr dirty="0" sz="700" spc="-25" b="1">
                <a:latin typeface="Arial"/>
                <a:cs typeface="Arial"/>
              </a:rPr>
              <a:t> </a:t>
            </a:r>
            <a:r>
              <a:rPr dirty="0" sz="700" b="1">
                <a:latin typeface="Arial"/>
                <a:cs typeface="Arial"/>
              </a:rPr>
              <a:t>reporte</a:t>
            </a:r>
            <a:endParaRPr sz="700">
              <a:latin typeface="Arial"/>
              <a:cs typeface="Arial"/>
            </a:endParaRPr>
          </a:p>
        </p:txBody>
      </p:sp>
      <p:sp>
        <p:nvSpPr>
          <p:cNvPr id="145" name="object 145"/>
          <p:cNvSpPr txBox="1"/>
          <p:nvPr/>
        </p:nvSpPr>
        <p:spPr>
          <a:xfrm>
            <a:off x="3530654" y="12268135"/>
            <a:ext cx="4392295" cy="229870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5240" rIns="0" bIns="0" rtlCol="0" vert="horz">
            <a:spAutoFit/>
          </a:bodyPr>
          <a:lstStyle/>
          <a:p>
            <a:pPr marL="210185">
              <a:lnSpc>
                <a:spcPct val="100000"/>
              </a:lnSpc>
              <a:spcBef>
                <a:spcPts val="120"/>
              </a:spcBef>
            </a:pPr>
            <a:r>
              <a:rPr dirty="0" sz="1250" b="1">
                <a:latin typeface="Arial"/>
                <a:cs typeface="Arial"/>
              </a:rPr>
              <a:t>EIR</a:t>
            </a:r>
            <a:r>
              <a:rPr dirty="0" sz="1250" spc="10" b="1">
                <a:latin typeface="Arial"/>
                <a:cs typeface="Arial"/>
              </a:rPr>
              <a:t> </a:t>
            </a:r>
            <a:r>
              <a:rPr dirty="0" sz="1250" b="1">
                <a:latin typeface="Arial"/>
                <a:cs typeface="Arial"/>
              </a:rPr>
              <a:t>(EMPLOYER’S</a:t>
            </a:r>
            <a:r>
              <a:rPr dirty="0" sz="1250" spc="10" b="1">
                <a:latin typeface="Arial"/>
                <a:cs typeface="Arial"/>
              </a:rPr>
              <a:t> </a:t>
            </a:r>
            <a:r>
              <a:rPr dirty="0" sz="1250" b="1">
                <a:latin typeface="Arial"/>
                <a:cs typeface="Arial"/>
              </a:rPr>
              <a:t>INFORMATION</a:t>
            </a:r>
            <a:r>
              <a:rPr dirty="0" sz="1250" spc="15" b="1">
                <a:latin typeface="Arial"/>
                <a:cs typeface="Arial"/>
              </a:rPr>
              <a:t> </a:t>
            </a:r>
            <a:r>
              <a:rPr dirty="0" sz="1250" b="1">
                <a:latin typeface="Arial"/>
                <a:cs typeface="Arial"/>
              </a:rPr>
              <a:t>REQUIREMENTS)</a:t>
            </a:r>
            <a:endParaRPr sz="1250">
              <a:latin typeface="Arial"/>
              <a:cs typeface="Arial"/>
            </a:endParaRPr>
          </a:p>
        </p:txBody>
      </p:sp>
      <p:sp>
        <p:nvSpPr>
          <p:cNvPr id="146" name="object 146"/>
          <p:cNvSpPr txBox="1"/>
          <p:nvPr/>
        </p:nvSpPr>
        <p:spPr>
          <a:xfrm>
            <a:off x="8203563" y="12265138"/>
            <a:ext cx="4281805" cy="231140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5240" rIns="0" bIns="0" rtlCol="0" vert="horz">
            <a:spAutoFit/>
          </a:bodyPr>
          <a:lstStyle/>
          <a:p>
            <a:pPr marL="1024890">
              <a:lnSpc>
                <a:spcPct val="100000"/>
              </a:lnSpc>
              <a:spcBef>
                <a:spcPts val="120"/>
              </a:spcBef>
            </a:pPr>
            <a:r>
              <a:rPr dirty="0" sz="1250" spc="5" b="1">
                <a:latin typeface="Arial"/>
                <a:cs typeface="Arial"/>
              </a:rPr>
              <a:t>BEP</a:t>
            </a:r>
            <a:r>
              <a:rPr dirty="0" sz="1250" spc="-20" b="1">
                <a:latin typeface="Arial"/>
                <a:cs typeface="Arial"/>
              </a:rPr>
              <a:t> </a:t>
            </a:r>
            <a:r>
              <a:rPr dirty="0" sz="1250" b="1">
                <a:latin typeface="Arial"/>
                <a:cs typeface="Arial"/>
              </a:rPr>
              <a:t>(BIM</a:t>
            </a:r>
            <a:r>
              <a:rPr dirty="0" sz="1250" spc="-20" b="1">
                <a:latin typeface="Arial"/>
                <a:cs typeface="Arial"/>
              </a:rPr>
              <a:t> </a:t>
            </a:r>
            <a:r>
              <a:rPr dirty="0" sz="1250" spc="5" b="1">
                <a:latin typeface="Arial"/>
                <a:cs typeface="Arial"/>
              </a:rPr>
              <a:t>EXECUTION</a:t>
            </a:r>
            <a:r>
              <a:rPr dirty="0" sz="1250" spc="-20" b="1">
                <a:latin typeface="Arial"/>
                <a:cs typeface="Arial"/>
              </a:rPr>
              <a:t> </a:t>
            </a:r>
            <a:r>
              <a:rPr dirty="0" sz="1250" spc="5" b="1">
                <a:latin typeface="Arial"/>
                <a:cs typeface="Arial"/>
              </a:rPr>
              <a:t>PLAN)</a:t>
            </a:r>
            <a:endParaRPr sz="1250">
              <a:latin typeface="Arial"/>
              <a:cs typeface="Arial"/>
            </a:endParaRPr>
          </a:p>
        </p:txBody>
      </p:sp>
      <p:sp>
        <p:nvSpPr>
          <p:cNvPr id="147" name="object 147"/>
          <p:cNvSpPr txBox="1"/>
          <p:nvPr/>
        </p:nvSpPr>
        <p:spPr>
          <a:xfrm>
            <a:off x="8203563" y="15179963"/>
            <a:ext cx="4270375" cy="229870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4604" rIns="0" bIns="0" rtlCol="0" vert="horz">
            <a:spAutoFit/>
          </a:bodyPr>
          <a:lstStyle/>
          <a:p>
            <a:pPr marL="287655">
              <a:lnSpc>
                <a:spcPct val="100000"/>
              </a:lnSpc>
              <a:spcBef>
                <a:spcPts val="114"/>
              </a:spcBef>
            </a:pPr>
            <a:r>
              <a:rPr dirty="0" sz="1250" spc="5" b="1">
                <a:latin typeface="Arial"/>
                <a:cs typeface="Arial"/>
              </a:rPr>
              <a:t>CDE</a:t>
            </a:r>
            <a:r>
              <a:rPr dirty="0" sz="1250" spc="-15" b="1">
                <a:latin typeface="Arial"/>
                <a:cs typeface="Arial"/>
              </a:rPr>
              <a:t> </a:t>
            </a:r>
            <a:r>
              <a:rPr dirty="0" sz="1250" spc="5" b="1">
                <a:latin typeface="Arial"/>
                <a:cs typeface="Arial"/>
              </a:rPr>
              <a:t>Y</a:t>
            </a:r>
            <a:r>
              <a:rPr dirty="0" sz="1250" spc="-15" b="1">
                <a:latin typeface="Arial"/>
                <a:cs typeface="Arial"/>
              </a:rPr>
              <a:t> </a:t>
            </a:r>
            <a:r>
              <a:rPr dirty="0" sz="1250" spc="5" b="1">
                <a:latin typeface="Arial"/>
                <a:cs typeface="Arial"/>
              </a:rPr>
              <a:t>FLUJOS</a:t>
            </a:r>
            <a:r>
              <a:rPr dirty="0" sz="1250" spc="-20" b="1">
                <a:latin typeface="Arial"/>
                <a:cs typeface="Arial"/>
              </a:rPr>
              <a:t> </a:t>
            </a:r>
            <a:r>
              <a:rPr dirty="0" sz="1250" spc="5" b="1">
                <a:latin typeface="Arial"/>
                <a:cs typeface="Arial"/>
              </a:rPr>
              <a:t>DE</a:t>
            </a:r>
            <a:r>
              <a:rPr dirty="0" sz="1250" spc="-15" b="1">
                <a:latin typeface="Arial"/>
                <a:cs typeface="Arial"/>
              </a:rPr>
              <a:t> </a:t>
            </a:r>
            <a:r>
              <a:rPr dirty="0" sz="1250" spc="5" b="1">
                <a:latin typeface="Arial"/>
                <a:cs typeface="Arial"/>
              </a:rPr>
              <a:t>TRABAJO</a:t>
            </a:r>
            <a:r>
              <a:rPr dirty="0" sz="1250" spc="-40" b="1">
                <a:latin typeface="Arial"/>
                <a:cs typeface="Arial"/>
              </a:rPr>
              <a:t> </a:t>
            </a:r>
            <a:r>
              <a:rPr dirty="0" sz="1250" spc="5" b="1">
                <a:latin typeface="Arial"/>
                <a:cs typeface="Arial"/>
              </a:rPr>
              <a:t>COLABORATIVOS</a:t>
            </a:r>
            <a:endParaRPr sz="1250">
              <a:latin typeface="Arial"/>
              <a:cs typeface="Arial"/>
            </a:endParaRPr>
          </a:p>
        </p:txBody>
      </p:sp>
      <p:sp>
        <p:nvSpPr>
          <p:cNvPr id="148" name="object 148"/>
          <p:cNvSpPr txBox="1"/>
          <p:nvPr/>
        </p:nvSpPr>
        <p:spPr>
          <a:xfrm>
            <a:off x="3567614" y="17185778"/>
            <a:ext cx="3215640" cy="229870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5240" rIns="0" bIns="0" rtlCol="0" vert="horz">
            <a:spAutoFit/>
          </a:bodyPr>
          <a:lstStyle/>
          <a:p>
            <a:pPr marL="39370">
              <a:lnSpc>
                <a:spcPct val="100000"/>
              </a:lnSpc>
              <a:spcBef>
                <a:spcPts val="120"/>
              </a:spcBef>
            </a:pPr>
            <a:r>
              <a:rPr dirty="0" sz="1250" b="1">
                <a:latin typeface="Arial"/>
                <a:cs typeface="Arial"/>
              </a:rPr>
              <a:t>IFC</a:t>
            </a:r>
            <a:r>
              <a:rPr dirty="0" sz="1250" spc="-10" b="1">
                <a:latin typeface="Arial"/>
                <a:cs typeface="Arial"/>
              </a:rPr>
              <a:t> </a:t>
            </a:r>
            <a:r>
              <a:rPr dirty="0" sz="1250" b="1">
                <a:latin typeface="Arial"/>
                <a:cs typeface="Arial"/>
              </a:rPr>
              <a:t>(INDUSTRY</a:t>
            </a:r>
            <a:r>
              <a:rPr dirty="0" sz="1250" spc="-20" b="1">
                <a:latin typeface="Arial"/>
                <a:cs typeface="Arial"/>
              </a:rPr>
              <a:t> </a:t>
            </a:r>
            <a:r>
              <a:rPr dirty="0" sz="1250" spc="5" b="1">
                <a:latin typeface="Arial"/>
                <a:cs typeface="Arial"/>
              </a:rPr>
              <a:t>FOUNDATION</a:t>
            </a:r>
            <a:r>
              <a:rPr dirty="0" sz="1250" spc="-30" b="1">
                <a:latin typeface="Arial"/>
                <a:cs typeface="Arial"/>
              </a:rPr>
              <a:t> </a:t>
            </a:r>
            <a:r>
              <a:rPr dirty="0" sz="1250" spc="5" b="1">
                <a:latin typeface="Arial"/>
                <a:cs typeface="Arial"/>
              </a:rPr>
              <a:t>CLASSES)</a:t>
            </a:r>
            <a:endParaRPr sz="1250">
              <a:latin typeface="Arial"/>
              <a:cs typeface="Arial"/>
            </a:endParaRPr>
          </a:p>
        </p:txBody>
      </p:sp>
      <p:sp>
        <p:nvSpPr>
          <p:cNvPr id="149" name="object 149"/>
          <p:cNvSpPr txBox="1"/>
          <p:nvPr/>
        </p:nvSpPr>
        <p:spPr>
          <a:xfrm>
            <a:off x="9399261" y="17178787"/>
            <a:ext cx="3004185" cy="229870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5240" rIns="0" bIns="0" rtlCol="0" vert="horz">
            <a:spAutoFit/>
          </a:bodyPr>
          <a:lstStyle/>
          <a:p>
            <a:pPr marL="76835">
              <a:lnSpc>
                <a:spcPct val="100000"/>
              </a:lnSpc>
              <a:spcBef>
                <a:spcPts val="120"/>
              </a:spcBef>
            </a:pPr>
            <a:r>
              <a:rPr dirty="0" sz="1250" spc="5" b="1">
                <a:latin typeface="Arial"/>
                <a:cs typeface="Arial"/>
              </a:rPr>
              <a:t>BCF</a:t>
            </a:r>
            <a:r>
              <a:rPr dirty="0" sz="1250" spc="-15" b="1">
                <a:latin typeface="Arial"/>
                <a:cs typeface="Arial"/>
              </a:rPr>
              <a:t> </a:t>
            </a:r>
            <a:r>
              <a:rPr dirty="0" sz="1250" b="1">
                <a:latin typeface="Arial"/>
                <a:cs typeface="Arial"/>
              </a:rPr>
              <a:t>(BIM</a:t>
            </a:r>
            <a:r>
              <a:rPr dirty="0" sz="1250" spc="-5" b="1">
                <a:latin typeface="Arial"/>
                <a:cs typeface="Arial"/>
              </a:rPr>
              <a:t> </a:t>
            </a:r>
            <a:r>
              <a:rPr dirty="0" sz="1250" b="1">
                <a:latin typeface="Arial"/>
                <a:cs typeface="Arial"/>
              </a:rPr>
              <a:t>COLABORATION</a:t>
            </a:r>
            <a:r>
              <a:rPr dirty="0" sz="1250" spc="-25" b="1">
                <a:latin typeface="Arial"/>
                <a:cs typeface="Arial"/>
              </a:rPr>
              <a:t> </a:t>
            </a:r>
            <a:r>
              <a:rPr dirty="0" sz="1250" spc="5" b="1">
                <a:latin typeface="Arial"/>
                <a:cs typeface="Arial"/>
              </a:rPr>
              <a:t>FORMAT)</a:t>
            </a:r>
            <a:endParaRPr sz="1250">
              <a:latin typeface="Arial"/>
              <a:cs typeface="Arial"/>
            </a:endParaRPr>
          </a:p>
        </p:txBody>
      </p:sp>
      <p:sp>
        <p:nvSpPr>
          <p:cNvPr id="150" name="object 150"/>
          <p:cNvSpPr txBox="1"/>
          <p:nvPr/>
        </p:nvSpPr>
        <p:spPr>
          <a:xfrm>
            <a:off x="3596118" y="5579457"/>
            <a:ext cx="8895080" cy="528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Arial MT"/>
                <a:cs typeface="Arial MT"/>
              </a:rPr>
              <a:t>Es </a:t>
            </a:r>
            <a:r>
              <a:rPr dirty="0" sz="1100">
                <a:latin typeface="Arial MT"/>
                <a:cs typeface="Arial MT"/>
              </a:rPr>
              <a:t>una norma internacional de gestión de </a:t>
            </a:r>
            <a:r>
              <a:rPr dirty="0" sz="1100" spc="-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información a </a:t>
            </a:r>
            <a:r>
              <a:rPr dirty="0" sz="1100" spc="-5">
                <a:latin typeface="Arial MT"/>
                <a:cs typeface="Arial MT"/>
              </a:rPr>
              <a:t>lo </a:t>
            </a:r>
            <a:r>
              <a:rPr dirty="0" sz="1100">
                <a:latin typeface="Arial MT"/>
                <a:cs typeface="Arial MT"/>
              </a:rPr>
              <a:t>largo de todo el ciclo de vida de un activo construido utilizando el modelado de 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 para </a:t>
            </a:r>
            <a:r>
              <a:rPr dirty="0" sz="1100" spc="-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edificación (BIM o Building Information Modelling). Contiene todos los mismos principios y requisitos de alto nivel que Ciclo </a:t>
            </a:r>
            <a:r>
              <a:rPr dirty="0" sz="1100" spc="-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vida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Activos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BIM y está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estrechamente alineado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 los estándares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británicos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actuales 1192.</a:t>
            </a:r>
            <a:endParaRPr sz="1100">
              <a:latin typeface="Arial MT"/>
              <a:cs typeface="Arial MT"/>
            </a:endParaRPr>
          </a:p>
        </p:txBody>
      </p:sp>
      <p:pic>
        <p:nvPicPr>
          <p:cNvPr id="151" name="object 151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8152120" y="12596278"/>
            <a:ext cx="2263534" cy="2404380"/>
          </a:xfrm>
          <a:prstGeom prst="rect">
            <a:avLst/>
          </a:prstGeom>
        </p:spPr>
      </p:pic>
      <p:sp>
        <p:nvSpPr>
          <p:cNvPr id="152" name="object 152"/>
          <p:cNvSpPr txBox="1"/>
          <p:nvPr/>
        </p:nvSpPr>
        <p:spPr>
          <a:xfrm>
            <a:off x="9081293" y="12760036"/>
            <a:ext cx="429259" cy="361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400" marR="19050" indent="7620">
              <a:lnSpc>
                <a:spcPct val="100000"/>
              </a:lnSpc>
              <a:spcBef>
                <a:spcPts val="100"/>
              </a:spcBef>
            </a:pPr>
            <a:r>
              <a:rPr dirty="0" sz="550">
                <a:latin typeface="Arial MT"/>
                <a:cs typeface="Arial MT"/>
              </a:rPr>
              <a:t>S</a:t>
            </a:r>
            <a:r>
              <a:rPr dirty="0" sz="550" spc="-5">
                <a:latin typeface="Arial MT"/>
                <a:cs typeface="Arial MT"/>
              </a:rPr>
              <a:t>e</a:t>
            </a:r>
            <a:r>
              <a:rPr dirty="0" sz="550" spc="-5">
                <a:latin typeface="Arial MT"/>
                <a:cs typeface="Arial MT"/>
              </a:rPr>
              <a:t> r</a:t>
            </a:r>
            <a:r>
              <a:rPr dirty="0" sz="550" spc="-5">
                <a:latin typeface="Arial MT"/>
                <a:cs typeface="Arial MT"/>
              </a:rPr>
              <a:t>equ</a:t>
            </a:r>
            <a:r>
              <a:rPr dirty="0" sz="550" spc="-5">
                <a:latin typeface="Arial MT"/>
                <a:cs typeface="Arial MT"/>
              </a:rPr>
              <a:t>i</a:t>
            </a:r>
            <a:r>
              <a:rPr dirty="0" sz="550" spc="-5">
                <a:latin typeface="Arial MT"/>
                <a:cs typeface="Arial MT"/>
              </a:rPr>
              <a:t>e</a:t>
            </a:r>
            <a:r>
              <a:rPr dirty="0" sz="550" spc="-5">
                <a:latin typeface="Arial MT"/>
                <a:cs typeface="Arial MT"/>
              </a:rPr>
              <a:t>r</a:t>
            </a:r>
            <a:r>
              <a:rPr dirty="0" sz="550">
                <a:latin typeface="Arial MT"/>
                <a:cs typeface="Arial MT"/>
              </a:rPr>
              <a:t>e  </a:t>
            </a:r>
            <a:r>
              <a:rPr dirty="0" sz="550" spc="-5">
                <a:latin typeface="Arial MT"/>
                <a:cs typeface="Arial MT"/>
              </a:rPr>
              <a:t>l</a:t>
            </a:r>
            <a:r>
              <a:rPr dirty="0" sz="550">
                <a:latin typeface="Arial MT"/>
                <a:cs typeface="Arial MT"/>
              </a:rPr>
              <a:t>os</a:t>
            </a:r>
            <a:r>
              <a:rPr dirty="0" sz="550" spc="-5">
                <a:latin typeface="Arial MT"/>
                <a:cs typeface="Arial MT"/>
              </a:rPr>
              <a:t> </a:t>
            </a:r>
            <a:r>
              <a:rPr dirty="0" sz="550">
                <a:latin typeface="Arial MT"/>
                <a:cs typeface="Arial MT"/>
              </a:rPr>
              <a:t>usos</a:t>
            </a:r>
            <a:r>
              <a:rPr dirty="0" sz="550" spc="-5">
                <a:latin typeface="Arial MT"/>
                <a:cs typeface="Arial MT"/>
              </a:rPr>
              <a:t> </a:t>
            </a:r>
            <a:r>
              <a:rPr dirty="0" sz="550" spc="-5">
                <a:latin typeface="Arial MT"/>
                <a:cs typeface="Arial MT"/>
              </a:rPr>
              <a:t>01</a:t>
            </a:r>
            <a:r>
              <a:rPr dirty="0" sz="550">
                <a:latin typeface="Arial MT"/>
                <a:cs typeface="Arial MT"/>
              </a:rPr>
              <a:t>-</a:t>
            </a:r>
            <a:endParaRPr sz="5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550" spc="-5">
                <a:latin typeface="Arial MT"/>
                <a:cs typeface="Arial MT"/>
              </a:rPr>
              <a:t>02-04-05-07-</a:t>
            </a:r>
            <a:endParaRPr sz="550">
              <a:latin typeface="Arial MT"/>
              <a:cs typeface="Arial MT"/>
            </a:endParaRPr>
          </a:p>
          <a:p>
            <a:pPr marL="23495">
              <a:lnSpc>
                <a:spcPct val="100000"/>
              </a:lnSpc>
            </a:pPr>
            <a:r>
              <a:rPr dirty="0" sz="550" spc="-5">
                <a:latin typeface="Arial MT"/>
                <a:cs typeface="Arial MT"/>
              </a:rPr>
              <a:t>12-13-17-26</a:t>
            </a:r>
            <a:endParaRPr sz="550">
              <a:latin typeface="Arial MT"/>
              <a:cs typeface="Arial MT"/>
            </a:endParaRPr>
          </a:p>
        </p:txBody>
      </p:sp>
      <p:sp>
        <p:nvSpPr>
          <p:cNvPr id="153" name="object 153"/>
          <p:cNvSpPr txBox="1"/>
          <p:nvPr/>
        </p:nvSpPr>
        <p:spPr>
          <a:xfrm>
            <a:off x="9831426" y="13231522"/>
            <a:ext cx="45021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550" spc="-5">
                <a:latin typeface="Arial MT"/>
                <a:cs typeface="Arial MT"/>
              </a:rPr>
              <a:t>R</a:t>
            </a:r>
            <a:r>
              <a:rPr dirty="0" sz="550">
                <a:latin typeface="Arial MT"/>
                <a:cs typeface="Arial MT"/>
              </a:rPr>
              <a:t>EV</a:t>
            </a:r>
            <a:r>
              <a:rPr dirty="0" sz="550" spc="-5">
                <a:latin typeface="Arial MT"/>
                <a:cs typeface="Arial MT"/>
              </a:rPr>
              <a:t>I</a:t>
            </a:r>
            <a:r>
              <a:rPr dirty="0" sz="550">
                <a:latin typeface="Arial MT"/>
                <a:cs typeface="Arial MT"/>
              </a:rPr>
              <a:t>T</a:t>
            </a:r>
            <a:r>
              <a:rPr dirty="0" sz="550">
                <a:latin typeface="Arial MT"/>
                <a:cs typeface="Arial MT"/>
              </a:rPr>
              <a:t> –</a:t>
            </a:r>
            <a:r>
              <a:rPr dirty="0" sz="550" spc="-5">
                <a:latin typeface="Arial MT"/>
                <a:cs typeface="Arial MT"/>
              </a:rPr>
              <a:t> </a:t>
            </a:r>
            <a:r>
              <a:rPr dirty="0" sz="550">
                <a:latin typeface="Arial MT"/>
                <a:cs typeface="Arial MT"/>
              </a:rPr>
              <a:t>P</a:t>
            </a:r>
            <a:r>
              <a:rPr dirty="0" sz="550" spc="-5">
                <a:latin typeface="Arial MT"/>
                <a:cs typeface="Arial MT"/>
              </a:rPr>
              <a:t>D</a:t>
            </a:r>
            <a:r>
              <a:rPr dirty="0" sz="550">
                <a:latin typeface="Arial MT"/>
                <a:cs typeface="Arial MT"/>
              </a:rPr>
              <a:t>F</a:t>
            </a:r>
            <a:endParaRPr sz="550">
              <a:latin typeface="Arial MT"/>
              <a:cs typeface="Arial MT"/>
            </a:endParaRPr>
          </a:p>
          <a:p>
            <a:pPr algn="ctr" marL="635">
              <a:lnSpc>
                <a:spcPct val="100000"/>
              </a:lnSpc>
            </a:pPr>
            <a:r>
              <a:rPr dirty="0" sz="550">
                <a:latin typeface="Arial MT"/>
                <a:cs typeface="Arial MT"/>
              </a:rPr>
              <a:t>–</a:t>
            </a:r>
            <a:r>
              <a:rPr dirty="0" sz="550" spc="-5">
                <a:latin typeface="Arial MT"/>
                <a:cs typeface="Arial MT"/>
              </a:rPr>
              <a:t> </a:t>
            </a:r>
            <a:r>
              <a:rPr dirty="0" sz="550" spc="-5">
                <a:latin typeface="Arial MT"/>
                <a:cs typeface="Arial MT"/>
              </a:rPr>
              <a:t>D</a:t>
            </a:r>
            <a:r>
              <a:rPr dirty="0" sz="550" spc="20">
                <a:latin typeface="Arial MT"/>
                <a:cs typeface="Arial MT"/>
              </a:rPr>
              <a:t>W</a:t>
            </a:r>
            <a:r>
              <a:rPr dirty="0" sz="550">
                <a:latin typeface="Arial MT"/>
                <a:cs typeface="Arial MT"/>
              </a:rPr>
              <a:t>G</a:t>
            </a:r>
            <a:r>
              <a:rPr dirty="0" sz="550" spc="-25">
                <a:latin typeface="Arial MT"/>
                <a:cs typeface="Arial MT"/>
              </a:rPr>
              <a:t> </a:t>
            </a:r>
            <a:r>
              <a:rPr dirty="0" sz="550">
                <a:latin typeface="Arial MT"/>
                <a:cs typeface="Arial MT"/>
              </a:rPr>
              <a:t>–</a:t>
            </a:r>
            <a:r>
              <a:rPr dirty="0" sz="550" spc="-5">
                <a:latin typeface="Arial MT"/>
                <a:cs typeface="Arial MT"/>
              </a:rPr>
              <a:t> </a:t>
            </a:r>
            <a:r>
              <a:rPr dirty="0" sz="550" spc="-5">
                <a:latin typeface="Arial MT"/>
                <a:cs typeface="Arial MT"/>
              </a:rPr>
              <a:t>I</a:t>
            </a:r>
            <a:r>
              <a:rPr dirty="0" sz="550">
                <a:latin typeface="Arial MT"/>
                <a:cs typeface="Arial MT"/>
              </a:rPr>
              <a:t>F</a:t>
            </a:r>
            <a:r>
              <a:rPr dirty="0" sz="550" spc="-5">
                <a:latin typeface="Arial MT"/>
                <a:cs typeface="Arial MT"/>
              </a:rPr>
              <a:t>C</a:t>
            </a:r>
            <a:endParaRPr sz="550">
              <a:latin typeface="Arial MT"/>
              <a:cs typeface="Arial MT"/>
            </a:endParaRPr>
          </a:p>
          <a:p>
            <a:pPr algn="ctr" marL="1270">
              <a:lnSpc>
                <a:spcPct val="100000"/>
              </a:lnSpc>
            </a:pPr>
            <a:r>
              <a:rPr dirty="0" sz="550">
                <a:latin typeface="Arial MT"/>
                <a:cs typeface="Arial MT"/>
              </a:rPr>
              <a:t>- SKP</a:t>
            </a:r>
            <a:endParaRPr sz="550">
              <a:latin typeface="Arial MT"/>
              <a:cs typeface="Arial MT"/>
            </a:endParaRPr>
          </a:p>
        </p:txBody>
      </p:sp>
      <p:sp>
        <p:nvSpPr>
          <p:cNvPr id="154" name="object 154"/>
          <p:cNvSpPr txBox="1"/>
          <p:nvPr/>
        </p:nvSpPr>
        <p:spPr>
          <a:xfrm>
            <a:off x="9830227" y="13922120"/>
            <a:ext cx="434340" cy="5708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1270">
              <a:lnSpc>
                <a:spcPct val="102299"/>
              </a:lnSpc>
              <a:spcBef>
                <a:spcPts val="95"/>
              </a:spcBef>
            </a:pPr>
            <a:r>
              <a:rPr dirty="0" sz="500">
                <a:latin typeface="Arial MT"/>
                <a:cs typeface="Arial MT"/>
              </a:rPr>
              <a:t>Bajo el </a:t>
            </a:r>
            <a:r>
              <a:rPr dirty="0" sz="500" spc="5">
                <a:latin typeface="Arial MT"/>
                <a:cs typeface="Arial MT"/>
              </a:rPr>
              <a:t> </a:t>
            </a:r>
            <a:r>
              <a:rPr dirty="0" sz="500">
                <a:latin typeface="Arial MT"/>
                <a:cs typeface="Arial MT"/>
              </a:rPr>
              <a:t>cumplimiento </a:t>
            </a:r>
            <a:r>
              <a:rPr dirty="0" sz="500" spc="5">
                <a:latin typeface="Arial MT"/>
                <a:cs typeface="Arial MT"/>
              </a:rPr>
              <a:t> de </a:t>
            </a:r>
            <a:r>
              <a:rPr dirty="0" sz="500">
                <a:latin typeface="Arial MT"/>
                <a:cs typeface="Arial MT"/>
              </a:rPr>
              <a:t>los </a:t>
            </a:r>
            <a:r>
              <a:rPr dirty="0" sz="500" spc="5">
                <a:latin typeface="Arial MT"/>
                <a:cs typeface="Arial MT"/>
              </a:rPr>
              <a:t> </a:t>
            </a:r>
            <a:r>
              <a:rPr dirty="0" sz="500">
                <a:latin typeface="Arial MT"/>
                <a:cs typeface="Arial MT"/>
              </a:rPr>
              <a:t>requisitos </a:t>
            </a:r>
            <a:r>
              <a:rPr dirty="0" sz="500" spc="5">
                <a:latin typeface="Arial MT"/>
                <a:cs typeface="Arial MT"/>
              </a:rPr>
              <a:t>y </a:t>
            </a:r>
            <a:r>
              <a:rPr dirty="0" sz="500" spc="10">
                <a:latin typeface="Arial MT"/>
                <a:cs typeface="Arial MT"/>
              </a:rPr>
              <a:t> </a:t>
            </a:r>
            <a:r>
              <a:rPr dirty="0" sz="500">
                <a:latin typeface="Arial MT"/>
                <a:cs typeface="Arial MT"/>
              </a:rPr>
              <a:t>alcances </a:t>
            </a:r>
            <a:r>
              <a:rPr dirty="0" sz="500" spc="5">
                <a:latin typeface="Arial MT"/>
                <a:cs typeface="Arial MT"/>
              </a:rPr>
              <a:t> </a:t>
            </a:r>
            <a:r>
              <a:rPr dirty="0" sz="500">
                <a:latin typeface="Arial MT"/>
                <a:cs typeface="Arial MT"/>
              </a:rPr>
              <a:t>definidos</a:t>
            </a:r>
            <a:r>
              <a:rPr dirty="0" sz="500" spc="-30">
                <a:latin typeface="Arial MT"/>
                <a:cs typeface="Arial MT"/>
              </a:rPr>
              <a:t> </a:t>
            </a:r>
            <a:r>
              <a:rPr dirty="0" sz="500">
                <a:latin typeface="Arial MT"/>
                <a:cs typeface="Arial MT"/>
              </a:rPr>
              <a:t>para </a:t>
            </a:r>
            <a:r>
              <a:rPr dirty="0" sz="500" spc="-125">
                <a:latin typeface="Arial MT"/>
                <a:cs typeface="Arial MT"/>
              </a:rPr>
              <a:t> </a:t>
            </a:r>
            <a:r>
              <a:rPr dirty="0" sz="500">
                <a:latin typeface="Arial MT"/>
                <a:cs typeface="Arial MT"/>
              </a:rPr>
              <a:t>el</a:t>
            </a:r>
            <a:r>
              <a:rPr dirty="0" sz="500" spc="-10">
                <a:latin typeface="Arial MT"/>
                <a:cs typeface="Arial MT"/>
              </a:rPr>
              <a:t> </a:t>
            </a:r>
            <a:r>
              <a:rPr dirty="0" sz="500">
                <a:latin typeface="Arial MT"/>
                <a:cs typeface="Arial MT"/>
              </a:rPr>
              <a:t>proyecto</a:t>
            </a:r>
            <a:endParaRPr sz="500">
              <a:latin typeface="Arial MT"/>
              <a:cs typeface="Arial MT"/>
            </a:endParaRPr>
          </a:p>
        </p:txBody>
      </p:sp>
      <p:sp>
        <p:nvSpPr>
          <p:cNvPr id="155" name="object 155"/>
          <p:cNvSpPr txBox="1"/>
          <p:nvPr/>
        </p:nvSpPr>
        <p:spPr>
          <a:xfrm>
            <a:off x="9081892" y="14406742"/>
            <a:ext cx="433705" cy="4933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68580" marR="60960" indent="1905">
              <a:lnSpc>
                <a:spcPct val="102299"/>
              </a:lnSpc>
              <a:spcBef>
                <a:spcPts val="95"/>
              </a:spcBef>
            </a:pPr>
            <a:r>
              <a:rPr dirty="0" sz="500">
                <a:latin typeface="Arial MT"/>
                <a:cs typeface="Arial MT"/>
              </a:rPr>
              <a:t>A</a:t>
            </a:r>
            <a:r>
              <a:rPr dirty="0" sz="500">
                <a:latin typeface="Arial MT"/>
                <a:cs typeface="Arial MT"/>
              </a:rPr>
              <a:t>r</a:t>
            </a:r>
            <a:r>
              <a:rPr dirty="0" sz="500" spc="5">
                <a:latin typeface="Arial MT"/>
                <a:cs typeface="Arial MT"/>
              </a:rPr>
              <a:t>q</a:t>
            </a:r>
            <a:r>
              <a:rPr dirty="0" sz="500">
                <a:latin typeface="Arial MT"/>
                <a:cs typeface="Arial MT"/>
              </a:rPr>
              <a:t>u</a:t>
            </a:r>
            <a:r>
              <a:rPr dirty="0" sz="500" spc="-5">
                <a:latin typeface="Arial MT"/>
                <a:cs typeface="Arial MT"/>
              </a:rPr>
              <a:t>i</a:t>
            </a:r>
            <a:r>
              <a:rPr dirty="0" sz="500">
                <a:latin typeface="Arial MT"/>
                <a:cs typeface="Arial MT"/>
              </a:rPr>
              <a:t>t</a:t>
            </a:r>
            <a:r>
              <a:rPr dirty="0" sz="500">
                <a:latin typeface="Arial MT"/>
                <a:cs typeface="Arial MT"/>
              </a:rPr>
              <a:t>e</a:t>
            </a:r>
            <a:r>
              <a:rPr dirty="0" sz="500">
                <a:latin typeface="Arial MT"/>
                <a:cs typeface="Arial MT"/>
              </a:rPr>
              <a:t>cto  </a:t>
            </a:r>
            <a:r>
              <a:rPr dirty="0" sz="500" spc="5">
                <a:latin typeface="Arial MT"/>
                <a:cs typeface="Arial MT"/>
              </a:rPr>
              <a:t>D</a:t>
            </a:r>
            <a:r>
              <a:rPr dirty="0" sz="500" spc="-5">
                <a:latin typeface="Arial MT"/>
                <a:cs typeface="Arial MT"/>
              </a:rPr>
              <a:t>i</a:t>
            </a:r>
            <a:r>
              <a:rPr dirty="0" sz="500" spc="5">
                <a:latin typeface="Arial MT"/>
                <a:cs typeface="Arial MT"/>
              </a:rPr>
              <a:t>s</a:t>
            </a:r>
            <a:r>
              <a:rPr dirty="0" sz="500" spc="5">
                <a:latin typeface="Arial MT"/>
                <a:cs typeface="Arial MT"/>
              </a:rPr>
              <a:t>e</a:t>
            </a:r>
            <a:r>
              <a:rPr dirty="0" sz="500">
                <a:latin typeface="Arial MT"/>
                <a:cs typeface="Arial MT"/>
              </a:rPr>
              <a:t>ñ</a:t>
            </a:r>
            <a:r>
              <a:rPr dirty="0" sz="500" spc="5">
                <a:latin typeface="Arial MT"/>
                <a:cs typeface="Arial MT"/>
              </a:rPr>
              <a:t>a</a:t>
            </a:r>
            <a:r>
              <a:rPr dirty="0" sz="500">
                <a:latin typeface="Arial MT"/>
                <a:cs typeface="Arial MT"/>
              </a:rPr>
              <a:t>d</a:t>
            </a:r>
            <a:r>
              <a:rPr dirty="0" sz="500">
                <a:latin typeface="Arial MT"/>
                <a:cs typeface="Arial MT"/>
              </a:rPr>
              <a:t>or  </a:t>
            </a:r>
            <a:r>
              <a:rPr dirty="0" sz="500">
                <a:latin typeface="Arial MT"/>
                <a:cs typeface="Arial MT"/>
              </a:rPr>
              <a:t>Ingeniero</a:t>
            </a:r>
            <a:endParaRPr sz="500">
              <a:latin typeface="Arial MT"/>
              <a:cs typeface="Arial MT"/>
            </a:endParaRPr>
          </a:p>
          <a:p>
            <a:pPr algn="just" marL="12700" marR="5080" indent="32384">
              <a:lnSpc>
                <a:spcPct val="102299"/>
              </a:lnSpc>
            </a:pPr>
            <a:r>
              <a:rPr dirty="0" sz="500">
                <a:latin typeface="Arial MT"/>
                <a:cs typeface="Arial MT"/>
              </a:rPr>
              <a:t>I. Ambiental </a:t>
            </a:r>
            <a:r>
              <a:rPr dirty="0" sz="500" spc="5">
                <a:latin typeface="Arial MT"/>
                <a:cs typeface="Arial MT"/>
              </a:rPr>
              <a:t> </a:t>
            </a:r>
            <a:r>
              <a:rPr dirty="0" sz="500" spc="5">
                <a:latin typeface="Arial MT"/>
                <a:cs typeface="Arial MT"/>
              </a:rPr>
              <a:t>D</a:t>
            </a:r>
            <a:r>
              <a:rPr dirty="0" sz="500" spc="-5">
                <a:latin typeface="Arial MT"/>
                <a:cs typeface="Arial MT"/>
              </a:rPr>
              <a:t>i</a:t>
            </a:r>
            <a:r>
              <a:rPr dirty="0" sz="500" spc="5">
                <a:latin typeface="Arial MT"/>
                <a:cs typeface="Arial MT"/>
              </a:rPr>
              <a:t>b</a:t>
            </a:r>
            <a:r>
              <a:rPr dirty="0" sz="500">
                <a:latin typeface="Arial MT"/>
                <a:cs typeface="Arial MT"/>
              </a:rPr>
              <a:t>u</a:t>
            </a:r>
            <a:r>
              <a:rPr dirty="0" sz="500">
                <a:latin typeface="Arial MT"/>
                <a:cs typeface="Arial MT"/>
              </a:rPr>
              <a:t>j</a:t>
            </a:r>
            <a:r>
              <a:rPr dirty="0" sz="500" spc="5">
                <a:latin typeface="Arial MT"/>
                <a:cs typeface="Arial MT"/>
              </a:rPr>
              <a:t>a</a:t>
            </a:r>
            <a:r>
              <a:rPr dirty="0" sz="500">
                <a:latin typeface="Arial MT"/>
                <a:cs typeface="Arial MT"/>
              </a:rPr>
              <a:t>n</a:t>
            </a:r>
            <a:r>
              <a:rPr dirty="0" sz="500">
                <a:latin typeface="Arial MT"/>
                <a:cs typeface="Arial MT"/>
              </a:rPr>
              <a:t>te</a:t>
            </a:r>
            <a:r>
              <a:rPr dirty="0" sz="500" spc="5">
                <a:latin typeface="Arial MT"/>
                <a:cs typeface="Arial MT"/>
              </a:rPr>
              <a:t> </a:t>
            </a:r>
            <a:r>
              <a:rPr dirty="0" sz="500">
                <a:latin typeface="Arial MT"/>
                <a:cs typeface="Arial MT"/>
              </a:rPr>
              <a:t>B</a:t>
            </a:r>
            <a:r>
              <a:rPr dirty="0" sz="500" spc="5">
                <a:latin typeface="Arial MT"/>
                <a:cs typeface="Arial MT"/>
              </a:rPr>
              <a:t>IM</a:t>
            </a:r>
            <a:endParaRPr sz="500">
              <a:latin typeface="Arial MT"/>
              <a:cs typeface="Arial MT"/>
            </a:endParaRPr>
          </a:p>
          <a:p>
            <a:pPr marL="68580">
              <a:lnSpc>
                <a:spcPct val="100000"/>
              </a:lnSpc>
              <a:spcBef>
                <a:spcPts val="15"/>
              </a:spcBef>
            </a:pPr>
            <a:r>
              <a:rPr dirty="0" sz="500">
                <a:latin typeface="Arial MT"/>
                <a:cs typeface="Arial MT"/>
              </a:rPr>
              <a:t>Topógrafo</a:t>
            </a:r>
            <a:endParaRPr sz="500">
              <a:latin typeface="Arial MT"/>
              <a:cs typeface="Arial MT"/>
            </a:endParaRPr>
          </a:p>
        </p:txBody>
      </p:sp>
      <p:sp>
        <p:nvSpPr>
          <p:cNvPr id="156" name="object 156"/>
          <p:cNvSpPr txBox="1"/>
          <p:nvPr/>
        </p:nvSpPr>
        <p:spPr>
          <a:xfrm>
            <a:off x="8392044" y="14115160"/>
            <a:ext cx="240029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550" spc="-5">
                <a:latin typeface="Arial MT"/>
                <a:cs typeface="Arial MT"/>
              </a:rPr>
              <a:t>CD</a:t>
            </a:r>
            <a:r>
              <a:rPr dirty="0" sz="550">
                <a:latin typeface="Arial MT"/>
                <a:cs typeface="Arial MT"/>
              </a:rPr>
              <a:t>E</a:t>
            </a:r>
            <a:r>
              <a:rPr dirty="0" sz="550" spc="-5">
                <a:latin typeface="Arial MT"/>
                <a:cs typeface="Arial MT"/>
              </a:rPr>
              <a:t> </a:t>
            </a:r>
            <a:r>
              <a:rPr dirty="0" sz="550">
                <a:latin typeface="Arial MT"/>
                <a:cs typeface="Arial MT"/>
              </a:rPr>
              <a:t>Y  </a:t>
            </a:r>
            <a:r>
              <a:rPr dirty="0" sz="550" spc="-5">
                <a:latin typeface="Arial MT"/>
                <a:cs typeface="Arial MT"/>
              </a:rPr>
              <a:t>DR</a:t>
            </a:r>
            <a:r>
              <a:rPr dirty="0" sz="550" spc="-5">
                <a:latin typeface="Arial MT"/>
                <a:cs typeface="Arial MT"/>
              </a:rPr>
              <a:t>I</a:t>
            </a:r>
            <a:r>
              <a:rPr dirty="0" sz="550">
                <a:latin typeface="Arial MT"/>
                <a:cs typeface="Arial MT"/>
              </a:rPr>
              <a:t>VE</a:t>
            </a:r>
            <a:endParaRPr sz="550">
              <a:latin typeface="Arial MT"/>
              <a:cs typeface="Arial MT"/>
            </a:endParaRPr>
          </a:p>
        </p:txBody>
      </p:sp>
      <p:sp>
        <p:nvSpPr>
          <p:cNvPr id="157" name="object 157"/>
          <p:cNvSpPr txBox="1"/>
          <p:nvPr/>
        </p:nvSpPr>
        <p:spPr>
          <a:xfrm>
            <a:off x="8293351" y="13056063"/>
            <a:ext cx="454659" cy="612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550" spc="-5">
                <a:latin typeface="Arial MT"/>
                <a:cs typeface="Arial MT"/>
              </a:rPr>
              <a:t>C</a:t>
            </a:r>
            <a:r>
              <a:rPr dirty="0" sz="550">
                <a:latin typeface="Arial MT"/>
                <a:cs typeface="Arial MT"/>
              </a:rPr>
              <a:t>u</a:t>
            </a:r>
            <a:r>
              <a:rPr dirty="0" sz="550">
                <a:latin typeface="Arial MT"/>
                <a:cs typeface="Arial MT"/>
              </a:rPr>
              <a:t>m</a:t>
            </a:r>
            <a:r>
              <a:rPr dirty="0" sz="550" spc="-5">
                <a:latin typeface="Arial MT"/>
                <a:cs typeface="Arial MT"/>
              </a:rPr>
              <a:t>pl</a:t>
            </a:r>
            <a:r>
              <a:rPr dirty="0" sz="550" spc="-5">
                <a:latin typeface="Arial MT"/>
                <a:cs typeface="Arial MT"/>
              </a:rPr>
              <a:t>i</a:t>
            </a:r>
            <a:r>
              <a:rPr dirty="0" sz="550" spc="5">
                <a:latin typeface="Arial MT"/>
                <a:cs typeface="Arial MT"/>
              </a:rPr>
              <a:t>m</a:t>
            </a:r>
            <a:r>
              <a:rPr dirty="0" sz="550" spc="-10">
                <a:latin typeface="Arial MT"/>
                <a:cs typeface="Arial MT"/>
              </a:rPr>
              <a:t>i</a:t>
            </a:r>
            <a:r>
              <a:rPr dirty="0" sz="550">
                <a:latin typeface="Arial MT"/>
                <a:cs typeface="Arial MT"/>
              </a:rPr>
              <a:t>en</a:t>
            </a:r>
            <a:r>
              <a:rPr dirty="0" sz="550" spc="-5">
                <a:latin typeface="Arial MT"/>
                <a:cs typeface="Arial MT"/>
              </a:rPr>
              <a:t>t</a:t>
            </a:r>
            <a:r>
              <a:rPr dirty="0" sz="550" spc="-5">
                <a:latin typeface="Arial MT"/>
                <a:cs typeface="Arial MT"/>
              </a:rPr>
              <a:t>o  </a:t>
            </a:r>
            <a:r>
              <a:rPr dirty="0" sz="550" spc="-5">
                <a:latin typeface="Arial MT"/>
                <a:cs typeface="Arial MT"/>
              </a:rPr>
              <a:t>de</a:t>
            </a:r>
            <a:r>
              <a:rPr dirty="0" sz="550">
                <a:latin typeface="Arial MT"/>
                <a:cs typeface="Arial MT"/>
              </a:rPr>
              <a:t> </a:t>
            </a:r>
            <a:r>
              <a:rPr dirty="0" sz="550" spc="-5">
                <a:latin typeface="Arial MT"/>
                <a:cs typeface="Arial MT"/>
              </a:rPr>
              <a:t>las </a:t>
            </a:r>
            <a:r>
              <a:rPr dirty="0" sz="550">
                <a:latin typeface="Arial MT"/>
                <a:cs typeface="Arial MT"/>
              </a:rPr>
              <a:t> </a:t>
            </a:r>
            <a:r>
              <a:rPr dirty="0" sz="550" spc="-5">
                <a:latin typeface="Arial MT"/>
                <a:cs typeface="Arial MT"/>
              </a:rPr>
              <a:t>normativas </a:t>
            </a:r>
            <a:r>
              <a:rPr dirty="0" sz="550">
                <a:latin typeface="Arial MT"/>
                <a:cs typeface="Arial MT"/>
              </a:rPr>
              <a:t> </a:t>
            </a:r>
            <a:r>
              <a:rPr dirty="0" sz="550" spc="-5">
                <a:latin typeface="Arial MT"/>
                <a:cs typeface="Arial MT"/>
              </a:rPr>
              <a:t>vigentes, </a:t>
            </a:r>
            <a:r>
              <a:rPr dirty="0" sz="550">
                <a:latin typeface="Arial MT"/>
                <a:cs typeface="Arial MT"/>
              </a:rPr>
              <a:t> </a:t>
            </a:r>
            <a:r>
              <a:rPr dirty="0" sz="550" spc="-5">
                <a:latin typeface="Arial MT"/>
                <a:cs typeface="Arial MT"/>
              </a:rPr>
              <a:t>optimizando </a:t>
            </a:r>
            <a:r>
              <a:rPr dirty="0" sz="550">
                <a:latin typeface="Arial MT"/>
                <a:cs typeface="Arial MT"/>
              </a:rPr>
              <a:t> </a:t>
            </a:r>
            <a:r>
              <a:rPr dirty="0" sz="550" spc="-5">
                <a:latin typeface="Arial MT"/>
                <a:cs typeface="Arial MT"/>
              </a:rPr>
              <a:t>los costos </a:t>
            </a:r>
            <a:r>
              <a:rPr dirty="0" sz="550">
                <a:latin typeface="Arial MT"/>
                <a:cs typeface="Arial MT"/>
              </a:rPr>
              <a:t>y </a:t>
            </a:r>
            <a:r>
              <a:rPr dirty="0" sz="550" spc="5">
                <a:latin typeface="Arial MT"/>
                <a:cs typeface="Arial MT"/>
              </a:rPr>
              <a:t> </a:t>
            </a:r>
            <a:r>
              <a:rPr dirty="0" sz="550">
                <a:latin typeface="Arial MT"/>
                <a:cs typeface="Arial MT"/>
              </a:rPr>
              <a:t>tiempos</a:t>
            </a:r>
            <a:endParaRPr sz="550">
              <a:latin typeface="Arial MT"/>
              <a:cs typeface="Arial MT"/>
            </a:endParaRPr>
          </a:p>
        </p:txBody>
      </p:sp>
      <p:sp>
        <p:nvSpPr>
          <p:cNvPr id="158" name="object 158"/>
          <p:cNvSpPr txBox="1"/>
          <p:nvPr/>
        </p:nvSpPr>
        <p:spPr>
          <a:xfrm>
            <a:off x="9045433" y="13672391"/>
            <a:ext cx="478155" cy="2895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700" spc="20" b="1">
                <a:latin typeface="Arial"/>
                <a:cs typeface="Arial"/>
              </a:rPr>
              <a:t>BE</a:t>
            </a:r>
            <a:r>
              <a:rPr dirty="0" sz="1700" spc="20" b="1">
                <a:latin typeface="Arial"/>
                <a:cs typeface="Arial"/>
              </a:rPr>
              <a:t>P</a:t>
            </a:r>
            <a:endParaRPr sz="1700">
              <a:latin typeface="Arial"/>
              <a:cs typeface="Arial"/>
            </a:endParaRPr>
          </a:p>
        </p:txBody>
      </p:sp>
      <p:sp>
        <p:nvSpPr>
          <p:cNvPr id="159" name="object 159"/>
          <p:cNvSpPr txBox="1"/>
          <p:nvPr/>
        </p:nvSpPr>
        <p:spPr>
          <a:xfrm>
            <a:off x="10533911" y="13289060"/>
            <a:ext cx="1935480" cy="1695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50" spc="-5">
                <a:latin typeface="Arial MT"/>
                <a:cs typeface="Arial MT"/>
              </a:rPr>
              <a:t>Para</a:t>
            </a:r>
            <a:r>
              <a:rPr dirty="0" sz="950" spc="12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el</a:t>
            </a:r>
            <a:r>
              <a:rPr dirty="0" sz="950" spc="12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éxito</a:t>
            </a:r>
            <a:r>
              <a:rPr dirty="0" sz="950" spc="114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del</a:t>
            </a:r>
            <a:r>
              <a:rPr dirty="0" sz="950" spc="140">
                <a:latin typeface="Arial MT"/>
                <a:cs typeface="Arial MT"/>
              </a:rPr>
              <a:t> </a:t>
            </a:r>
            <a:r>
              <a:rPr dirty="0" sz="950" spc="-10">
                <a:latin typeface="Arial MT"/>
                <a:cs typeface="Arial MT"/>
              </a:rPr>
              <a:t>BIM</a:t>
            </a:r>
            <a:r>
              <a:rPr dirty="0" sz="950" spc="13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y</a:t>
            </a:r>
            <a:r>
              <a:rPr dirty="0" sz="950" spc="10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representa</a:t>
            </a:r>
            <a:endParaRPr sz="950">
              <a:latin typeface="Arial MT"/>
              <a:cs typeface="Arial MT"/>
            </a:endParaRPr>
          </a:p>
        </p:txBody>
      </p:sp>
      <p:sp>
        <p:nvSpPr>
          <p:cNvPr id="160" name="object 160"/>
          <p:cNvSpPr txBox="1"/>
          <p:nvPr/>
        </p:nvSpPr>
        <p:spPr>
          <a:xfrm>
            <a:off x="10533911" y="13432904"/>
            <a:ext cx="1936114" cy="1695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54025" algn="l"/>
                <a:tab pos="828675" algn="l"/>
                <a:tab pos="1221740" algn="l"/>
              </a:tabLst>
            </a:pPr>
            <a:r>
              <a:rPr dirty="0" sz="950" spc="-5">
                <a:latin typeface="Arial MT"/>
                <a:cs typeface="Arial MT"/>
              </a:rPr>
              <a:t>una	de	las	herramientas</a:t>
            </a:r>
            <a:endParaRPr sz="950">
              <a:latin typeface="Arial MT"/>
              <a:cs typeface="Arial MT"/>
            </a:endParaRPr>
          </a:p>
        </p:txBody>
      </p:sp>
      <p:sp>
        <p:nvSpPr>
          <p:cNvPr id="161" name="object 161"/>
          <p:cNvSpPr txBox="1"/>
          <p:nvPr/>
        </p:nvSpPr>
        <p:spPr>
          <a:xfrm>
            <a:off x="10533911" y="13576746"/>
            <a:ext cx="1936114" cy="31369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dirty="0" sz="950" spc="-5">
                <a:latin typeface="Arial MT"/>
                <a:cs typeface="Arial MT"/>
              </a:rPr>
              <a:t>funcionales</a:t>
            </a:r>
            <a:r>
              <a:rPr dirty="0" sz="950" spc="6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</a:t>
            </a:r>
            <a:r>
              <a:rPr dirty="0" sz="950" spc="5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referencia</a:t>
            </a:r>
            <a:r>
              <a:rPr dirty="0" sz="950" spc="6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para</a:t>
            </a:r>
            <a:r>
              <a:rPr dirty="0" sz="950" spc="6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la </a:t>
            </a:r>
            <a:r>
              <a:rPr dirty="0" sz="950" spc="-2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correcta</a:t>
            </a:r>
            <a:r>
              <a:rPr dirty="0" sz="950" spc="18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gestión</a:t>
            </a:r>
            <a:r>
              <a:rPr dirty="0" sz="950" spc="175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</a:t>
            </a:r>
            <a:r>
              <a:rPr dirty="0" sz="950" spc="18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un</a:t>
            </a:r>
            <a:r>
              <a:rPr dirty="0" sz="950" spc="18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proyecto</a:t>
            </a:r>
            <a:endParaRPr sz="950">
              <a:latin typeface="Arial MT"/>
              <a:cs typeface="Arial MT"/>
            </a:endParaRPr>
          </a:p>
        </p:txBody>
      </p:sp>
      <p:sp>
        <p:nvSpPr>
          <p:cNvPr id="162" name="object 162"/>
          <p:cNvSpPr txBox="1"/>
          <p:nvPr/>
        </p:nvSpPr>
        <p:spPr>
          <a:xfrm>
            <a:off x="10533911" y="13864432"/>
            <a:ext cx="1936750" cy="6013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90"/>
              </a:spcBef>
            </a:pPr>
            <a:r>
              <a:rPr dirty="0" sz="950" spc="-10">
                <a:latin typeface="Arial MT"/>
                <a:cs typeface="Arial MT"/>
              </a:rPr>
              <a:t>BIM</a:t>
            </a:r>
            <a:r>
              <a:rPr dirty="0" sz="950" spc="-5">
                <a:latin typeface="Arial MT"/>
                <a:cs typeface="Arial MT"/>
              </a:rPr>
              <a:t> y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para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la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sincronización</a:t>
            </a:r>
            <a:r>
              <a:rPr dirty="0" sz="950" spc="2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del 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flujo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trabajo,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desde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la 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planificación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10">
                <a:latin typeface="Arial MT"/>
                <a:cs typeface="Arial MT"/>
              </a:rPr>
              <a:t>hasta</a:t>
            </a:r>
            <a:r>
              <a:rPr dirty="0" sz="950" spc="-5">
                <a:latin typeface="Arial MT"/>
                <a:cs typeface="Arial MT"/>
              </a:rPr>
              <a:t> la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gestión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 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ejecución</a:t>
            </a:r>
            <a:endParaRPr sz="950">
              <a:latin typeface="Arial MT"/>
              <a:cs typeface="Arial MT"/>
            </a:endParaRPr>
          </a:p>
        </p:txBody>
      </p:sp>
      <p:grpSp>
        <p:nvGrpSpPr>
          <p:cNvPr id="163" name="object 163"/>
          <p:cNvGrpSpPr/>
          <p:nvPr/>
        </p:nvGrpSpPr>
        <p:grpSpPr>
          <a:xfrm>
            <a:off x="3723900" y="12615257"/>
            <a:ext cx="7367905" cy="4128770"/>
            <a:chOff x="3723900" y="12615257"/>
            <a:chExt cx="7367905" cy="4128770"/>
          </a:xfrm>
        </p:grpSpPr>
        <p:pic>
          <p:nvPicPr>
            <p:cNvPr id="164" name="object 164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0238797" y="12790566"/>
              <a:ext cx="580867" cy="368688"/>
            </a:xfrm>
            <a:prstGeom prst="rect">
              <a:avLst/>
            </a:prstGeom>
          </p:spPr>
        </p:pic>
        <p:pic>
          <p:nvPicPr>
            <p:cNvPr id="165" name="object 165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0424814" y="14601009"/>
              <a:ext cx="666753" cy="455698"/>
            </a:xfrm>
            <a:prstGeom prst="rect">
              <a:avLst/>
            </a:prstGeom>
          </p:spPr>
        </p:pic>
        <p:pic>
          <p:nvPicPr>
            <p:cNvPr id="166" name="object 166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161467" y="12615257"/>
              <a:ext cx="3288417" cy="1903926"/>
            </a:xfrm>
            <a:prstGeom prst="rect">
              <a:avLst/>
            </a:prstGeom>
          </p:spPr>
        </p:pic>
        <p:sp>
          <p:nvSpPr>
            <p:cNvPr id="167" name="object 167"/>
            <p:cNvSpPr/>
            <p:nvPr/>
          </p:nvSpPr>
          <p:spPr>
            <a:xfrm>
              <a:off x="3726440" y="15440180"/>
              <a:ext cx="4265295" cy="634365"/>
            </a:xfrm>
            <a:custGeom>
              <a:avLst/>
              <a:gdLst/>
              <a:ahLst/>
              <a:cxnLst/>
              <a:rect l="l" t="t" r="r" b="b"/>
              <a:pathLst>
                <a:path w="4265295" h="634365">
                  <a:moveTo>
                    <a:pt x="0" y="0"/>
                  </a:moveTo>
                  <a:lnTo>
                    <a:pt x="0" y="19878"/>
                  </a:lnTo>
                </a:path>
                <a:path w="4265295" h="634365">
                  <a:moveTo>
                    <a:pt x="640801" y="9939"/>
                  </a:moveTo>
                  <a:lnTo>
                    <a:pt x="866556" y="9939"/>
                  </a:lnTo>
                </a:path>
                <a:path w="4265295" h="634365">
                  <a:moveTo>
                    <a:pt x="1504860" y="9939"/>
                  </a:moveTo>
                  <a:lnTo>
                    <a:pt x="1743600" y="9939"/>
                  </a:lnTo>
                </a:path>
                <a:path w="4265295" h="634365">
                  <a:moveTo>
                    <a:pt x="2381905" y="9939"/>
                  </a:moveTo>
                  <a:lnTo>
                    <a:pt x="2609657" y="9939"/>
                  </a:lnTo>
                </a:path>
                <a:path w="4265295" h="634365">
                  <a:moveTo>
                    <a:pt x="3247962" y="9939"/>
                  </a:moveTo>
                  <a:lnTo>
                    <a:pt x="3485703" y="9939"/>
                  </a:lnTo>
                </a:path>
                <a:path w="4265295" h="634365">
                  <a:moveTo>
                    <a:pt x="4124007" y="9939"/>
                  </a:moveTo>
                  <a:lnTo>
                    <a:pt x="4265154" y="9939"/>
                  </a:lnTo>
                </a:path>
                <a:path w="4265295" h="634365">
                  <a:moveTo>
                    <a:pt x="644797" y="634284"/>
                  </a:moveTo>
                  <a:lnTo>
                    <a:pt x="870551" y="634284"/>
                  </a:lnTo>
                </a:path>
                <a:path w="4265295" h="634365">
                  <a:moveTo>
                    <a:pt x="1508856" y="634284"/>
                  </a:moveTo>
                  <a:lnTo>
                    <a:pt x="1746597" y="634284"/>
                  </a:lnTo>
                </a:path>
                <a:path w="4265295" h="634365">
                  <a:moveTo>
                    <a:pt x="2385901" y="634284"/>
                  </a:moveTo>
                  <a:lnTo>
                    <a:pt x="2612654" y="634284"/>
                  </a:lnTo>
                </a:path>
                <a:path w="4265295" h="634365">
                  <a:moveTo>
                    <a:pt x="3251957" y="634284"/>
                  </a:moveTo>
                  <a:lnTo>
                    <a:pt x="3489698" y="634284"/>
                  </a:lnTo>
                </a:path>
                <a:path w="4265295" h="634365">
                  <a:moveTo>
                    <a:pt x="4128003" y="634284"/>
                  </a:moveTo>
                  <a:lnTo>
                    <a:pt x="4261757" y="634284"/>
                  </a:lnTo>
                </a:path>
              </a:pathLst>
            </a:custGeom>
            <a:ln w="4994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8" name="object 168"/>
            <p:cNvSpPr/>
            <p:nvPr/>
          </p:nvSpPr>
          <p:spPr>
            <a:xfrm>
              <a:off x="3733433" y="16290254"/>
              <a:ext cx="0" cy="448309"/>
            </a:xfrm>
            <a:custGeom>
              <a:avLst/>
              <a:gdLst/>
              <a:ahLst/>
              <a:cxnLst/>
              <a:rect l="l" t="t" r="r" b="b"/>
              <a:pathLst>
                <a:path w="0" h="448309">
                  <a:moveTo>
                    <a:pt x="0" y="0"/>
                  </a:moveTo>
                  <a:lnTo>
                    <a:pt x="0" y="447762"/>
                  </a:lnTo>
                </a:path>
              </a:pathLst>
            </a:custGeom>
            <a:ln w="10988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9" name="object 169"/>
            <p:cNvSpPr/>
            <p:nvPr/>
          </p:nvSpPr>
          <p:spPr>
            <a:xfrm>
              <a:off x="3741924" y="16665845"/>
              <a:ext cx="2736850" cy="35560"/>
            </a:xfrm>
            <a:custGeom>
              <a:avLst/>
              <a:gdLst/>
              <a:ahLst/>
              <a:cxnLst/>
              <a:rect l="l" t="t" r="r" b="b"/>
              <a:pathLst>
                <a:path w="2736850" h="35559">
                  <a:moveTo>
                    <a:pt x="0" y="17755"/>
                  </a:moveTo>
                  <a:lnTo>
                    <a:pt x="1218672" y="17755"/>
                  </a:lnTo>
                </a:path>
                <a:path w="2736850" h="35559">
                  <a:moveTo>
                    <a:pt x="1856977" y="17755"/>
                  </a:moveTo>
                  <a:lnTo>
                    <a:pt x="2095717" y="17755"/>
                  </a:lnTo>
                </a:path>
                <a:path w="2736850" h="35559">
                  <a:moveTo>
                    <a:pt x="2736743" y="0"/>
                  </a:moveTo>
                  <a:lnTo>
                    <a:pt x="2736743" y="35511"/>
                  </a:lnTo>
                </a:path>
              </a:pathLst>
            </a:custGeom>
            <a:ln w="35511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0" name="object 170"/>
            <p:cNvSpPr/>
            <p:nvPr/>
          </p:nvSpPr>
          <p:spPr>
            <a:xfrm>
              <a:off x="7900893" y="15442677"/>
              <a:ext cx="3175" cy="615950"/>
            </a:xfrm>
            <a:custGeom>
              <a:avLst/>
              <a:gdLst/>
              <a:ahLst/>
              <a:cxnLst/>
              <a:rect l="l" t="t" r="r" b="b"/>
              <a:pathLst>
                <a:path w="3175" h="615950">
                  <a:moveTo>
                    <a:pt x="2946" y="0"/>
                  </a:moveTo>
                  <a:lnTo>
                    <a:pt x="0" y="615679"/>
                  </a:lnTo>
                </a:path>
              </a:pathLst>
            </a:custGeom>
            <a:ln w="10988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1" name="object 171"/>
          <p:cNvSpPr txBox="1"/>
          <p:nvPr/>
        </p:nvSpPr>
        <p:spPr>
          <a:xfrm>
            <a:off x="3607356" y="14605376"/>
            <a:ext cx="4335780" cy="4572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90"/>
              </a:spcBef>
            </a:pPr>
            <a:r>
              <a:rPr dirty="0" sz="950" spc="-5">
                <a:latin typeface="Arial MT"/>
                <a:cs typeface="Arial MT"/>
              </a:rPr>
              <a:t>Establece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los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requisitos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información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específicos,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10">
                <a:latin typeface="Arial MT"/>
                <a:cs typeface="Arial MT"/>
              </a:rPr>
              <a:t>ayudando</a:t>
            </a:r>
            <a:r>
              <a:rPr dirty="0" sz="950" spc="-5">
                <a:latin typeface="Arial MT"/>
                <a:cs typeface="Arial MT"/>
              </a:rPr>
              <a:t> a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definir 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expectativas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claras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y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establecer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estándares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de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calidad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para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garantizar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una </a:t>
            </a:r>
            <a:r>
              <a:rPr dirty="0" sz="950">
                <a:latin typeface="Arial MT"/>
                <a:cs typeface="Arial MT"/>
              </a:rPr>
              <a:t> </a:t>
            </a:r>
            <a:r>
              <a:rPr dirty="0" sz="950" spc="-5">
                <a:latin typeface="Arial MT"/>
                <a:cs typeface="Arial MT"/>
              </a:rPr>
              <a:t>entrega de información efectiva</a:t>
            </a:r>
            <a:endParaRPr sz="950">
              <a:latin typeface="Arial MT"/>
              <a:cs typeface="Arial MT"/>
            </a:endParaRPr>
          </a:p>
        </p:txBody>
      </p:sp>
      <p:sp>
        <p:nvSpPr>
          <p:cNvPr id="172" name="object 172"/>
          <p:cNvSpPr txBox="1"/>
          <p:nvPr/>
        </p:nvSpPr>
        <p:spPr>
          <a:xfrm>
            <a:off x="3731185" y="15242895"/>
            <a:ext cx="638175" cy="405765"/>
          </a:xfrm>
          <a:prstGeom prst="rect">
            <a:avLst/>
          </a:prstGeom>
          <a:solidFill>
            <a:srgbClr val="3C62A7"/>
          </a:solidFill>
          <a:ln w="9989">
            <a:solidFill>
              <a:srgbClr val="213E58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590"/>
              </a:lnSpc>
            </a:pP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Renovación</a:t>
            </a:r>
            <a:endParaRPr sz="550">
              <a:latin typeface="Arial MT"/>
              <a:cs typeface="Arial MT"/>
            </a:endParaRPr>
          </a:p>
          <a:p>
            <a:pPr algn="ctr" marL="41910" marR="38100" indent="-1270">
              <a:lnSpc>
                <a:spcPct val="100000"/>
              </a:lnSpc>
            </a:pP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urbana en el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barrio</a:t>
            </a:r>
            <a:r>
              <a:rPr dirty="0" sz="55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Miramar</a:t>
            </a:r>
            <a:r>
              <a:rPr dirty="0" sz="55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de </a:t>
            </a:r>
            <a:r>
              <a:rPr dirty="0" sz="550" spc="-1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la ciudad de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Buenaventura</a:t>
            </a:r>
            <a:endParaRPr sz="550">
              <a:latin typeface="Arial MT"/>
              <a:cs typeface="Arial MT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4594994" y="15242895"/>
            <a:ext cx="638810" cy="405765"/>
          </a:xfrm>
          <a:prstGeom prst="rect">
            <a:avLst/>
          </a:prstGeom>
          <a:solidFill>
            <a:srgbClr val="3C62A7"/>
          </a:solidFill>
          <a:ln w="9989">
            <a:solidFill>
              <a:srgbClr val="213E58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595"/>
              </a:lnSpc>
            </a:pP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O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p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t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i</a:t>
            </a:r>
            <a:r>
              <a:rPr dirty="0" sz="550" spc="5">
                <a:solidFill>
                  <a:srgbClr val="FFFFFF"/>
                </a:solidFill>
                <a:latin typeface="Arial MT"/>
                <a:cs typeface="Arial MT"/>
              </a:rPr>
              <a:t>m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i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zando</a:t>
            </a:r>
            <a:r>
              <a:rPr dirty="0" sz="55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l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os</a:t>
            </a:r>
            <a:endParaRPr sz="550">
              <a:latin typeface="Arial MT"/>
              <a:cs typeface="Arial MT"/>
            </a:endParaRPr>
          </a:p>
          <a:p>
            <a:pPr algn="ctr" marL="56515" marR="52705">
              <a:lnSpc>
                <a:spcPct val="100000"/>
              </a:lnSpc>
            </a:pP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cos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t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os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y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t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i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e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m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pos 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de elaboración o </a:t>
            </a:r>
            <a:r>
              <a:rPr dirty="0" sz="550" spc="-1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ejecución del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proyecto</a:t>
            </a:r>
            <a:endParaRPr sz="550">
              <a:latin typeface="Arial MT"/>
              <a:cs typeface="Arial MT"/>
            </a:endParaRPr>
          </a:p>
        </p:txBody>
      </p:sp>
      <p:sp>
        <p:nvSpPr>
          <p:cNvPr id="174" name="object 174"/>
          <p:cNvSpPr txBox="1"/>
          <p:nvPr/>
        </p:nvSpPr>
        <p:spPr>
          <a:xfrm>
            <a:off x="5471540" y="15242895"/>
            <a:ext cx="638810" cy="405765"/>
          </a:xfrm>
          <a:prstGeom prst="rect">
            <a:avLst/>
          </a:prstGeom>
          <a:solidFill>
            <a:srgbClr val="3C62A7"/>
          </a:solidFill>
          <a:ln w="9989">
            <a:solidFill>
              <a:srgbClr val="213E58"/>
            </a:solidFill>
          </a:ln>
        </p:spPr>
        <p:txBody>
          <a:bodyPr wrap="square" lIns="0" tIns="34925" rIns="0" bIns="0" rtlCol="0" vert="horz">
            <a:spAutoFit/>
          </a:bodyPr>
          <a:lstStyle/>
          <a:p>
            <a:pPr algn="ctr" marL="63500" marR="59055">
              <a:lnSpc>
                <a:spcPct val="100000"/>
              </a:lnSpc>
              <a:spcBef>
                <a:spcPts val="275"/>
              </a:spcBef>
            </a:pP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S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e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 r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equ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i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e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r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55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l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os 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usos</a:t>
            </a:r>
            <a:r>
              <a:rPr dirty="0" sz="55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01-02-04-</a:t>
            </a:r>
            <a:endParaRPr sz="55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</a:pP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05-07-12-13-17-</a:t>
            </a:r>
            <a:endParaRPr sz="55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</a:pP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26</a:t>
            </a:r>
            <a:endParaRPr sz="550">
              <a:latin typeface="Arial MT"/>
              <a:cs typeface="Arial MT"/>
            </a:endParaRPr>
          </a:p>
        </p:txBody>
      </p:sp>
      <p:sp>
        <p:nvSpPr>
          <p:cNvPr id="175" name="object 175"/>
          <p:cNvSpPr/>
          <p:nvPr/>
        </p:nvSpPr>
        <p:spPr>
          <a:xfrm>
            <a:off x="6336098" y="15244393"/>
            <a:ext cx="638810" cy="405130"/>
          </a:xfrm>
          <a:custGeom>
            <a:avLst/>
            <a:gdLst/>
            <a:ahLst/>
            <a:cxnLst/>
            <a:rect l="l" t="t" r="r" b="b"/>
            <a:pathLst>
              <a:path w="638809" h="405130">
                <a:moveTo>
                  <a:pt x="638304" y="0"/>
                </a:moveTo>
                <a:lnTo>
                  <a:pt x="0" y="0"/>
                </a:lnTo>
                <a:lnTo>
                  <a:pt x="0" y="404559"/>
                </a:lnTo>
                <a:lnTo>
                  <a:pt x="638304" y="404559"/>
                </a:lnTo>
                <a:lnTo>
                  <a:pt x="638304" y="0"/>
                </a:lnTo>
                <a:close/>
              </a:path>
            </a:pathLst>
          </a:custGeom>
          <a:solidFill>
            <a:srgbClr val="3C6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6" name="object 176"/>
          <p:cNvSpPr txBox="1"/>
          <p:nvPr/>
        </p:nvSpPr>
        <p:spPr>
          <a:xfrm>
            <a:off x="6337596" y="15242895"/>
            <a:ext cx="638810" cy="405765"/>
          </a:xfrm>
          <a:prstGeom prst="rect">
            <a:avLst/>
          </a:prstGeom>
          <a:ln w="9989">
            <a:solidFill>
              <a:srgbClr val="213E58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605"/>
              </a:lnSpc>
            </a:pP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LOD</a:t>
            </a:r>
            <a:r>
              <a:rPr dirty="0" sz="55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300</a:t>
            </a:r>
            <a:r>
              <a:rPr dirty="0" sz="55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-</a:t>
            </a:r>
            <a:r>
              <a:rPr dirty="0" sz="55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LOI</a:t>
            </a:r>
            <a:endParaRPr sz="550">
              <a:latin typeface="Arial MT"/>
              <a:cs typeface="Arial MT"/>
            </a:endParaRPr>
          </a:p>
          <a:p>
            <a:pPr algn="ctr" marL="53340" marR="49530">
              <a:lnSpc>
                <a:spcPct val="100000"/>
              </a:lnSpc>
            </a:pP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para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r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qui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t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ec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t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u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r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a 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A,</a:t>
            </a:r>
            <a:r>
              <a:rPr dirty="0" sz="55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B,</a:t>
            </a:r>
            <a:r>
              <a:rPr dirty="0" sz="55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C,</a:t>
            </a:r>
            <a:r>
              <a:rPr dirty="0" sz="55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D,</a:t>
            </a:r>
            <a:r>
              <a:rPr dirty="0" sz="55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E,</a:t>
            </a:r>
            <a:r>
              <a:rPr dirty="0" sz="55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F,</a:t>
            </a:r>
            <a:endParaRPr sz="550">
              <a:latin typeface="Arial MT"/>
              <a:cs typeface="Arial MT"/>
            </a:endParaRPr>
          </a:p>
          <a:p>
            <a:pPr algn="ctr" marL="62230" marR="56515">
              <a:lnSpc>
                <a:spcPct val="100000"/>
              </a:lnSpc>
            </a:pP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H,</a:t>
            </a:r>
            <a:r>
              <a:rPr dirty="0" sz="55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I,</a:t>
            </a:r>
            <a:r>
              <a:rPr dirty="0" sz="55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K,</a:t>
            </a:r>
            <a:r>
              <a:rPr dirty="0" sz="55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L,</a:t>
            </a:r>
            <a:r>
              <a:rPr dirty="0" sz="55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10">
                <a:solidFill>
                  <a:srgbClr val="FFFFFF"/>
                </a:solidFill>
                <a:latin typeface="Arial MT"/>
                <a:cs typeface="Arial MT"/>
              </a:rPr>
              <a:t>M,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N</a:t>
            </a:r>
            <a:r>
              <a:rPr dirty="0" sz="55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y </a:t>
            </a:r>
            <a:r>
              <a:rPr dirty="0" sz="550" spc="-1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O</a:t>
            </a:r>
            <a:endParaRPr sz="550">
              <a:latin typeface="Arial MT"/>
              <a:cs typeface="Arial MT"/>
            </a:endParaRPr>
          </a:p>
        </p:txBody>
      </p:sp>
      <p:sp>
        <p:nvSpPr>
          <p:cNvPr id="177" name="object 177"/>
          <p:cNvSpPr/>
          <p:nvPr/>
        </p:nvSpPr>
        <p:spPr>
          <a:xfrm>
            <a:off x="7212144" y="15245391"/>
            <a:ext cx="638810" cy="405765"/>
          </a:xfrm>
          <a:custGeom>
            <a:avLst/>
            <a:gdLst/>
            <a:ahLst/>
            <a:cxnLst/>
            <a:rect l="l" t="t" r="r" b="b"/>
            <a:pathLst>
              <a:path w="638809" h="405765">
                <a:moveTo>
                  <a:pt x="0" y="405558"/>
                </a:moveTo>
                <a:lnTo>
                  <a:pt x="638304" y="405558"/>
                </a:lnTo>
                <a:lnTo>
                  <a:pt x="638304" y="0"/>
                </a:lnTo>
                <a:lnTo>
                  <a:pt x="0" y="0"/>
                </a:lnTo>
                <a:lnTo>
                  <a:pt x="0" y="405558"/>
                </a:lnTo>
                <a:close/>
              </a:path>
            </a:pathLst>
          </a:custGeom>
          <a:ln w="9989">
            <a:solidFill>
              <a:srgbClr val="213E5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8" name="object 178"/>
          <p:cNvSpPr txBox="1"/>
          <p:nvPr/>
        </p:nvSpPr>
        <p:spPr>
          <a:xfrm>
            <a:off x="7219136" y="15247889"/>
            <a:ext cx="653415" cy="395605"/>
          </a:xfrm>
          <a:prstGeom prst="rect">
            <a:avLst/>
          </a:prstGeom>
          <a:solidFill>
            <a:srgbClr val="3C62A7"/>
          </a:solidFill>
        </p:spPr>
        <p:txBody>
          <a:bodyPr wrap="square" lIns="0" tIns="31115" rIns="0" bIns="0" rtlCol="0" vert="horz">
            <a:spAutoFit/>
          </a:bodyPr>
          <a:lstStyle/>
          <a:p>
            <a:pPr algn="just" marL="123189" marR="144145" indent="18415">
              <a:lnSpc>
                <a:spcPct val="100000"/>
              </a:lnSpc>
              <a:spcBef>
                <a:spcPts val="245"/>
              </a:spcBef>
            </a:pP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Plataforma </a:t>
            </a:r>
            <a:r>
              <a:rPr dirty="0" sz="550" spc="-1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colabo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r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t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i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va 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Sof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t</a:t>
            </a:r>
            <a:r>
              <a:rPr dirty="0" sz="550" spc="-20">
                <a:solidFill>
                  <a:srgbClr val="FFFFFF"/>
                </a:solidFill>
                <a:latin typeface="Arial MT"/>
                <a:cs typeface="Arial MT"/>
              </a:rPr>
              <a:t>w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r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e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de 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modelado</a:t>
            </a:r>
            <a:endParaRPr sz="550">
              <a:latin typeface="Arial MT"/>
              <a:cs typeface="Arial MT"/>
            </a:endParaRPr>
          </a:p>
        </p:txBody>
      </p:sp>
      <p:sp>
        <p:nvSpPr>
          <p:cNvPr id="179" name="object 179"/>
          <p:cNvSpPr txBox="1"/>
          <p:nvPr/>
        </p:nvSpPr>
        <p:spPr>
          <a:xfrm>
            <a:off x="3731185" y="15885445"/>
            <a:ext cx="638175" cy="405765"/>
          </a:xfrm>
          <a:prstGeom prst="rect">
            <a:avLst/>
          </a:prstGeom>
          <a:solidFill>
            <a:srgbClr val="3C62A7"/>
          </a:solidFill>
          <a:ln w="9989">
            <a:solidFill>
              <a:srgbClr val="213E58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 marL="259715" marR="53340" indent="-196215">
              <a:lnSpc>
                <a:spcPct val="100000"/>
              </a:lnSpc>
            </a:pP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ISO</a:t>
            </a:r>
            <a:r>
              <a:rPr dirty="0" sz="55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19650,</a:t>
            </a:r>
            <a:r>
              <a:rPr dirty="0" sz="55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Plan </a:t>
            </a:r>
            <a:r>
              <a:rPr dirty="0" sz="550" spc="-1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BIM</a:t>
            </a:r>
            <a:endParaRPr sz="550">
              <a:latin typeface="Arial MT"/>
              <a:cs typeface="Arial MT"/>
            </a:endParaRPr>
          </a:p>
        </p:txBody>
      </p:sp>
      <p:sp>
        <p:nvSpPr>
          <p:cNvPr id="180" name="object 180"/>
          <p:cNvSpPr txBox="1"/>
          <p:nvPr/>
        </p:nvSpPr>
        <p:spPr>
          <a:xfrm>
            <a:off x="4594994" y="15885445"/>
            <a:ext cx="638810" cy="405765"/>
          </a:xfrm>
          <a:prstGeom prst="rect">
            <a:avLst/>
          </a:prstGeom>
          <a:solidFill>
            <a:srgbClr val="3C62A7"/>
          </a:solidFill>
          <a:ln w="9989">
            <a:solidFill>
              <a:srgbClr val="213E58"/>
            </a:solidFill>
          </a:ln>
        </p:spPr>
        <p:txBody>
          <a:bodyPr wrap="square" lIns="0" tIns="56515" rIns="0" bIns="0" rtlCol="0" vert="horz">
            <a:spAutoFit/>
          </a:bodyPr>
          <a:lstStyle/>
          <a:p>
            <a:pPr algn="ctr" marL="39370" marR="27940">
              <a:lnSpc>
                <a:spcPct val="104900"/>
              </a:lnSpc>
              <a:spcBef>
                <a:spcPts val="445"/>
              </a:spcBef>
            </a:pPr>
            <a:r>
              <a:rPr dirty="0" sz="450" spc="10">
                <a:solidFill>
                  <a:srgbClr val="FFFFFF"/>
                </a:solidFill>
                <a:latin typeface="Arial MT"/>
                <a:cs typeface="Arial MT"/>
              </a:rPr>
              <a:t>Ar</a:t>
            </a:r>
            <a:r>
              <a:rPr dirty="0" sz="450" spc="5">
                <a:solidFill>
                  <a:srgbClr val="FFFFFF"/>
                </a:solidFill>
                <a:latin typeface="Arial MT"/>
                <a:cs typeface="Arial MT"/>
              </a:rPr>
              <a:t>q</a:t>
            </a:r>
            <a:r>
              <a:rPr dirty="0" sz="450" spc="5">
                <a:solidFill>
                  <a:srgbClr val="FFFFFF"/>
                </a:solidFill>
                <a:latin typeface="Arial MT"/>
                <a:cs typeface="Arial MT"/>
              </a:rPr>
              <a:t>u</a:t>
            </a:r>
            <a:r>
              <a:rPr dirty="0" sz="450" spc="-5">
                <a:solidFill>
                  <a:srgbClr val="FFFFFF"/>
                </a:solidFill>
                <a:latin typeface="Arial MT"/>
                <a:cs typeface="Arial MT"/>
              </a:rPr>
              <a:t>i</a:t>
            </a:r>
            <a:r>
              <a:rPr dirty="0" sz="450" spc="5">
                <a:solidFill>
                  <a:srgbClr val="FFFFFF"/>
                </a:solidFill>
                <a:latin typeface="Arial MT"/>
                <a:cs typeface="Arial MT"/>
              </a:rPr>
              <a:t>t</a:t>
            </a:r>
            <a:r>
              <a:rPr dirty="0" sz="450" spc="5">
                <a:solidFill>
                  <a:srgbClr val="FFFFFF"/>
                </a:solidFill>
                <a:latin typeface="Arial MT"/>
                <a:cs typeface="Arial MT"/>
              </a:rPr>
              <a:t>e</a:t>
            </a:r>
            <a:r>
              <a:rPr dirty="0" sz="450" spc="5">
                <a:solidFill>
                  <a:srgbClr val="FFFFFF"/>
                </a:solidFill>
                <a:latin typeface="Arial MT"/>
                <a:cs typeface="Arial MT"/>
              </a:rPr>
              <a:t>ct</a:t>
            </a:r>
            <a:r>
              <a:rPr dirty="0" sz="450" spc="10">
                <a:solidFill>
                  <a:srgbClr val="FFFFFF"/>
                </a:solidFill>
                <a:latin typeface="Arial MT"/>
                <a:cs typeface="Arial MT"/>
              </a:rPr>
              <a:t>o</a:t>
            </a:r>
            <a:r>
              <a:rPr dirty="0" sz="4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50" spc="5">
                <a:solidFill>
                  <a:srgbClr val="FFFFFF"/>
                </a:solidFill>
                <a:latin typeface="Arial MT"/>
                <a:cs typeface="Arial MT"/>
              </a:rPr>
              <a:t>d</a:t>
            </a:r>
            <a:r>
              <a:rPr dirty="0" sz="450" spc="-5">
                <a:solidFill>
                  <a:srgbClr val="FFFFFF"/>
                </a:solidFill>
                <a:latin typeface="Arial MT"/>
                <a:cs typeface="Arial MT"/>
              </a:rPr>
              <a:t>i</a:t>
            </a:r>
            <a:r>
              <a:rPr dirty="0" sz="450" spc="10">
                <a:solidFill>
                  <a:srgbClr val="FFFFFF"/>
                </a:solidFill>
                <a:latin typeface="Arial MT"/>
                <a:cs typeface="Arial MT"/>
              </a:rPr>
              <a:t>s</a:t>
            </a:r>
            <a:r>
              <a:rPr dirty="0" sz="450" spc="5">
                <a:solidFill>
                  <a:srgbClr val="FFFFFF"/>
                </a:solidFill>
                <a:latin typeface="Arial MT"/>
                <a:cs typeface="Arial MT"/>
              </a:rPr>
              <a:t>e</a:t>
            </a:r>
            <a:r>
              <a:rPr dirty="0" sz="450" spc="5">
                <a:solidFill>
                  <a:srgbClr val="FFFFFF"/>
                </a:solidFill>
                <a:latin typeface="Arial MT"/>
                <a:cs typeface="Arial MT"/>
              </a:rPr>
              <a:t>ñado</a:t>
            </a:r>
            <a:r>
              <a:rPr dirty="0" sz="450" spc="5">
                <a:solidFill>
                  <a:srgbClr val="FFFFFF"/>
                </a:solidFill>
                <a:latin typeface="Arial MT"/>
                <a:cs typeface="Arial MT"/>
              </a:rPr>
              <a:t>r,  </a:t>
            </a:r>
            <a:r>
              <a:rPr dirty="0" sz="450" spc="5">
                <a:solidFill>
                  <a:srgbClr val="FFFFFF"/>
                </a:solidFill>
                <a:latin typeface="Arial MT"/>
                <a:cs typeface="Arial MT"/>
              </a:rPr>
              <a:t>Arquitecto </a:t>
            </a:r>
            <a:r>
              <a:rPr dirty="0" sz="450" spc="10">
                <a:solidFill>
                  <a:srgbClr val="FFFFFF"/>
                </a:solidFill>
                <a:latin typeface="Arial MT"/>
                <a:cs typeface="Arial MT"/>
              </a:rPr>
              <a:t>e </a:t>
            </a:r>
            <a:r>
              <a:rPr dirty="0" sz="45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50" spc="5">
                <a:solidFill>
                  <a:srgbClr val="FFFFFF"/>
                </a:solidFill>
                <a:latin typeface="Arial MT"/>
                <a:cs typeface="Arial MT"/>
              </a:rPr>
              <a:t>ingeniero, Ingeniero </a:t>
            </a:r>
            <a:r>
              <a:rPr dirty="0" sz="45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50" spc="5">
                <a:solidFill>
                  <a:srgbClr val="FFFFFF"/>
                </a:solidFill>
                <a:latin typeface="Arial MT"/>
                <a:cs typeface="Arial MT"/>
              </a:rPr>
              <a:t>ambiental,</a:t>
            </a:r>
            <a:endParaRPr sz="450">
              <a:latin typeface="Arial MT"/>
              <a:cs typeface="Arial MT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5471540" y="15885445"/>
            <a:ext cx="638810" cy="405765"/>
          </a:xfrm>
          <a:prstGeom prst="rect">
            <a:avLst/>
          </a:prstGeom>
          <a:solidFill>
            <a:srgbClr val="3C62A7"/>
          </a:solidFill>
          <a:ln w="9989">
            <a:solidFill>
              <a:srgbClr val="213E58"/>
            </a:solidFill>
          </a:ln>
        </p:spPr>
        <p:txBody>
          <a:bodyPr wrap="square" lIns="0" tIns="12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800">
              <a:latin typeface="Times New Roman"/>
              <a:cs typeface="Times New Roman"/>
            </a:endParaRPr>
          </a:p>
          <a:p>
            <a:pPr marL="44450" marR="32384" indent="31750">
              <a:lnSpc>
                <a:spcPct val="100000"/>
              </a:lnSpc>
              <a:spcBef>
                <a:spcPts val="5"/>
              </a:spcBef>
            </a:pP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Módulos, zonas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55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acuerdo</a:t>
            </a:r>
            <a:r>
              <a:rPr dirty="0" sz="55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al</a:t>
            </a:r>
            <a:r>
              <a:rPr dirty="0" sz="55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uso</a:t>
            </a:r>
            <a:endParaRPr sz="550">
              <a:latin typeface="Arial MT"/>
              <a:cs typeface="Arial MT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6339094" y="15886693"/>
            <a:ext cx="639445" cy="405130"/>
          </a:xfrm>
          <a:custGeom>
            <a:avLst/>
            <a:gdLst/>
            <a:ahLst/>
            <a:cxnLst/>
            <a:rect l="l" t="t" r="r" b="b"/>
            <a:pathLst>
              <a:path w="639445" h="405130">
                <a:moveTo>
                  <a:pt x="639303" y="0"/>
                </a:moveTo>
                <a:lnTo>
                  <a:pt x="0" y="0"/>
                </a:lnTo>
                <a:lnTo>
                  <a:pt x="0" y="404559"/>
                </a:lnTo>
                <a:lnTo>
                  <a:pt x="639303" y="404559"/>
                </a:lnTo>
                <a:lnTo>
                  <a:pt x="639303" y="0"/>
                </a:lnTo>
                <a:close/>
              </a:path>
            </a:pathLst>
          </a:custGeom>
          <a:solidFill>
            <a:srgbClr val="3C6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3" name="object 183"/>
          <p:cNvSpPr txBox="1"/>
          <p:nvPr/>
        </p:nvSpPr>
        <p:spPr>
          <a:xfrm>
            <a:off x="6337596" y="15885445"/>
            <a:ext cx="638810" cy="405765"/>
          </a:xfrm>
          <a:prstGeom prst="rect">
            <a:avLst/>
          </a:prstGeom>
          <a:ln w="9989">
            <a:solidFill>
              <a:srgbClr val="213E58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450">
              <a:latin typeface="Times New Roman"/>
              <a:cs typeface="Times New Roman"/>
            </a:endParaRPr>
          </a:p>
          <a:p>
            <a:pPr marL="92075">
              <a:lnSpc>
                <a:spcPct val="100000"/>
              </a:lnSpc>
            </a:pP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Acorde</a:t>
            </a:r>
            <a:r>
              <a:rPr dirty="0" sz="55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dirty="0" sz="55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Hitos</a:t>
            </a:r>
            <a:endParaRPr sz="550">
              <a:latin typeface="Arial MT"/>
              <a:cs typeface="Arial MT"/>
            </a:endParaRPr>
          </a:p>
        </p:txBody>
      </p:sp>
      <p:sp>
        <p:nvSpPr>
          <p:cNvPr id="184" name="object 184"/>
          <p:cNvSpPr/>
          <p:nvPr/>
        </p:nvSpPr>
        <p:spPr>
          <a:xfrm>
            <a:off x="7216139" y="15887692"/>
            <a:ext cx="638810" cy="405765"/>
          </a:xfrm>
          <a:custGeom>
            <a:avLst/>
            <a:gdLst/>
            <a:ahLst/>
            <a:cxnLst/>
            <a:rect l="l" t="t" r="r" b="b"/>
            <a:pathLst>
              <a:path w="638809" h="405765">
                <a:moveTo>
                  <a:pt x="0" y="405558"/>
                </a:moveTo>
                <a:lnTo>
                  <a:pt x="638304" y="405558"/>
                </a:lnTo>
                <a:lnTo>
                  <a:pt x="638304" y="0"/>
                </a:lnTo>
                <a:lnTo>
                  <a:pt x="0" y="0"/>
                </a:lnTo>
                <a:lnTo>
                  <a:pt x="0" y="405558"/>
                </a:lnTo>
                <a:close/>
              </a:path>
            </a:pathLst>
          </a:custGeom>
          <a:ln w="9989">
            <a:solidFill>
              <a:srgbClr val="213E5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5" name="object 185"/>
          <p:cNvSpPr txBox="1"/>
          <p:nvPr/>
        </p:nvSpPr>
        <p:spPr>
          <a:xfrm>
            <a:off x="7219136" y="15890439"/>
            <a:ext cx="653415" cy="395605"/>
          </a:xfrm>
          <a:prstGeom prst="rect">
            <a:avLst/>
          </a:prstGeom>
          <a:solidFill>
            <a:srgbClr val="3C62A7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450">
              <a:latin typeface="Times New Roman"/>
              <a:cs typeface="Times New Roman"/>
            </a:endParaRPr>
          </a:p>
          <a:p>
            <a:pPr marL="177165">
              <a:lnSpc>
                <a:spcPct val="100000"/>
              </a:lnSpc>
            </a:pP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Semanal</a:t>
            </a:r>
            <a:endParaRPr sz="550">
              <a:latin typeface="Arial MT"/>
              <a:cs typeface="Arial MT"/>
            </a:endParaRPr>
          </a:p>
        </p:txBody>
      </p:sp>
      <p:sp>
        <p:nvSpPr>
          <p:cNvPr id="186" name="object 186"/>
          <p:cNvSpPr txBox="1"/>
          <p:nvPr/>
        </p:nvSpPr>
        <p:spPr>
          <a:xfrm>
            <a:off x="4960596" y="16467560"/>
            <a:ext cx="638810" cy="405765"/>
          </a:xfrm>
          <a:prstGeom prst="rect">
            <a:avLst/>
          </a:prstGeom>
          <a:solidFill>
            <a:srgbClr val="3C62A7"/>
          </a:solidFill>
          <a:ln w="9989">
            <a:solidFill>
              <a:srgbClr val="213E58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450">
              <a:latin typeface="Times New Roman"/>
              <a:cs typeface="Times New Roman"/>
            </a:endParaRPr>
          </a:p>
          <a:p>
            <a:pPr marL="118110">
              <a:lnSpc>
                <a:spcPct val="100000"/>
              </a:lnSpc>
              <a:spcBef>
                <a:spcPts val="5"/>
              </a:spcBef>
            </a:pP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CD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E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dirty="0" sz="55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DR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I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VE</a:t>
            </a:r>
            <a:endParaRPr sz="550">
              <a:latin typeface="Arial MT"/>
              <a:cs typeface="Arial MT"/>
            </a:endParaRPr>
          </a:p>
        </p:txBody>
      </p:sp>
      <p:sp>
        <p:nvSpPr>
          <p:cNvPr id="187" name="object 187"/>
          <p:cNvSpPr txBox="1"/>
          <p:nvPr/>
        </p:nvSpPr>
        <p:spPr>
          <a:xfrm>
            <a:off x="5837640" y="16467560"/>
            <a:ext cx="638810" cy="405765"/>
          </a:xfrm>
          <a:prstGeom prst="rect">
            <a:avLst/>
          </a:prstGeom>
          <a:solidFill>
            <a:srgbClr val="3C62A7"/>
          </a:solidFill>
          <a:ln w="9989">
            <a:solidFill>
              <a:srgbClr val="213E58"/>
            </a:solidFill>
          </a:ln>
        </p:spPr>
        <p:txBody>
          <a:bodyPr wrap="square" lIns="0" tIns="12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800">
              <a:latin typeface="Times New Roman"/>
              <a:cs typeface="Times New Roman"/>
            </a:endParaRPr>
          </a:p>
          <a:p>
            <a:pPr marL="36830" marR="29845" indent="40640">
              <a:lnSpc>
                <a:spcPct val="100000"/>
              </a:lnSpc>
            </a:pP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REVIT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– PDF – </a:t>
            </a:r>
            <a:r>
              <a:rPr dirty="0" sz="5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D</a:t>
            </a:r>
            <a:r>
              <a:rPr dirty="0" sz="550" spc="20">
                <a:solidFill>
                  <a:srgbClr val="FFFFFF"/>
                </a:solidFill>
                <a:latin typeface="Arial MT"/>
                <a:cs typeface="Arial MT"/>
              </a:rPr>
              <a:t>W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G</a:t>
            </a:r>
            <a:r>
              <a:rPr dirty="0" sz="55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–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I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F</a:t>
            </a:r>
            <a:r>
              <a:rPr dirty="0" sz="550" spc="-5">
                <a:solidFill>
                  <a:srgbClr val="FFFFFF"/>
                </a:solidFill>
                <a:latin typeface="Arial MT"/>
                <a:cs typeface="Arial MT"/>
              </a:rPr>
              <a:t>C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 -</a:t>
            </a:r>
            <a:r>
              <a:rPr dirty="0" sz="55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">
                <a:solidFill>
                  <a:srgbClr val="FFFFFF"/>
                </a:solidFill>
                <a:latin typeface="Arial MT"/>
                <a:cs typeface="Arial MT"/>
              </a:rPr>
              <a:t>SKP</a:t>
            </a:r>
            <a:endParaRPr sz="550">
              <a:latin typeface="Arial MT"/>
              <a:cs typeface="Arial MT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3508490" y="15241573"/>
            <a:ext cx="126364" cy="429259"/>
          </a:xfrm>
          <a:prstGeom prst="rect">
            <a:avLst/>
          </a:prstGeom>
        </p:spPr>
        <p:txBody>
          <a:bodyPr wrap="square" lIns="0" tIns="508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00" spc="-10" b="1">
                <a:latin typeface="Arial"/>
                <a:cs typeface="Arial"/>
              </a:rPr>
              <a:t>T</a:t>
            </a:r>
            <a:r>
              <a:rPr dirty="0" sz="700" b="1">
                <a:latin typeface="Arial"/>
                <a:cs typeface="Arial"/>
              </a:rPr>
              <a:t>ÉCNICO</a:t>
            </a:r>
            <a:endParaRPr sz="700">
              <a:latin typeface="Arial"/>
              <a:cs typeface="Arial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3505343" y="15844266"/>
            <a:ext cx="128905" cy="1106805"/>
          </a:xfrm>
          <a:prstGeom prst="rect">
            <a:avLst/>
          </a:prstGeom>
        </p:spPr>
        <p:txBody>
          <a:bodyPr wrap="square" lIns="0" tIns="762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60"/>
              </a:spcBef>
              <a:tabLst>
                <a:tab pos="689610" algn="l"/>
              </a:tabLst>
            </a:pPr>
            <a:r>
              <a:rPr dirty="0" sz="700" b="1">
                <a:latin typeface="Arial"/>
                <a:cs typeface="Arial"/>
              </a:rPr>
              <a:t>COMERCI</a:t>
            </a:r>
            <a:r>
              <a:rPr dirty="0" sz="700" spc="-20" b="1">
                <a:latin typeface="Arial"/>
                <a:cs typeface="Arial"/>
              </a:rPr>
              <a:t>A</a:t>
            </a:r>
            <a:r>
              <a:rPr dirty="0" sz="700" b="1">
                <a:latin typeface="Arial"/>
                <a:cs typeface="Arial"/>
              </a:rPr>
              <a:t>L</a:t>
            </a:r>
            <a:r>
              <a:rPr dirty="0" sz="700" b="1">
                <a:latin typeface="Arial"/>
                <a:cs typeface="Arial"/>
              </a:rPr>
              <a:t>	</a:t>
            </a:r>
            <a:r>
              <a:rPr dirty="0" sz="700" b="1">
                <a:latin typeface="Arial"/>
                <a:cs typeface="Arial"/>
              </a:rPr>
              <a:t>GES</a:t>
            </a:r>
            <a:r>
              <a:rPr dirty="0" sz="700" spc="-10" b="1">
                <a:latin typeface="Arial"/>
                <a:cs typeface="Arial"/>
              </a:rPr>
              <a:t>T</a:t>
            </a:r>
            <a:r>
              <a:rPr dirty="0" sz="700" b="1">
                <a:latin typeface="Arial"/>
                <a:cs typeface="Arial"/>
              </a:rPr>
              <a:t>IÓN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190" name="object 190"/>
          <p:cNvGrpSpPr/>
          <p:nvPr/>
        </p:nvGrpSpPr>
        <p:grpSpPr>
          <a:xfrm>
            <a:off x="8362890" y="15471147"/>
            <a:ext cx="3263265" cy="1551940"/>
            <a:chOff x="8362890" y="15471147"/>
            <a:chExt cx="3263265" cy="1551940"/>
          </a:xfrm>
        </p:grpSpPr>
        <p:pic>
          <p:nvPicPr>
            <p:cNvPr id="191" name="object 191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8362890" y="15471147"/>
              <a:ext cx="1519344" cy="1207684"/>
            </a:xfrm>
            <a:prstGeom prst="rect">
              <a:avLst/>
            </a:prstGeom>
          </p:spPr>
        </p:pic>
        <p:pic>
          <p:nvPicPr>
            <p:cNvPr id="192" name="object 192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10223863" y="15655945"/>
              <a:ext cx="1397477" cy="573375"/>
            </a:xfrm>
            <a:prstGeom prst="rect">
              <a:avLst/>
            </a:prstGeom>
          </p:spPr>
        </p:pic>
        <p:sp>
          <p:nvSpPr>
            <p:cNvPr id="193" name="object 193"/>
            <p:cNvSpPr/>
            <p:nvPr/>
          </p:nvSpPr>
          <p:spPr>
            <a:xfrm>
              <a:off x="10221865" y="15653947"/>
              <a:ext cx="1402080" cy="577850"/>
            </a:xfrm>
            <a:custGeom>
              <a:avLst/>
              <a:gdLst/>
              <a:ahLst/>
              <a:cxnLst/>
              <a:rect l="l" t="t" r="r" b="b"/>
              <a:pathLst>
                <a:path w="1402079" h="577850">
                  <a:moveTo>
                    <a:pt x="0" y="577371"/>
                  </a:moveTo>
                  <a:lnTo>
                    <a:pt x="1401473" y="577371"/>
                  </a:lnTo>
                  <a:lnTo>
                    <a:pt x="1401473" y="0"/>
                  </a:lnTo>
                  <a:lnTo>
                    <a:pt x="0" y="0"/>
                  </a:lnTo>
                  <a:lnTo>
                    <a:pt x="0" y="577371"/>
                  </a:lnTo>
                  <a:close/>
                </a:path>
              </a:pathLst>
            </a:custGeom>
            <a:ln w="39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4" name="object 194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10221865" y="16445086"/>
              <a:ext cx="1397477" cy="573375"/>
            </a:xfrm>
            <a:prstGeom prst="rect">
              <a:avLst/>
            </a:prstGeom>
          </p:spPr>
        </p:pic>
        <p:sp>
          <p:nvSpPr>
            <p:cNvPr id="195" name="object 195"/>
            <p:cNvSpPr/>
            <p:nvPr/>
          </p:nvSpPr>
          <p:spPr>
            <a:xfrm>
              <a:off x="10219867" y="16443088"/>
              <a:ext cx="1402080" cy="577850"/>
            </a:xfrm>
            <a:custGeom>
              <a:avLst/>
              <a:gdLst/>
              <a:ahLst/>
              <a:cxnLst/>
              <a:rect l="l" t="t" r="r" b="b"/>
              <a:pathLst>
                <a:path w="1402079" h="577850">
                  <a:moveTo>
                    <a:pt x="0" y="577371"/>
                  </a:moveTo>
                  <a:lnTo>
                    <a:pt x="1401473" y="577371"/>
                  </a:lnTo>
                  <a:lnTo>
                    <a:pt x="1401473" y="0"/>
                  </a:lnTo>
                  <a:lnTo>
                    <a:pt x="0" y="0"/>
                  </a:lnTo>
                  <a:lnTo>
                    <a:pt x="0" y="577371"/>
                  </a:lnTo>
                  <a:close/>
                </a:path>
              </a:pathLst>
            </a:custGeom>
            <a:ln w="39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6" name="object 196"/>
          <p:cNvSpPr txBox="1"/>
          <p:nvPr/>
        </p:nvSpPr>
        <p:spPr>
          <a:xfrm>
            <a:off x="10176600" y="15461194"/>
            <a:ext cx="92075" cy="1695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50" spc="-5" b="1">
                <a:latin typeface="Arial"/>
                <a:cs typeface="Arial"/>
              </a:rPr>
              <a:t>1</a:t>
            </a:r>
            <a:endParaRPr sz="950">
              <a:latin typeface="Arial"/>
              <a:cs typeface="Arial"/>
            </a:endParaRPr>
          </a:p>
        </p:txBody>
      </p:sp>
      <p:sp>
        <p:nvSpPr>
          <p:cNvPr id="197" name="object 197"/>
          <p:cNvSpPr txBox="1"/>
          <p:nvPr/>
        </p:nvSpPr>
        <p:spPr>
          <a:xfrm>
            <a:off x="10180596" y="16248986"/>
            <a:ext cx="92075" cy="1695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50" spc="-5" b="1">
                <a:latin typeface="Arial"/>
                <a:cs typeface="Arial"/>
              </a:rPr>
              <a:t>2</a:t>
            </a:r>
            <a:endParaRPr sz="950">
              <a:latin typeface="Arial"/>
              <a:cs typeface="Arial"/>
            </a:endParaRPr>
          </a:p>
        </p:txBody>
      </p:sp>
      <p:sp>
        <p:nvSpPr>
          <p:cNvPr id="198" name="object 198"/>
          <p:cNvSpPr txBox="1"/>
          <p:nvPr/>
        </p:nvSpPr>
        <p:spPr>
          <a:xfrm>
            <a:off x="8201502" y="16753785"/>
            <a:ext cx="1916430" cy="3670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latin typeface="Arial MT"/>
                <a:cs typeface="Arial MT"/>
              </a:rPr>
              <a:t>Es una fuente de datos acordada para que 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cada activo o proyecto recopile, administre y 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comparta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cada contenedor</a:t>
            </a:r>
            <a:r>
              <a:rPr dirty="0" sz="750" spc="10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de datos.</a:t>
            </a:r>
            <a:endParaRPr sz="750">
              <a:latin typeface="Arial MT"/>
              <a:cs typeface="Arial MT"/>
            </a:endParaRPr>
          </a:p>
        </p:txBody>
      </p:sp>
      <p:grpSp>
        <p:nvGrpSpPr>
          <p:cNvPr id="199" name="object 199"/>
          <p:cNvGrpSpPr/>
          <p:nvPr/>
        </p:nvGrpSpPr>
        <p:grpSpPr>
          <a:xfrm>
            <a:off x="11723005" y="15651725"/>
            <a:ext cx="744855" cy="1340485"/>
            <a:chOff x="11723005" y="15651725"/>
            <a:chExt cx="744855" cy="1340485"/>
          </a:xfrm>
        </p:grpSpPr>
        <p:pic>
          <p:nvPicPr>
            <p:cNvPr id="200" name="object 200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11733218" y="15655945"/>
              <a:ext cx="730204" cy="556393"/>
            </a:xfrm>
            <a:prstGeom prst="rect">
              <a:avLst/>
            </a:prstGeom>
          </p:spPr>
        </p:pic>
        <p:sp>
          <p:nvSpPr>
            <p:cNvPr id="201" name="object 201"/>
            <p:cNvSpPr/>
            <p:nvPr/>
          </p:nvSpPr>
          <p:spPr>
            <a:xfrm>
              <a:off x="11731221" y="15653947"/>
              <a:ext cx="734695" cy="560705"/>
            </a:xfrm>
            <a:custGeom>
              <a:avLst/>
              <a:gdLst/>
              <a:ahLst/>
              <a:cxnLst/>
              <a:rect l="l" t="t" r="r" b="b"/>
              <a:pathLst>
                <a:path w="734695" h="560705">
                  <a:moveTo>
                    <a:pt x="0" y="560389"/>
                  </a:moveTo>
                  <a:lnTo>
                    <a:pt x="734200" y="560389"/>
                  </a:lnTo>
                  <a:lnTo>
                    <a:pt x="734200" y="0"/>
                  </a:lnTo>
                  <a:lnTo>
                    <a:pt x="0" y="0"/>
                  </a:lnTo>
                  <a:lnTo>
                    <a:pt x="0" y="560389"/>
                  </a:lnTo>
                  <a:close/>
                </a:path>
              </a:pathLst>
            </a:custGeom>
            <a:ln w="39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02" name="object 202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11727225" y="16432100"/>
              <a:ext cx="731203" cy="555394"/>
            </a:xfrm>
            <a:prstGeom prst="rect">
              <a:avLst/>
            </a:prstGeom>
          </p:spPr>
        </p:pic>
        <p:sp>
          <p:nvSpPr>
            <p:cNvPr id="203" name="object 203"/>
            <p:cNvSpPr/>
            <p:nvPr/>
          </p:nvSpPr>
          <p:spPr>
            <a:xfrm>
              <a:off x="11725227" y="16430102"/>
              <a:ext cx="735330" cy="559435"/>
            </a:xfrm>
            <a:custGeom>
              <a:avLst/>
              <a:gdLst/>
              <a:ahLst/>
              <a:cxnLst/>
              <a:rect l="l" t="t" r="r" b="b"/>
              <a:pathLst>
                <a:path w="735329" h="559434">
                  <a:moveTo>
                    <a:pt x="0" y="559390"/>
                  </a:moveTo>
                  <a:lnTo>
                    <a:pt x="735199" y="559390"/>
                  </a:lnTo>
                  <a:lnTo>
                    <a:pt x="735199" y="0"/>
                  </a:lnTo>
                  <a:lnTo>
                    <a:pt x="0" y="0"/>
                  </a:lnTo>
                  <a:lnTo>
                    <a:pt x="0" y="559390"/>
                  </a:lnTo>
                  <a:close/>
                </a:path>
              </a:pathLst>
            </a:custGeom>
            <a:ln w="39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4" name="object 204"/>
          <p:cNvSpPr txBox="1"/>
          <p:nvPr/>
        </p:nvSpPr>
        <p:spPr>
          <a:xfrm>
            <a:off x="11687554" y="15475078"/>
            <a:ext cx="92075" cy="1695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50" spc="-5" b="1">
                <a:latin typeface="Arial"/>
                <a:cs typeface="Arial"/>
              </a:rPr>
              <a:t>3</a:t>
            </a:r>
            <a:endParaRPr sz="950">
              <a:latin typeface="Arial"/>
              <a:cs typeface="Arial"/>
            </a:endParaRPr>
          </a:p>
        </p:txBody>
      </p:sp>
      <p:sp>
        <p:nvSpPr>
          <p:cNvPr id="205" name="object 205"/>
          <p:cNvSpPr txBox="1"/>
          <p:nvPr/>
        </p:nvSpPr>
        <p:spPr>
          <a:xfrm>
            <a:off x="11704885" y="16240945"/>
            <a:ext cx="92075" cy="1695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50" spc="-5" b="1">
                <a:latin typeface="Arial"/>
                <a:cs typeface="Arial"/>
              </a:rPr>
              <a:t>4</a:t>
            </a:r>
            <a:endParaRPr sz="950">
              <a:latin typeface="Arial"/>
              <a:cs typeface="Arial"/>
            </a:endParaRPr>
          </a:p>
        </p:txBody>
      </p:sp>
      <p:graphicFrame>
        <p:nvGraphicFramePr>
          <p:cNvPr id="206" name="object 206"/>
          <p:cNvGraphicFramePr>
            <a:graphicFrameLocks noGrp="1"/>
          </p:cNvGraphicFramePr>
          <p:nvPr/>
        </p:nvGraphicFramePr>
        <p:xfrm>
          <a:off x="9108078" y="17484952"/>
          <a:ext cx="3359785" cy="17316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4805"/>
                <a:gridCol w="1733549"/>
              </a:tblGrid>
              <a:tr h="751681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7302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FF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  <a:p>
                      <a:pPr marL="200025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50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In</a:t>
                      </a:r>
                      <a:r>
                        <a:rPr dirty="0" sz="150" spc="-5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50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onsisten</a:t>
                      </a:r>
                      <a:r>
                        <a:rPr dirty="0" sz="150" spc="-5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50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ia.</a:t>
                      </a:r>
                      <a:r>
                        <a:rPr dirty="0" sz="150" spc="-15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50" spc="-5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dirty="0" sz="150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ía</a:t>
                      </a:r>
                      <a:r>
                        <a:rPr dirty="0" sz="150" spc="-10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50" spc="-5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50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rin</a:t>
                      </a:r>
                      <a:r>
                        <a:rPr dirty="0" sz="150" spc="-5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50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ipal</a:t>
                      </a:r>
                      <a:endParaRPr sz="15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  <a:p>
                      <a:pPr marL="201295">
                        <a:lnSpc>
                          <a:spcPct val="100000"/>
                        </a:lnSpc>
                        <a:tabLst>
                          <a:tab pos="993775" algn="l"/>
                        </a:tabLst>
                      </a:pPr>
                      <a:r>
                        <a:rPr dirty="0" sz="150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Revisar la vía que esta</a:t>
                      </a:r>
                      <a:r>
                        <a:rPr dirty="0" sz="150" spc="10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50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interfiriendo</a:t>
                      </a:r>
                      <a:r>
                        <a:rPr dirty="0" sz="150" spc="-5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50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en la línea férrea	socampoh@ulagrancolombi.</a:t>
                      </a:r>
                      <a:endParaRPr sz="15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  <a:p>
                      <a:pPr algn="r" marR="193040">
                        <a:lnSpc>
                          <a:spcPct val="100000"/>
                        </a:lnSpc>
                      </a:pPr>
                      <a:r>
                        <a:rPr dirty="0" sz="150" spc="-5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12-03-2024</a:t>
                      </a:r>
                      <a:endParaRPr sz="15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  <a:p>
                      <a:pPr marL="201930" marR="574040">
                        <a:lnSpc>
                          <a:spcPct val="100000"/>
                        </a:lnSpc>
                      </a:pPr>
                      <a:r>
                        <a:rPr dirty="0" sz="150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La vida principal no puede interferir sobre la línea férrea porque cuando se cuantifique las cantidades no será posible </a:t>
                      </a:r>
                      <a:r>
                        <a:rPr dirty="0" sz="150" spc="5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50">
                          <a:solidFill>
                            <a:srgbClr val="7E7E7E"/>
                          </a:solidFill>
                          <a:latin typeface="Calibri"/>
                          <a:cs typeface="Calibri"/>
                        </a:rPr>
                        <a:t>realizarlo.</a:t>
                      </a:r>
                      <a:endParaRPr sz="15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FF0000"/>
                      </a:solidFill>
                      <a:prstDash val="solid"/>
                    </a:lnR>
                    <a:lnT w="6350">
                      <a:solidFill>
                        <a:srgbClr val="FF0000"/>
                      </a:solidFill>
                      <a:prstDash val="solid"/>
                    </a:lnT>
                    <a:lnB w="6350">
                      <a:solidFill>
                        <a:srgbClr val="FF0000"/>
                      </a:solidFill>
                      <a:prstDash val="solid"/>
                    </a:lnB>
                  </a:tcPr>
                </a:tc>
              </a:tr>
              <a:tr h="245232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207" name="object 207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11830113" y="17882519"/>
            <a:ext cx="619325" cy="371595"/>
          </a:xfrm>
          <a:prstGeom prst="rect">
            <a:avLst/>
          </a:prstGeom>
        </p:spPr>
      </p:pic>
      <p:pic>
        <p:nvPicPr>
          <p:cNvPr id="208" name="object 208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11830113" y="18955351"/>
            <a:ext cx="622322" cy="176807"/>
          </a:xfrm>
          <a:prstGeom prst="rect">
            <a:avLst/>
          </a:prstGeom>
        </p:spPr>
      </p:pic>
      <p:pic>
        <p:nvPicPr>
          <p:cNvPr id="209" name="object 209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11998929" y="18563778"/>
            <a:ext cx="376589" cy="230748"/>
          </a:xfrm>
          <a:prstGeom prst="rect">
            <a:avLst/>
          </a:prstGeom>
        </p:spPr>
      </p:pic>
      <p:grpSp>
        <p:nvGrpSpPr>
          <p:cNvPr id="210" name="object 210"/>
          <p:cNvGrpSpPr/>
          <p:nvPr/>
        </p:nvGrpSpPr>
        <p:grpSpPr>
          <a:xfrm>
            <a:off x="446513" y="241736"/>
            <a:ext cx="12010390" cy="18970625"/>
            <a:chOff x="446513" y="241736"/>
            <a:chExt cx="12010390" cy="18970625"/>
          </a:xfrm>
        </p:grpSpPr>
        <p:sp>
          <p:nvSpPr>
            <p:cNvPr id="211" name="object 211"/>
            <p:cNvSpPr/>
            <p:nvPr/>
          </p:nvSpPr>
          <p:spPr>
            <a:xfrm>
              <a:off x="8040841" y="12601771"/>
              <a:ext cx="32384" cy="4465320"/>
            </a:xfrm>
            <a:custGeom>
              <a:avLst/>
              <a:gdLst/>
              <a:ahLst/>
              <a:cxnLst/>
              <a:rect l="l" t="t" r="r" b="b"/>
              <a:pathLst>
                <a:path w="32384" h="4465319">
                  <a:moveTo>
                    <a:pt x="0" y="4434869"/>
                  </a:moveTo>
                  <a:lnTo>
                    <a:pt x="14883" y="4464886"/>
                  </a:lnTo>
                  <a:lnTo>
                    <a:pt x="27449" y="4439963"/>
                  </a:lnTo>
                  <a:lnTo>
                    <a:pt x="17480" y="4439963"/>
                  </a:lnTo>
                  <a:lnTo>
                    <a:pt x="12486" y="4439913"/>
                  </a:lnTo>
                  <a:lnTo>
                    <a:pt x="12502" y="4434910"/>
                  </a:lnTo>
                  <a:lnTo>
                    <a:pt x="0" y="4434869"/>
                  </a:lnTo>
                  <a:close/>
                </a:path>
                <a:path w="32384" h="4465319">
                  <a:moveTo>
                    <a:pt x="12502" y="4434910"/>
                  </a:moveTo>
                  <a:lnTo>
                    <a:pt x="12486" y="4439913"/>
                  </a:lnTo>
                  <a:lnTo>
                    <a:pt x="17480" y="4439963"/>
                  </a:lnTo>
                  <a:lnTo>
                    <a:pt x="17497" y="4434927"/>
                  </a:lnTo>
                  <a:lnTo>
                    <a:pt x="12502" y="4434910"/>
                  </a:lnTo>
                  <a:close/>
                </a:path>
                <a:path w="32384" h="4465319">
                  <a:moveTo>
                    <a:pt x="17497" y="4434927"/>
                  </a:moveTo>
                  <a:lnTo>
                    <a:pt x="17480" y="4439963"/>
                  </a:lnTo>
                  <a:lnTo>
                    <a:pt x="27449" y="4439963"/>
                  </a:lnTo>
                  <a:lnTo>
                    <a:pt x="29967" y="4434969"/>
                  </a:lnTo>
                  <a:lnTo>
                    <a:pt x="17497" y="4434927"/>
                  </a:lnTo>
                  <a:close/>
                </a:path>
                <a:path w="32384" h="4465319">
                  <a:moveTo>
                    <a:pt x="32164" y="0"/>
                  </a:moveTo>
                  <a:lnTo>
                    <a:pt x="27170" y="0"/>
                  </a:lnTo>
                  <a:lnTo>
                    <a:pt x="12502" y="4434910"/>
                  </a:lnTo>
                  <a:lnTo>
                    <a:pt x="17497" y="4434927"/>
                  </a:lnTo>
                  <a:lnTo>
                    <a:pt x="32164" y="0"/>
                  </a:lnTo>
                  <a:close/>
                </a:path>
              </a:pathLst>
            </a:custGeom>
            <a:solidFill>
              <a:srgbClr val="5597D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2" name="object 212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446513" y="241736"/>
              <a:ext cx="2808940" cy="1882948"/>
            </a:xfrm>
            <a:prstGeom prst="rect">
              <a:avLst/>
            </a:prstGeom>
          </p:spPr>
        </p:pic>
        <p:sp>
          <p:nvSpPr>
            <p:cNvPr id="213" name="object 213"/>
            <p:cNvSpPr/>
            <p:nvPr/>
          </p:nvSpPr>
          <p:spPr>
            <a:xfrm>
              <a:off x="3181534" y="243733"/>
              <a:ext cx="2130425" cy="1417320"/>
            </a:xfrm>
            <a:custGeom>
              <a:avLst/>
              <a:gdLst/>
              <a:ahLst/>
              <a:cxnLst/>
              <a:rect l="l" t="t" r="r" b="b"/>
              <a:pathLst>
                <a:path w="2130425" h="1417320">
                  <a:moveTo>
                    <a:pt x="2127332" y="0"/>
                  </a:moveTo>
                  <a:lnTo>
                    <a:pt x="1277608" y="0"/>
                  </a:lnTo>
                  <a:lnTo>
                    <a:pt x="1063641" y="547153"/>
                  </a:lnTo>
                  <a:lnTo>
                    <a:pt x="854818" y="0"/>
                  </a:lnTo>
                  <a:lnTo>
                    <a:pt x="0" y="0"/>
                  </a:lnTo>
                  <a:lnTo>
                    <a:pt x="0" y="339280"/>
                  </a:lnTo>
                  <a:lnTo>
                    <a:pt x="112077" y="339280"/>
                  </a:lnTo>
                  <a:lnTo>
                    <a:pt x="112077" y="1077975"/>
                  </a:lnTo>
                  <a:lnTo>
                    <a:pt x="3046" y="1077975"/>
                  </a:lnTo>
                  <a:lnTo>
                    <a:pt x="3046" y="1417306"/>
                  </a:lnTo>
                  <a:lnTo>
                    <a:pt x="552198" y="1417306"/>
                  </a:lnTo>
                  <a:lnTo>
                    <a:pt x="552198" y="1077975"/>
                  </a:lnTo>
                  <a:lnTo>
                    <a:pt x="440120" y="1077975"/>
                  </a:lnTo>
                  <a:lnTo>
                    <a:pt x="440120" y="296477"/>
                  </a:lnTo>
                  <a:lnTo>
                    <a:pt x="863958" y="1417306"/>
                  </a:lnTo>
                  <a:lnTo>
                    <a:pt x="1075878" y="1417306"/>
                  </a:lnTo>
                  <a:lnTo>
                    <a:pt x="1503811" y="286288"/>
                  </a:lnTo>
                  <a:lnTo>
                    <a:pt x="1503811" y="1077975"/>
                  </a:lnTo>
                  <a:lnTo>
                    <a:pt x="1390685" y="1077975"/>
                  </a:lnTo>
                  <a:lnTo>
                    <a:pt x="1390685" y="1417306"/>
                  </a:lnTo>
                  <a:lnTo>
                    <a:pt x="2130379" y="1417306"/>
                  </a:lnTo>
                  <a:lnTo>
                    <a:pt x="2130379" y="1077975"/>
                  </a:lnTo>
                  <a:lnTo>
                    <a:pt x="2016253" y="1077975"/>
                  </a:lnTo>
                  <a:lnTo>
                    <a:pt x="2016253" y="339280"/>
                  </a:lnTo>
                  <a:lnTo>
                    <a:pt x="2127332" y="339280"/>
                  </a:lnTo>
                  <a:lnTo>
                    <a:pt x="2127332" y="0"/>
                  </a:lnTo>
                  <a:close/>
                </a:path>
              </a:pathLst>
            </a:custGeom>
            <a:solidFill>
              <a:srgbClr val="B4C6E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4" name="object 214"/>
            <p:cNvSpPr/>
            <p:nvPr/>
          </p:nvSpPr>
          <p:spPr>
            <a:xfrm>
              <a:off x="3181534" y="243733"/>
              <a:ext cx="2130425" cy="1417320"/>
            </a:xfrm>
            <a:custGeom>
              <a:avLst/>
              <a:gdLst/>
              <a:ahLst/>
              <a:cxnLst/>
              <a:rect l="l" t="t" r="r" b="b"/>
              <a:pathLst>
                <a:path w="2130425" h="1417320">
                  <a:moveTo>
                    <a:pt x="552198" y="1417306"/>
                  </a:moveTo>
                  <a:lnTo>
                    <a:pt x="3046" y="1417306"/>
                  </a:lnTo>
                  <a:lnTo>
                    <a:pt x="3046" y="1077975"/>
                  </a:lnTo>
                  <a:lnTo>
                    <a:pt x="112077" y="1077975"/>
                  </a:lnTo>
                  <a:lnTo>
                    <a:pt x="112077" y="339280"/>
                  </a:lnTo>
                  <a:lnTo>
                    <a:pt x="0" y="339280"/>
                  </a:lnTo>
                  <a:lnTo>
                    <a:pt x="0" y="0"/>
                  </a:lnTo>
                  <a:lnTo>
                    <a:pt x="854818" y="0"/>
                  </a:lnTo>
                  <a:lnTo>
                    <a:pt x="1063641" y="547153"/>
                  </a:lnTo>
                  <a:lnTo>
                    <a:pt x="1277608" y="0"/>
                  </a:lnTo>
                  <a:lnTo>
                    <a:pt x="2127332" y="0"/>
                  </a:lnTo>
                  <a:lnTo>
                    <a:pt x="2127332" y="339280"/>
                  </a:lnTo>
                  <a:lnTo>
                    <a:pt x="2016253" y="339280"/>
                  </a:lnTo>
                  <a:lnTo>
                    <a:pt x="2016253" y="1077975"/>
                  </a:lnTo>
                  <a:lnTo>
                    <a:pt x="2130379" y="1077975"/>
                  </a:lnTo>
                  <a:lnTo>
                    <a:pt x="2130379" y="1417306"/>
                  </a:lnTo>
                  <a:lnTo>
                    <a:pt x="1390685" y="1417306"/>
                  </a:lnTo>
                  <a:lnTo>
                    <a:pt x="1390685" y="1077975"/>
                  </a:lnTo>
                  <a:lnTo>
                    <a:pt x="1503811" y="1077975"/>
                  </a:lnTo>
                  <a:lnTo>
                    <a:pt x="1503811" y="286288"/>
                  </a:lnTo>
                  <a:lnTo>
                    <a:pt x="1075878" y="1417306"/>
                  </a:lnTo>
                  <a:lnTo>
                    <a:pt x="863958" y="1417306"/>
                  </a:lnTo>
                  <a:lnTo>
                    <a:pt x="440120" y="296477"/>
                  </a:lnTo>
                  <a:lnTo>
                    <a:pt x="440120" y="1077975"/>
                  </a:lnTo>
                  <a:lnTo>
                    <a:pt x="552198" y="1077975"/>
                  </a:lnTo>
                  <a:lnTo>
                    <a:pt x="552198" y="1417306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5" name="object 215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9112073" y="17488948"/>
              <a:ext cx="3344356" cy="1723122"/>
            </a:xfrm>
            <a:prstGeom prst="rect">
              <a:avLst/>
            </a:prstGeom>
          </p:spPr>
        </p:pic>
        <p:pic>
          <p:nvPicPr>
            <p:cNvPr id="216" name="object 216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10727314" y="18241129"/>
              <a:ext cx="1724121" cy="725210"/>
            </a:xfrm>
            <a:prstGeom prst="rect">
              <a:avLst/>
            </a:prstGeom>
          </p:spPr>
        </p:pic>
        <p:sp>
          <p:nvSpPr>
            <p:cNvPr id="217" name="object 217"/>
            <p:cNvSpPr/>
            <p:nvPr/>
          </p:nvSpPr>
          <p:spPr>
            <a:xfrm>
              <a:off x="10920095" y="18320054"/>
              <a:ext cx="1397635" cy="292735"/>
            </a:xfrm>
            <a:custGeom>
              <a:avLst/>
              <a:gdLst/>
              <a:ahLst/>
              <a:cxnLst/>
              <a:rect l="l" t="t" r="r" b="b"/>
              <a:pathLst>
                <a:path w="1397634" h="292734">
                  <a:moveTo>
                    <a:pt x="216763" y="19977"/>
                  </a:moveTo>
                  <a:lnTo>
                    <a:pt x="214617" y="0"/>
                  </a:lnTo>
                  <a:lnTo>
                    <a:pt x="2006" y="1092"/>
                  </a:lnTo>
                  <a:lnTo>
                    <a:pt x="2006" y="18872"/>
                  </a:lnTo>
                  <a:lnTo>
                    <a:pt x="216763" y="19977"/>
                  </a:lnTo>
                  <a:close/>
                </a:path>
                <a:path w="1397634" h="292734">
                  <a:moveTo>
                    <a:pt x="504456" y="95885"/>
                  </a:moveTo>
                  <a:lnTo>
                    <a:pt x="499364" y="51943"/>
                  </a:lnTo>
                  <a:lnTo>
                    <a:pt x="1003" y="54381"/>
                  </a:lnTo>
                  <a:lnTo>
                    <a:pt x="1003" y="93446"/>
                  </a:lnTo>
                  <a:lnTo>
                    <a:pt x="504456" y="95885"/>
                  </a:lnTo>
                  <a:close/>
                </a:path>
                <a:path w="1397634" h="292734">
                  <a:moveTo>
                    <a:pt x="942975" y="292671"/>
                  </a:moveTo>
                  <a:lnTo>
                    <a:pt x="933437" y="249720"/>
                  </a:lnTo>
                  <a:lnTo>
                    <a:pt x="0" y="252120"/>
                  </a:lnTo>
                  <a:lnTo>
                    <a:pt x="0" y="290283"/>
                  </a:lnTo>
                  <a:lnTo>
                    <a:pt x="942975" y="292671"/>
                  </a:lnTo>
                  <a:close/>
                </a:path>
                <a:path w="1397634" h="292734">
                  <a:moveTo>
                    <a:pt x="986929" y="77914"/>
                  </a:moveTo>
                  <a:lnTo>
                    <a:pt x="984986" y="53530"/>
                  </a:lnTo>
                  <a:lnTo>
                    <a:pt x="795134" y="51943"/>
                  </a:lnTo>
                  <a:lnTo>
                    <a:pt x="795489" y="74968"/>
                  </a:lnTo>
                  <a:lnTo>
                    <a:pt x="986929" y="77914"/>
                  </a:lnTo>
                  <a:close/>
                </a:path>
                <a:path w="1397634" h="292734">
                  <a:moveTo>
                    <a:pt x="1397482" y="123063"/>
                  </a:moveTo>
                  <a:lnTo>
                    <a:pt x="1395882" y="104876"/>
                  </a:lnTo>
                  <a:lnTo>
                    <a:pt x="1237653" y="105879"/>
                  </a:lnTo>
                  <a:lnTo>
                    <a:pt x="1239507" y="125857"/>
                  </a:lnTo>
                  <a:lnTo>
                    <a:pt x="1397482" y="12306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8" name="object 218"/>
          <p:cNvSpPr txBox="1"/>
          <p:nvPr/>
        </p:nvSpPr>
        <p:spPr>
          <a:xfrm>
            <a:off x="8008776" y="17472466"/>
            <a:ext cx="1017905" cy="156845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9685" rIns="0" bIns="0" rtlCol="0" vert="horz">
            <a:spAutoFit/>
          </a:bodyPr>
          <a:lstStyle/>
          <a:p>
            <a:pPr marL="182880">
              <a:lnSpc>
                <a:spcPct val="100000"/>
              </a:lnSpc>
              <a:spcBef>
                <a:spcPts val="155"/>
              </a:spcBef>
            </a:pPr>
            <a:r>
              <a:rPr dirty="0" sz="750" spc="20" b="1">
                <a:latin typeface="Arial"/>
                <a:cs typeface="Arial"/>
              </a:rPr>
              <a:t>¿PARA</a:t>
            </a:r>
            <a:r>
              <a:rPr dirty="0" sz="750" spc="-20" b="1">
                <a:latin typeface="Arial"/>
                <a:cs typeface="Arial"/>
              </a:rPr>
              <a:t> </a:t>
            </a:r>
            <a:r>
              <a:rPr dirty="0" sz="750" spc="25" b="1">
                <a:latin typeface="Arial"/>
                <a:cs typeface="Arial"/>
              </a:rPr>
              <a:t>QUÉ?</a:t>
            </a:r>
            <a:endParaRPr sz="750">
              <a:latin typeface="Arial"/>
              <a:cs typeface="Arial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6875011" y="17472466"/>
            <a:ext cx="1083310" cy="158115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9685" rIns="0" bIns="0" rtlCol="0" vert="horz">
            <a:spAutoFit/>
          </a:bodyPr>
          <a:lstStyle/>
          <a:p>
            <a:pPr marL="215265">
              <a:lnSpc>
                <a:spcPct val="100000"/>
              </a:lnSpc>
              <a:spcBef>
                <a:spcPts val="155"/>
              </a:spcBef>
            </a:pPr>
            <a:r>
              <a:rPr dirty="0" sz="750" spc="20" b="1">
                <a:latin typeface="Arial"/>
                <a:cs typeface="Arial"/>
              </a:rPr>
              <a:t>¿PARA</a:t>
            </a:r>
            <a:r>
              <a:rPr dirty="0" sz="750" spc="-20" b="1">
                <a:latin typeface="Arial"/>
                <a:cs typeface="Arial"/>
              </a:rPr>
              <a:t> </a:t>
            </a:r>
            <a:r>
              <a:rPr dirty="0" sz="750" spc="25" b="1">
                <a:latin typeface="Arial"/>
                <a:cs typeface="Arial"/>
              </a:rPr>
              <a:t>QUÉ?</a:t>
            </a:r>
            <a:endParaRPr sz="750">
              <a:latin typeface="Arial"/>
              <a:cs typeface="Arial"/>
            </a:endParaRPr>
          </a:p>
        </p:txBody>
      </p:sp>
      <p:sp>
        <p:nvSpPr>
          <p:cNvPr id="220" name="object 220"/>
          <p:cNvSpPr txBox="1"/>
          <p:nvPr/>
        </p:nvSpPr>
        <p:spPr>
          <a:xfrm>
            <a:off x="8030752" y="17929967"/>
            <a:ext cx="1003300" cy="841375"/>
          </a:xfrm>
          <a:prstGeom prst="rect">
            <a:avLst/>
          </a:prstGeom>
          <a:solidFill>
            <a:srgbClr val="F1F1F1"/>
          </a:solidFill>
          <a:ln w="3175">
            <a:solidFill>
              <a:srgbClr val="B4C6E7"/>
            </a:solidFill>
          </a:ln>
        </p:spPr>
        <p:txBody>
          <a:bodyPr wrap="square" lIns="0" tIns="15240" rIns="0" bIns="0" rtlCol="0" vert="horz">
            <a:spAutoFit/>
          </a:bodyPr>
          <a:lstStyle/>
          <a:p>
            <a:pPr marL="36195" marR="175260">
              <a:lnSpc>
                <a:spcPct val="100000"/>
              </a:lnSpc>
              <a:spcBef>
                <a:spcPts val="120"/>
              </a:spcBef>
            </a:pPr>
            <a:r>
              <a:rPr dirty="0" sz="750" spc="-5">
                <a:latin typeface="Arial MT"/>
                <a:cs typeface="Arial MT"/>
              </a:rPr>
              <a:t>Facilita la 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comunicación y la 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colaboración</a:t>
            </a:r>
            <a:r>
              <a:rPr dirty="0" sz="750" spc="-35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entre </a:t>
            </a:r>
            <a:r>
              <a:rPr dirty="0" sz="750" spc="-195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diferentes partes 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interesadas,</a:t>
            </a:r>
            <a:r>
              <a:rPr dirty="0" sz="750" spc="-25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en</a:t>
            </a:r>
            <a:r>
              <a:rPr dirty="0" sz="750" spc="-25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un </a:t>
            </a:r>
            <a:r>
              <a:rPr dirty="0" sz="750" spc="-195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proyecto</a:t>
            </a:r>
            <a:r>
              <a:rPr dirty="0" sz="750" spc="10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de 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construcción.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221" name="object 221"/>
          <p:cNvSpPr/>
          <p:nvPr/>
        </p:nvSpPr>
        <p:spPr>
          <a:xfrm>
            <a:off x="8532206" y="17699218"/>
            <a:ext cx="635" cy="231775"/>
          </a:xfrm>
          <a:custGeom>
            <a:avLst/>
            <a:gdLst/>
            <a:ahLst/>
            <a:cxnLst/>
            <a:rect l="l" t="t" r="r" b="b"/>
            <a:pathLst>
              <a:path w="634" h="231775">
                <a:moveTo>
                  <a:pt x="0" y="0"/>
                </a:moveTo>
                <a:lnTo>
                  <a:pt x="149" y="231397"/>
                </a:lnTo>
              </a:path>
            </a:pathLst>
          </a:custGeom>
          <a:ln w="10988">
            <a:solidFill>
              <a:srgbClr val="5597D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2" name="object 222"/>
          <p:cNvSpPr txBox="1"/>
          <p:nvPr/>
        </p:nvSpPr>
        <p:spPr>
          <a:xfrm>
            <a:off x="6853035" y="17922975"/>
            <a:ext cx="1123950" cy="841375"/>
          </a:xfrm>
          <a:prstGeom prst="rect">
            <a:avLst/>
          </a:prstGeom>
          <a:ln w="3175">
            <a:solidFill>
              <a:srgbClr val="B4C6E7"/>
            </a:solidFill>
          </a:ln>
        </p:spPr>
        <p:txBody>
          <a:bodyPr wrap="square" lIns="0" tIns="14604" rIns="0" bIns="0" rtlCol="0" vert="horz">
            <a:spAutoFit/>
          </a:bodyPr>
          <a:lstStyle/>
          <a:p>
            <a:pPr marL="35560" marR="43815">
              <a:lnSpc>
                <a:spcPct val="100000"/>
              </a:lnSpc>
              <a:spcBef>
                <a:spcPts val="114"/>
              </a:spcBef>
            </a:pPr>
            <a:r>
              <a:rPr dirty="0" sz="750" spc="-5">
                <a:latin typeface="Arial MT"/>
                <a:cs typeface="Arial MT"/>
              </a:rPr>
              <a:t>Es fundamental para la 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interoperabilidad</a:t>
            </a:r>
            <a:r>
              <a:rPr dirty="0" sz="750" spc="15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y</a:t>
            </a:r>
            <a:r>
              <a:rPr dirty="0" sz="750" spc="-15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el 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intercambio de 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información en el ámbito </a:t>
            </a:r>
            <a:r>
              <a:rPr dirty="0" sz="750" spc="-195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BIM, permitiendo 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compartir de manera 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-5">
                <a:latin typeface="Arial MT"/>
                <a:cs typeface="Arial MT"/>
              </a:rPr>
              <a:t>efectiva</a:t>
            </a:r>
            <a:endParaRPr sz="750">
              <a:latin typeface="Arial MT"/>
              <a:cs typeface="Arial MT"/>
            </a:endParaRPr>
          </a:p>
        </p:txBody>
      </p:sp>
      <p:grpSp>
        <p:nvGrpSpPr>
          <p:cNvPr id="223" name="object 223"/>
          <p:cNvGrpSpPr/>
          <p:nvPr/>
        </p:nvGrpSpPr>
        <p:grpSpPr>
          <a:xfrm>
            <a:off x="273202" y="8774441"/>
            <a:ext cx="9126220" cy="10518775"/>
            <a:chOff x="273202" y="8774441"/>
            <a:chExt cx="9126220" cy="10518775"/>
          </a:xfrm>
        </p:grpSpPr>
        <p:sp>
          <p:nvSpPr>
            <p:cNvPr id="224" name="object 224"/>
            <p:cNvSpPr/>
            <p:nvPr/>
          </p:nvSpPr>
          <p:spPr>
            <a:xfrm>
              <a:off x="7414423" y="17699219"/>
              <a:ext cx="1270" cy="224154"/>
            </a:xfrm>
            <a:custGeom>
              <a:avLst/>
              <a:gdLst/>
              <a:ahLst/>
              <a:cxnLst/>
              <a:rect l="l" t="t" r="r" b="b"/>
              <a:pathLst>
                <a:path w="1270" h="224155">
                  <a:moveTo>
                    <a:pt x="0" y="0"/>
                  </a:moveTo>
                  <a:lnTo>
                    <a:pt x="649" y="223806"/>
                  </a:lnTo>
                </a:path>
              </a:pathLst>
            </a:custGeom>
            <a:ln w="10988">
              <a:solidFill>
                <a:srgbClr val="5597D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5" name="object 225"/>
            <p:cNvSpPr/>
            <p:nvPr/>
          </p:nvSpPr>
          <p:spPr>
            <a:xfrm>
              <a:off x="6783108" y="17288179"/>
              <a:ext cx="2616200" cy="184785"/>
            </a:xfrm>
            <a:custGeom>
              <a:avLst/>
              <a:gdLst/>
              <a:ahLst/>
              <a:cxnLst/>
              <a:rect l="l" t="t" r="r" b="b"/>
              <a:pathLst>
                <a:path w="2616200" h="184784">
                  <a:moveTo>
                    <a:pt x="649592" y="151472"/>
                  </a:moveTo>
                  <a:lnTo>
                    <a:pt x="638606" y="151472"/>
                  </a:lnTo>
                  <a:lnTo>
                    <a:pt x="638606" y="17970"/>
                  </a:lnTo>
                  <a:lnTo>
                    <a:pt x="638606" y="12484"/>
                  </a:lnTo>
                  <a:lnTo>
                    <a:pt x="638606" y="9436"/>
                  </a:lnTo>
                  <a:lnTo>
                    <a:pt x="636155" y="6985"/>
                  </a:lnTo>
                  <a:lnTo>
                    <a:pt x="0" y="6985"/>
                  </a:lnTo>
                  <a:lnTo>
                    <a:pt x="0" y="17970"/>
                  </a:lnTo>
                  <a:lnTo>
                    <a:pt x="627608" y="17970"/>
                  </a:lnTo>
                  <a:lnTo>
                    <a:pt x="627608" y="151472"/>
                  </a:lnTo>
                  <a:lnTo>
                    <a:pt x="616623" y="151472"/>
                  </a:lnTo>
                  <a:lnTo>
                    <a:pt x="633107" y="184442"/>
                  </a:lnTo>
                  <a:lnTo>
                    <a:pt x="646836" y="156972"/>
                  </a:lnTo>
                  <a:lnTo>
                    <a:pt x="649592" y="151472"/>
                  </a:lnTo>
                  <a:close/>
                </a:path>
                <a:path w="2616200" h="184784">
                  <a:moveTo>
                    <a:pt x="2615793" y="0"/>
                  </a:moveTo>
                  <a:lnTo>
                    <a:pt x="1731060" y="0"/>
                  </a:lnTo>
                  <a:lnTo>
                    <a:pt x="1728609" y="2438"/>
                  </a:lnTo>
                  <a:lnTo>
                    <a:pt x="1728609" y="151574"/>
                  </a:lnTo>
                  <a:lnTo>
                    <a:pt x="1717624" y="151574"/>
                  </a:lnTo>
                  <a:lnTo>
                    <a:pt x="1734108" y="184543"/>
                  </a:lnTo>
                  <a:lnTo>
                    <a:pt x="1747837" y="157073"/>
                  </a:lnTo>
                  <a:lnTo>
                    <a:pt x="1750593" y="151574"/>
                  </a:lnTo>
                  <a:lnTo>
                    <a:pt x="1739607" y="151574"/>
                  </a:lnTo>
                  <a:lnTo>
                    <a:pt x="1739607" y="10985"/>
                  </a:lnTo>
                  <a:lnTo>
                    <a:pt x="2615793" y="10985"/>
                  </a:lnTo>
                  <a:lnTo>
                    <a:pt x="2615793" y="5486"/>
                  </a:lnTo>
                  <a:lnTo>
                    <a:pt x="2615793" y="0"/>
                  </a:lnTo>
                  <a:close/>
                </a:path>
              </a:pathLst>
            </a:custGeom>
            <a:solidFill>
              <a:srgbClr val="5597D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6" name="object 226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8326679" y="18883260"/>
              <a:ext cx="722018" cy="399784"/>
            </a:xfrm>
            <a:prstGeom prst="rect">
              <a:avLst/>
            </a:prstGeom>
          </p:spPr>
        </p:pic>
        <p:pic>
          <p:nvPicPr>
            <p:cNvPr id="227" name="object 227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6908269" y="18878455"/>
              <a:ext cx="737951" cy="414628"/>
            </a:xfrm>
            <a:prstGeom prst="rect">
              <a:avLst/>
            </a:prstGeom>
          </p:spPr>
        </p:pic>
        <p:pic>
          <p:nvPicPr>
            <p:cNvPr id="228" name="object 228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3576104" y="17524910"/>
              <a:ext cx="3221490" cy="1660191"/>
            </a:xfrm>
            <a:prstGeom prst="rect">
              <a:avLst/>
            </a:prstGeom>
          </p:spPr>
        </p:pic>
        <p:sp>
          <p:nvSpPr>
            <p:cNvPr id="229" name="object 229"/>
            <p:cNvSpPr/>
            <p:nvPr/>
          </p:nvSpPr>
          <p:spPr>
            <a:xfrm>
              <a:off x="3574106" y="17522911"/>
              <a:ext cx="3225800" cy="1664335"/>
            </a:xfrm>
            <a:custGeom>
              <a:avLst/>
              <a:gdLst/>
              <a:ahLst/>
              <a:cxnLst/>
              <a:rect l="l" t="t" r="r" b="b"/>
              <a:pathLst>
                <a:path w="3225800" h="1664334">
                  <a:moveTo>
                    <a:pt x="0" y="1664187"/>
                  </a:moveTo>
                  <a:lnTo>
                    <a:pt x="3225486" y="1664187"/>
                  </a:lnTo>
                  <a:lnTo>
                    <a:pt x="3225486" y="0"/>
                  </a:lnTo>
                  <a:lnTo>
                    <a:pt x="0" y="0"/>
                  </a:lnTo>
                  <a:lnTo>
                    <a:pt x="0" y="1664187"/>
                  </a:lnTo>
                  <a:close/>
                </a:path>
              </a:pathLst>
            </a:custGeom>
            <a:ln w="39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0" name="object 230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4959597" y="17901499"/>
              <a:ext cx="1105795" cy="662278"/>
            </a:xfrm>
            <a:prstGeom prst="rect">
              <a:avLst/>
            </a:prstGeom>
          </p:spPr>
        </p:pic>
        <p:sp>
          <p:nvSpPr>
            <p:cNvPr id="231" name="object 231"/>
            <p:cNvSpPr/>
            <p:nvPr/>
          </p:nvSpPr>
          <p:spPr>
            <a:xfrm>
              <a:off x="4957100" y="17899002"/>
              <a:ext cx="1111250" cy="667385"/>
            </a:xfrm>
            <a:custGeom>
              <a:avLst/>
              <a:gdLst/>
              <a:ahLst/>
              <a:cxnLst/>
              <a:rect l="l" t="t" r="r" b="b"/>
              <a:pathLst>
                <a:path w="1111250" h="667384">
                  <a:moveTo>
                    <a:pt x="0" y="667273"/>
                  </a:moveTo>
                  <a:lnTo>
                    <a:pt x="1110790" y="667273"/>
                  </a:lnTo>
                  <a:lnTo>
                    <a:pt x="1110790" y="0"/>
                  </a:lnTo>
                  <a:lnTo>
                    <a:pt x="0" y="0"/>
                  </a:lnTo>
                  <a:lnTo>
                    <a:pt x="0" y="667273"/>
                  </a:lnTo>
                  <a:close/>
                </a:path>
              </a:pathLst>
            </a:custGeom>
            <a:ln w="499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2" name="object 232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4490108" y="18359001"/>
              <a:ext cx="1103797" cy="696241"/>
            </a:xfrm>
            <a:prstGeom prst="rect">
              <a:avLst/>
            </a:prstGeom>
          </p:spPr>
        </p:pic>
        <p:sp>
          <p:nvSpPr>
            <p:cNvPr id="233" name="object 233"/>
            <p:cNvSpPr/>
            <p:nvPr/>
          </p:nvSpPr>
          <p:spPr>
            <a:xfrm>
              <a:off x="4487611" y="18356504"/>
              <a:ext cx="1109345" cy="701675"/>
            </a:xfrm>
            <a:custGeom>
              <a:avLst/>
              <a:gdLst/>
              <a:ahLst/>
              <a:cxnLst/>
              <a:rect l="l" t="t" r="r" b="b"/>
              <a:pathLst>
                <a:path w="1109345" h="701675">
                  <a:moveTo>
                    <a:pt x="0" y="701236"/>
                  </a:moveTo>
                  <a:lnTo>
                    <a:pt x="1108792" y="701236"/>
                  </a:lnTo>
                  <a:lnTo>
                    <a:pt x="1108792" y="0"/>
                  </a:lnTo>
                  <a:lnTo>
                    <a:pt x="0" y="0"/>
                  </a:lnTo>
                  <a:lnTo>
                    <a:pt x="0" y="701236"/>
                  </a:lnTo>
                  <a:close/>
                </a:path>
              </a:pathLst>
            </a:custGeom>
            <a:ln w="499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4" name="object 234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7210145" y="8774441"/>
              <a:ext cx="1618237" cy="365601"/>
            </a:xfrm>
            <a:prstGeom prst="rect">
              <a:avLst/>
            </a:prstGeom>
          </p:spPr>
        </p:pic>
        <p:sp>
          <p:nvSpPr>
            <p:cNvPr id="235" name="object 235"/>
            <p:cNvSpPr/>
            <p:nvPr/>
          </p:nvSpPr>
          <p:spPr>
            <a:xfrm>
              <a:off x="273202" y="12954388"/>
              <a:ext cx="3096895" cy="206375"/>
            </a:xfrm>
            <a:custGeom>
              <a:avLst/>
              <a:gdLst/>
              <a:ahLst/>
              <a:cxnLst/>
              <a:rect l="l" t="t" r="r" b="b"/>
              <a:pathLst>
                <a:path w="3096895" h="206375">
                  <a:moveTo>
                    <a:pt x="3096626" y="0"/>
                  </a:moveTo>
                  <a:lnTo>
                    <a:pt x="0" y="0"/>
                  </a:lnTo>
                  <a:lnTo>
                    <a:pt x="0" y="205775"/>
                  </a:lnTo>
                  <a:lnTo>
                    <a:pt x="3096626" y="205775"/>
                  </a:lnTo>
                  <a:lnTo>
                    <a:pt x="3096626" y="0"/>
                  </a:lnTo>
                  <a:close/>
                </a:path>
              </a:pathLst>
            </a:custGeom>
            <a:solidFill>
              <a:srgbClr val="E7E6E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6" name="object 236"/>
          <p:cNvSpPr txBox="1"/>
          <p:nvPr/>
        </p:nvSpPr>
        <p:spPr>
          <a:xfrm>
            <a:off x="6056902" y="9187491"/>
            <a:ext cx="3924300" cy="156845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9050" rIns="0" bIns="0" rtlCol="0" vert="horz">
            <a:spAutoFit/>
          </a:bodyPr>
          <a:lstStyle/>
          <a:p>
            <a:pPr marL="710565">
              <a:lnSpc>
                <a:spcPct val="100000"/>
              </a:lnSpc>
              <a:spcBef>
                <a:spcPts val="150"/>
              </a:spcBef>
            </a:pPr>
            <a:r>
              <a:rPr dirty="0" sz="750" spc="20" b="1">
                <a:latin typeface="Arial"/>
                <a:cs typeface="Arial"/>
              </a:rPr>
              <a:t>¿</a:t>
            </a:r>
            <a:r>
              <a:rPr dirty="0" sz="750" spc="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PARA</a:t>
            </a:r>
            <a:r>
              <a:rPr dirty="0" sz="750" spc="30" b="1">
                <a:latin typeface="Arial"/>
                <a:cs typeface="Arial"/>
              </a:rPr>
              <a:t> </a:t>
            </a:r>
            <a:r>
              <a:rPr dirty="0" sz="750" spc="25" b="1">
                <a:latin typeface="Arial"/>
                <a:cs typeface="Arial"/>
              </a:rPr>
              <a:t>QUÉ</a:t>
            </a:r>
            <a:r>
              <a:rPr dirty="0" sz="750" spc="5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SE</a:t>
            </a:r>
            <a:r>
              <a:rPr dirty="0" sz="750" spc="5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TIENE</a:t>
            </a:r>
            <a:r>
              <a:rPr dirty="0" sz="750" spc="10" b="1">
                <a:latin typeface="Arial"/>
                <a:cs typeface="Arial"/>
              </a:rPr>
              <a:t> </a:t>
            </a:r>
            <a:r>
              <a:rPr dirty="0" sz="750" spc="25" b="1">
                <a:latin typeface="Arial"/>
                <a:cs typeface="Arial"/>
              </a:rPr>
              <a:t>EN</a:t>
            </a:r>
            <a:r>
              <a:rPr dirty="0" sz="750" spc="10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CUENTA</a:t>
            </a:r>
            <a:r>
              <a:rPr dirty="0" sz="750" spc="10" b="1">
                <a:latin typeface="Arial"/>
                <a:cs typeface="Arial"/>
              </a:rPr>
              <a:t> LAS</a:t>
            </a:r>
            <a:r>
              <a:rPr dirty="0" sz="750" spc="35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NORMAS</a:t>
            </a:r>
            <a:r>
              <a:rPr dirty="0" sz="750" spc="40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?</a:t>
            </a:r>
            <a:endParaRPr sz="750">
              <a:latin typeface="Arial"/>
              <a:cs typeface="Arial"/>
            </a:endParaRPr>
          </a:p>
        </p:txBody>
      </p:sp>
      <p:sp>
        <p:nvSpPr>
          <p:cNvPr id="237" name="object 237"/>
          <p:cNvSpPr txBox="1"/>
          <p:nvPr/>
        </p:nvSpPr>
        <p:spPr>
          <a:xfrm>
            <a:off x="6089552" y="9402294"/>
            <a:ext cx="3868420" cy="50545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5080">
              <a:lnSpc>
                <a:spcPct val="104900"/>
              </a:lnSpc>
              <a:spcBef>
                <a:spcPts val="90"/>
              </a:spcBef>
            </a:pPr>
            <a:r>
              <a:rPr dirty="0" sz="750" spc="15">
                <a:latin typeface="Arial MT"/>
                <a:cs typeface="Arial MT"/>
              </a:rPr>
              <a:t>Para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asegurar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que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los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proyectos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mantengan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coherencia,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0">
                <a:latin typeface="Arial MT"/>
                <a:cs typeface="Arial MT"/>
              </a:rPr>
              <a:t>interoperabilidad, </a:t>
            </a:r>
            <a:r>
              <a:rPr dirty="0" sz="750" spc="15">
                <a:latin typeface="Arial MT"/>
                <a:cs typeface="Arial MT"/>
              </a:rPr>
              <a:t> colaboración </a:t>
            </a:r>
            <a:r>
              <a:rPr dirty="0" sz="750" spc="10">
                <a:latin typeface="Arial MT"/>
                <a:cs typeface="Arial MT"/>
              </a:rPr>
              <a:t>efectiva, </a:t>
            </a:r>
            <a:r>
              <a:rPr dirty="0" sz="750" spc="15">
                <a:latin typeface="Arial MT"/>
                <a:cs typeface="Arial MT"/>
              </a:rPr>
              <a:t>minimización </a:t>
            </a:r>
            <a:r>
              <a:rPr dirty="0" sz="750" spc="20">
                <a:latin typeface="Arial MT"/>
                <a:cs typeface="Arial MT"/>
              </a:rPr>
              <a:t>de </a:t>
            </a:r>
            <a:r>
              <a:rPr dirty="0" sz="750" spc="10">
                <a:latin typeface="Arial MT"/>
                <a:cs typeface="Arial MT"/>
              </a:rPr>
              <a:t>errores </a:t>
            </a:r>
            <a:r>
              <a:rPr dirty="0" sz="750" spc="15">
                <a:latin typeface="Arial MT"/>
                <a:cs typeface="Arial MT"/>
              </a:rPr>
              <a:t>y cumplimiento </a:t>
            </a:r>
            <a:r>
              <a:rPr dirty="0" sz="750" spc="10">
                <a:latin typeface="Arial MT"/>
                <a:cs typeface="Arial MT"/>
              </a:rPr>
              <a:t>normativo, </a:t>
            </a:r>
            <a:r>
              <a:rPr dirty="0" sz="750" spc="15">
                <a:latin typeface="Arial MT"/>
                <a:cs typeface="Arial MT"/>
              </a:rPr>
              <a:t>es esencial 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implementar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medidas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y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herramientas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adecuadas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de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gestión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y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0">
                <a:latin typeface="Arial MT"/>
                <a:cs typeface="Arial MT"/>
              </a:rPr>
              <a:t>control,</a:t>
            </a:r>
            <a:r>
              <a:rPr dirty="0" sz="750" spc="15">
                <a:latin typeface="Arial MT"/>
                <a:cs typeface="Arial MT"/>
              </a:rPr>
              <a:t> así</a:t>
            </a:r>
            <a:r>
              <a:rPr dirty="0" sz="750" spc="20">
                <a:latin typeface="Arial MT"/>
                <a:cs typeface="Arial MT"/>
              </a:rPr>
              <a:t> como </a:t>
            </a:r>
            <a:r>
              <a:rPr dirty="0" sz="750" spc="25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fomentar</a:t>
            </a:r>
            <a:r>
              <a:rPr dirty="0" sz="750" spc="-20">
                <a:latin typeface="Arial MT"/>
                <a:cs typeface="Arial MT"/>
              </a:rPr>
              <a:t> </a:t>
            </a:r>
            <a:r>
              <a:rPr dirty="0" sz="750" spc="20">
                <a:latin typeface="Arial MT"/>
                <a:cs typeface="Arial MT"/>
              </a:rPr>
              <a:t>una</a:t>
            </a:r>
            <a:r>
              <a:rPr dirty="0" sz="750" spc="1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comunicación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clara</a:t>
            </a:r>
            <a:r>
              <a:rPr dirty="0" sz="750" spc="1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y</a:t>
            </a:r>
            <a:r>
              <a:rPr dirty="0" sz="750" spc="1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transparente</a:t>
            </a:r>
            <a:r>
              <a:rPr dirty="0" sz="750" spc="-1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entre</a:t>
            </a:r>
            <a:r>
              <a:rPr dirty="0" sz="750" spc="5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todos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los</a:t>
            </a:r>
            <a:r>
              <a:rPr dirty="0" sz="750" spc="1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equipos</a:t>
            </a:r>
            <a:r>
              <a:rPr dirty="0" sz="750" spc="1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involucrados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238" name="object 238"/>
          <p:cNvSpPr txBox="1"/>
          <p:nvPr/>
        </p:nvSpPr>
        <p:spPr>
          <a:xfrm>
            <a:off x="273202" y="12954388"/>
            <a:ext cx="3124835" cy="20637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13970" rIns="0" bIns="0" rtlCol="0" vert="horz">
            <a:spAutoFit/>
          </a:bodyPr>
          <a:lstStyle/>
          <a:p>
            <a:pPr algn="ctr" marR="20955">
              <a:lnSpc>
                <a:spcPct val="100000"/>
              </a:lnSpc>
              <a:spcBef>
                <a:spcPts val="110"/>
              </a:spcBef>
            </a:pPr>
            <a:r>
              <a:rPr dirty="0" sz="1100" b="1">
                <a:latin typeface="Arial"/>
                <a:cs typeface="Arial"/>
              </a:rPr>
              <a:t>LOD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y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LOI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9" name="object 239"/>
          <p:cNvSpPr/>
          <p:nvPr/>
        </p:nvSpPr>
        <p:spPr>
          <a:xfrm>
            <a:off x="248221" y="15239403"/>
            <a:ext cx="3096895" cy="600075"/>
          </a:xfrm>
          <a:custGeom>
            <a:avLst/>
            <a:gdLst/>
            <a:ahLst/>
            <a:cxnLst/>
            <a:rect l="l" t="t" r="r" b="b"/>
            <a:pathLst>
              <a:path w="3096895" h="600075">
                <a:moveTo>
                  <a:pt x="1333055" y="0"/>
                </a:moveTo>
                <a:lnTo>
                  <a:pt x="617829" y="0"/>
                </a:lnTo>
                <a:lnTo>
                  <a:pt x="617829" y="199783"/>
                </a:lnTo>
                <a:lnTo>
                  <a:pt x="1333055" y="199783"/>
                </a:lnTo>
                <a:lnTo>
                  <a:pt x="1333055" y="0"/>
                </a:lnTo>
                <a:close/>
              </a:path>
              <a:path w="3096895" h="600075">
                <a:moveTo>
                  <a:pt x="2358936" y="76923"/>
                </a:moveTo>
                <a:lnTo>
                  <a:pt x="1642706" y="76923"/>
                </a:lnTo>
                <a:lnTo>
                  <a:pt x="1642706" y="190792"/>
                </a:lnTo>
                <a:lnTo>
                  <a:pt x="2358936" y="190792"/>
                </a:lnTo>
                <a:lnTo>
                  <a:pt x="2358936" y="76923"/>
                </a:lnTo>
                <a:close/>
              </a:path>
              <a:path w="3096895" h="600075">
                <a:moveTo>
                  <a:pt x="3096628" y="394068"/>
                </a:moveTo>
                <a:lnTo>
                  <a:pt x="0" y="394068"/>
                </a:lnTo>
                <a:lnTo>
                  <a:pt x="0" y="599846"/>
                </a:lnTo>
                <a:lnTo>
                  <a:pt x="3096628" y="599846"/>
                </a:lnTo>
                <a:lnTo>
                  <a:pt x="3096628" y="394068"/>
                </a:lnTo>
                <a:close/>
              </a:path>
            </a:pathLst>
          </a:custGeom>
          <a:solidFill>
            <a:srgbClr val="E7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0" name="object 240"/>
          <p:cNvSpPr txBox="1"/>
          <p:nvPr/>
        </p:nvSpPr>
        <p:spPr>
          <a:xfrm>
            <a:off x="248229" y="15633470"/>
            <a:ext cx="3096895" cy="20637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14605" rIns="0" bIns="0" rtlCol="0" vert="horz">
            <a:spAutoFit/>
          </a:bodyPr>
          <a:lstStyle/>
          <a:p>
            <a:pPr marL="751205">
              <a:lnSpc>
                <a:spcPct val="100000"/>
              </a:lnSpc>
              <a:spcBef>
                <a:spcPts val="115"/>
              </a:spcBef>
            </a:pPr>
            <a:r>
              <a:rPr dirty="0" sz="1100" b="1">
                <a:latin typeface="Arial"/>
                <a:cs typeface="Arial"/>
              </a:rPr>
              <a:t>DIMENSIONES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spc="-5" b="1">
                <a:latin typeface="Arial"/>
                <a:cs typeface="Arial"/>
              </a:rPr>
              <a:t>DEL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BIM</a:t>
            </a:r>
            <a:endParaRPr sz="1100">
              <a:latin typeface="Arial"/>
              <a:cs typeface="Arial"/>
            </a:endParaRPr>
          </a:p>
        </p:txBody>
      </p:sp>
      <p:sp>
        <p:nvSpPr>
          <p:cNvPr id="241" name="object 241"/>
          <p:cNvSpPr/>
          <p:nvPr/>
        </p:nvSpPr>
        <p:spPr>
          <a:xfrm>
            <a:off x="239239" y="16964020"/>
            <a:ext cx="3095625" cy="206375"/>
          </a:xfrm>
          <a:custGeom>
            <a:avLst/>
            <a:gdLst/>
            <a:ahLst/>
            <a:cxnLst/>
            <a:rect l="l" t="t" r="r" b="b"/>
            <a:pathLst>
              <a:path w="3095625" h="206375">
                <a:moveTo>
                  <a:pt x="3095627" y="0"/>
                </a:moveTo>
                <a:lnTo>
                  <a:pt x="0" y="0"/>
                </a:lnTo>
                <a:lnTo>
                  <a:pt x="0" y="205775"/>
                </a:lnTo>
                <a:lnTo>
                  <a:pt x="3095627" y="205775"/>
                </a:lnTo>
                <a:lnTo>
                  <a:pt x="3095627" y="0"/>
                </a:lnTo>
                <a:close/>
              </a:path>
            </a:pathLst>
          </a:custGeom>
          <a:solidFill>
            <a:srgbClr val="E7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2" name="object 242"/>
          <p:cNvSpPr txBox="1"/>
          <p:nvPr/>
        </p:nvSpPr>
        <p:spPr>
          <a:xfrm>
            <a:off x="239239" y="16964020"/>
            <a:ext cx="3095625" cy="20637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14604" rIns="0" bIns="0" rtlCol="0" vert="horz">
            <a:spAutoFit/>
          </a:bodyPr>
          <a:lstStyle/>
          <a:p>
            <a:pPr marL="984250">
              <a:lnSpc>
                <a:spcPct val="100000"/>
              </a:lnSpc>
              <a:spcBef>
                <a:spcPts val="114"/>
              </a:spcBef>
            </a:pPr>
            <a:r>
              <a:rPr dirty="0" sz="1100" b="1">
                <a:latin typeface="Arial"/>
                <a:cs typeface="Arial"/>
              </a:rPr>
              <a:t>CONCLUSIONES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243" name="object 243"/>
          <p:cNvGrpSpPr/>
          <p:nvPr/>
        </p:nvGrpSpPr>
        <p:grpSpPr>
          <a:xfrm>
            <a:off x="241736" y="13288024"/>
            <a:ext cx="3128010" cy="3442335"/>
            <a:chOff x="241736" y="13288024"/>
            <a:chExt cx="3128010" cy="3442335"/>
          </a:xfrm>
        </p:grpSpPr>
        <p:pic>
          <p:nvPicPr>
            <p:cNvPr id="244" name="object 244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241736" y="15969603"/>
              <a:ext cx="3127593" cy="760171"/>
            </a:xfrm>
            <a:prstGeom prst="rect">
              <a:avLst/>
            </a:prstGeom>
          </p:spPr>
        </p:pic>
        <p:pic>
          <p:nvPicPr>
            <p:cNvPr id="245" name="object 245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327643" y="13647133"/>
              <a:ext cx="1309573" cy="227751"/>
            </a:xfrm>
            <a:prstGeom prst="rect">
              <a:avLst/>
            </a:prstGeom>
          </p:spPr>
        </p:pic>
        <p:sp>
          <p:nvSpPr>
            <p:cNvPr id="246" name="object 246"/>
            <p:cNvSpPr/>
            <p:nvPr/>
          </p:nvSpPr>
          <p:spPr>
            <a:xfrm>
              <a:off x="329141" y="13288024"/>
              <a:ext cx="1296035" cy="158115"/>
            </a:xfrm>
            <a:custGeom>
              <a:avLst/>
              <a:gdLst/>
              <a:ahLst/>
              <a:cxnLst/>
              <a:rect l="l" t="t" r="r" b="b"/>
              <a:pathLst>
                <a:path w="1296035" h="158115">
                  <a:moveTo>
                    <a:pt x="1295588" y="0"/>
                  </a:moveTo>
                  <a:lnTo>
                    <a:pt x="0" y="0"/>
                  </a:lnTo>
                  <a:lnTo>
                    <a:pt x="0" y="157828"/>
                  </a:lnTo>
                  <a:lnTo>
                    <a:pt x="1295588" y="157828"/>
                  </a:lnTo>
                  <a:lnTo>
                    <a:pt x="1295588" y="0"/>
                  </a:lnTo>
                  <a:close/>
                </a:path>
              </a:pathLst>
            </a:custGeom>
            <a:solidFill>
              <a:srgbClr val="E7E6E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7" name="object 247"/>
          <p:cNvSpPr txBox="1"/>
          <p:nvPr/>
        </p:nvSpPr>
        <p:spPr>
          <a:xfrm>
            <a:off x="329141" y="13288024"/>
            <a:ext cx="1296035" cy="15811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20320" rIns="0" bIns="0" rtlCol="0" vert="horz">
            <a:spAutoFit/>
          </a:bodyPr>
          <a:lstStyle/>
          <a:p>
            <a:pPr marL="224154">
              <a:lnSpc>
                <a:spcPct val="100000"/>
              </a:lnSpc>
              <a:spcBef>
                <a:spcPts val="160"/>
              </a:spcBef>
            </a:pPr>
            <a:r>
              <a:rPr dirty="0" sz="750" spc="20" b="1">
                <a:latin typeface="Arial"/>
                <a:cs typeface="Arial"/>
              </a:rPr>
              <a:t>REQUERIMIENTO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248" name="object 248"/>
          <p:cNvGrpSpPr/>
          <p:nvPr/>
        </p:nvGrpSpPr>
        <p:grpSpPr>
          <a:xfrm>
            <a:off x="286687" y="13292019"/>
            <a:ext cx="3005455" cy="1884680"/>
            <a:chOff x="286687" y="13292019"/>
            <a:chExt cx="3005455" cy="1884680"/>
          </a:xfrm>
        </p:grpSpPr>
        <p:sp>
          <p:nvSpPr>
            <p:cNvPr id="249" name="object 249"/>
            <p:cNvSpPr/>
            <p:nvPr/>
          </p:nvSpPr>
          <p:spPr>
            <a:xfrm>
              <a:off x="1997324" y="13292019"/>
              <a:ext cx="1294765" cy="156845"/>
            </a:xfrm>
            <a:custGeom>
              <a:avLst/>
              <a:gdLst/>
              <a:ahLst/>
              <a:cxnLst/>
              <a:rect l="l" t="t" r="r" b="b"/>
              <a:pathLst>
                <a:path w="1294764" h="156844">
                  <a:moveTo>
                    <a:pt x="1294589" y="0"/>
                  </a:moveTo>
                  <a:lnTo>
                    <a:pt x="0" y="0"/>
                  </a:lnTo>
                  <a:lnTo>
                    <a:pt x="0" y="156829"/>
                  </a:lnTo>
                  <a:lnTo>
                    <a:pt x="1294589" y="156829"/>
                  </a:lnTo>
                  <a:lnTo>
                    <a:pt x="1294589" y="0"/>
                  </a:lnTo>
                  <a:close/>
                </a:path>
              </a:pathLst>
            </a:custGeom>
            <a:solidFill>
              <a:srgbClr val="E7E6E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0" name="object 250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286687" y="14948715"/>
              <a:ext cx="1340539" cy="227751"/>
            </a:xfrm>
            <a:prstGeom prst="rect">
              <a:avLst/>
            </a:prstGeom>
          </p:spPr>
        </p:pic>
      </p:grpSp>
      <p:sp>
        <p:nvSpPr>
          <p:cNvPr id="251" name="object 251"/>
          <p:cNvSpPr txBox="1"/>
          <p:nvPr/>
        </p:nvSpPr>
        <p:spPr>
          <a:xfrm>
            <a:off x="1997324" y="13292019"/>
            <a:ext cx="1294765" cy="15684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19050" rIns="0" bIns="0" rtlCol="0" vert="horz">
            <a:spAutoFit/>
          </a:bodyPr>
          <a:lstStyle/>
          <a:p>
            <a:pPr marL="403860">
              <a:lnSpc>
                <a:spcPct val="100000"/>
              </a:lnSpc>
              <a:spcBef>
                <a:spcPts val="150"/>
              </a:spcBef>
            </a:pPr>
            <a:r>
              <a:rPr dirty="0" sz="750" spc="20" b="1">
                <a:latin typeface="Arial"/>
                <a:cs typeface="Arial"/>
              </a:rPr>
              <a:t>ALCANCE</a:t>
            </a:r>
            <a:endParaRPr sz="750">
              <a:latin typeface="Arial"/>
              <a:cs typeface="Arial"/>
            </a:endParaRPr>
          </a:p>
        </p:txBody>
      </p:sp>
      <p:pic>
        <p:nvPicPr>
          <p:cNvPr id="252" name="object 252"/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313658" y="14295428"/>
            <a:ext cx="1309573" cy="227751"/>
          </a:xfrm>
          <a:prstGeom prst="rect">
            <a:avLst/>
          </a:prstGeom>
        </p:spPr>
      </p:pic>
      <p:sp>
        <p:nvSpPr>
          <p:cNvPr id="253" name="object 253"/>
          <p:cNvSpPr txBox="1"/>
          <p:nvPr/>
        </p:nvSpPr>
        <p:spPr>
          <a:xfrm>
            <a:off x="845864" y="13872174"/>
            <a:ext cx="821690" cy="1454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u="sng" sz="75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</a:t>
            </a:r>
            <a:r>
              <a:rPr dirty="0" u="sng" sz="750" spc="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RQUITECT</a:t>
            </a:r>
            <a:r>
              <a:rPr dirty="0" u="sng" sz="750" spc="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U</a:t>
            </a:r>
            <a:r>
              <a:rPr dirty="0" u="sng" sz="750" spc="3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dirty="0" u="sng" sz="750" spc="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</a:t>
            </a:r>
            <a:endParaRPr sz="750">
              <a:latin typeface="Arial"/>
              <a:cs typeface="Arial"/>
            </a:endParaRPr>
          </a:p>
        </p:txBody>
      </p:sp>
      <p:sp>
        <p:nvSpPr>
          <p:cNvPr id="254" name="object 254"/>
          <p:cNvSpPr txBox="1"/>
          <p:nvPr/>
        </p:nvSpPr>
        <p:spPr>
          <a:xfrm>
            <a:off x="956993" y="14538948"/>
            <a:ext cx="713740" cy="1454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u="sng" sz="750" spc="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ESTRUCTURA</a:t>
            </a:r>
            <a:endParaRPr sz="750">
              <a:latin typeface="Arial"/>
              <a:cs typeface="Arial"/>
            </a:endParaRPr>
          </a:p>
        </p:txBody>
      </p:sp>
      <p:sp>
        <p:nvSpPr>
          <p:cNvPr id="255" name="object 255"/>
          <p:cNvSpPr txBox="1"/>
          <p:nvPr/>
        </p:nvSpPr>
        <p:spPr>
          <a:xfrm>
            <a:off x="829133" y="15179251"/>
            <a:ext cx="838200" cy="1454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u="sng" sz="750" spc="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INST</a:t>
            </a:r>
            <a:r>
              <a:rPr dirty="0" u="sng" sz="7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</a:t>
            </a:r>
            <a:r>
              <a:rPr dirty="0" u="sng" sz="750" spc="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L</a:t>
            </a:r>
            <a:r>
              <a:rPr dirty="0" u="sng" sz="750" spc="1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</a:t>
            </a:r>
            <a:r>
              <a:rPr dirty="0" u="sng" sz="750" spc="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CIONES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256" name="object 256"/>
          <p:cNvGrpSpPr/>
          <p:nvPr/>
        </p:nvGrpSpPr>
        <p:grpSpPr>
          <a:xfrm>
            <a:off x="255721" y="6083372"/>
            <a:ext cx="3074035" cy="8992235"/>
            <a:chOff x="255721" y="6083372"/>
            <a:chExt cx="3074035" cy="8992235"/>
          </a:xfrm>
        </p:grpSpPr>
        <p:sp>
          <p:nvSpPr>
            <p:cNvPr id="257" name="object 257"/>
            <p:cNvSpPr/>
            <p:nvPr/>
          </p:nvSpPr>
          <p:spPr>
            <a:xfrm>
              <a:off x="1637715" y="13739037"/>
              <a:ext cx="370205" cy="1336675"/>
            </a:xfrm>
            <a:custGeom>
              <a:avLst/>
              <a:gdLst/>
              <a:ahLst/>
              <a:cxnLst/>
              <a:rect l="l" t="t" r="r" b="b"/>
              <a:pathLst>
                <a:path w="370205" h="1336675">
                  <a:moveTo>
                    <a:pt x="359206" y="22479"/>
                  </a:moveTo>
                  <a:lnTo>
                    <a:pt x="344220" y="14986"/>
                  </a:lnTo>
                  <a:lnTo>
                    <a:pt x="314248" y="0"/>
                  </a:lnTo>
                  <a:lnTo>
                    <a:pt x="314248" y="14986"/>
                  </a:lnTo>
                  <a:lnTo>
                    <a:pt x="0" y="14986"/>
                  </a:lnTo>
                  <a:lnTo>
                    <a:pt x="0" y="29972"/>
                  </a:lnTo>
                  <a:lnTo>
                    <a:pt x="314248" y="29972"/>
                  </a:lnTo>
                  <a:lnTo>
                    <a:pt x="314248" y="44958"/>
                  </a:lnTo>
                  <a:lnTo>
                    <a:pt x="344220" y="29972"/>
                  </a:lnTo>
                  <a:lnTo>
                    <a:pt x="359206" y="22479"/>
                  </a:lnTo>
                  <a:close/>
                </a:path>
                <a:path w="370205" h="1336675">
                  <a:moveTo>
                    <a:pt x="369189" y="657783"/>
                  </a:moveTo>
                  <a:lnTo>
                    <a:pt x="354203" y="650290"/>
                  </a:lnTo>
                  <a:lnTo>
                    <a:pt x="324243" y="635304"/>
                  </a:lnTo>
                  <a:lnTo>
                    <a:pt x="324243" y="650290"/>
                  </a:lnTo>
                  <a:lnTo>
                    <a:pt x="9982" y="650290"/>
                  </a:lnTo>
                  <a:lnTo>
                    <a:pt x="9982" y="665276"/>
                  </a:lnTo>
                  <a:lnTo>
                    <a:pt x="324243" y="665276"/>
                  </a:lnTo>
                  <a:lnTo>
                    <a:pt x="324243" y="680262"/>
                  </a:lnTo>
                  <a:lnTo>
                    <a:pt x="354203" y="665276"/>
                  </a:lnTo>
                  <a:lnTo>
                    <a:pt x="369189" y="657783"/>
                  </a:lnTo>
                  <a:close/>
                </a:path>
                <a:path w="370205" h="1336675">
                  <a:moveTo>
                    <a:pt x="370192" y="1314069"/>
                  </a:moveTo>
                  <a:lnTo>
                    <a:pt x="355206" y="1306576"/>
                  </a:lnTo>
                  <a:lnTo>
                    <a:pt x="325234" y="1291590"/>
                  </a:lnTo>
                  <a:lnTo>
                    <a:pt x="325234" y="1306576"/>
                  </a:lnTo>
                  <a:lnTo>
                    <a:pt x="10985" y="1306576"/>
                  </a:lnTo>
                  <a:lnTo>
                    <a:pt x="10985" y="1321562"/>
                  </a:lnTo>
                  <a:lnTo>
                    <a:pt x="325234" y="1321562"/>
                  </a:lnTo>
                  <a:lnTo>
                    <a:pt x="325234" y="1336548"/>
                  </a:lnTo>
                  <a:lnTo>
                    <a:pt x="355206" y="1321562"/>
                  </a:lnTo>
                  <a:lnTo>
                    <a:pt x="370192" y="1314069"/>
                  </a:lnTo>
                  <a:close/>
                </a:path>
              </a:pathLst>
            </a:custGeom>
            <a:solidFill>
              <a:srgbClr val="5597D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8" name="object 258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255721" y="6083372"/>
              <a:ext cx="3073651" cy="819107"/>
            </a:xfrm>
            <a:prstGeom prst="rect">
              <a:avLst/>
            </a:prstGeom>
          </p:spPr>
        </p:pic>
      </p:grpSp>
      <p:sp>
        <p:nvSpPr>
          <p:cNvPr id="259" name="object 259"/>
          <p:cNvSpPr txBox="1"/>
          <p:nvPr/>
        </p:nvSpPr>
        <p:spPr>
          <a:xfrm>
            <a:off x="2041811" y="13486046"/>
            <a:ext cx="1198880" cy="594360"/>
          </a:xfrm>
          <a:prstGeom prst="rect">
            <a:avLst/>
          </a:prstGeom>
        </p:spPr>
        <p:txBody>
          <a:bodyPr wrap="square" lIns="0" tIns="7493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590"/>
              </a:spcBef>
            </a:pPr>
            <a:r>
              <a:rPr dirty="0" sz="1550" spc="5" b="1">
                <a:latin typeface="Arial"/>
                <a:cs typeface="Arial"/>
              </a:rPr>
              <a:t>300</a:t>
            </a:r>
            <a:endParaRPr sz="1550">
              <a:latin typeface="Arial"/>
              <a:cs typeface="Arial"/>
            </a:endParaRPr>
          </a:p>
          <a:p>
            <a:pPr algn="ctr" marL="12065" marR="5080">
              <a:lnSpc>
                <a:spcPct val="104900"/>
              </a:lnSpc>
              <a:spcBef>
                <a:spcPts val="234"/>
              </a:spcBef>
            </a:pPr>
            <a:r>
              <a:rPr dirty="0" sz="750" b="1">
                <a:latin typeface="Arial"/>
                <a:cs typeface="Arial"/>
              </a:rPr>
              <a:t>A,</a:t>
            </a:r>
            <a:r>
              <a:rPr dirty="0" sz="750" spc="2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B,</a:t>
            </a:r>
            <a:r>
              <a:rPr dirty="0" sz="750" spc="-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C,</a:t>
            </a:r>
            <a:r>
              <a:rPr dirty="0" sz="750" spc="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D,</a:t>
            </a:r>
            <a:r>
              <a:rPr dirty="0" sz="750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E,</a:t>
            </a:r>
            <a:r>
              <a:rPr dirty="0" sz="750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F,</a:t>
            </a:r>
            <a:r>
              <a:rPr dirty="0" sz="750" spc="-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H,</a:t>
            </a:r>
            <a:r>
              <a:rPr dirty="0" sz="750" spc="5" b="1">
                <a:latin typeface="Arial"/>
                <a:cs typeface="Arial"/>
              </a:rPr>
              <a:t> </a:t>
            </a:r>
            <a:r>
              <a:rPr dirty="0" sz="750" spc="10" b="1">
                <a:latin typeface="Arial"/>
                <a:cs typeface="Arial"/>
              </a:rPr>
              <a:t>I,</a:t>
            </a:r>
            <a:r>
              <a:rPr dirty="0" sz="750" spc="-10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K,</a:t>
            </a:r>
            <a:r>
              <a:rPr dirty="0" sz="750" spc="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L, </a:t>
            </a:r>
            <a:r>
              <a:rPr dirty="0" sz="750" spc="-195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M,</a:t>
            </a:r>
            <a:r>
              <a:rPr dirty="0" sz="750" spc="-5" b="1">
                <a:latin typeface="Arial"/>
                <a:cs typeface="Arial"/>
              </a:rPr>
              <a:t> </a:t>
            </a:r>
            <a:r>
              <a:rPr dirty="0" sz="750" spc="25" b="1">
                <a:latin typeface="Arial"/>
                <a:cs typeface="Arial"/>
              </a:rPr>
              <a:t>N</a:t>
            </a:r>
            <a:r>
              <a:rPr dirty="0" sz="750" spc="5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y</a:t>
            </a:r>
            <a:r>
              <a:rPr dirty="0" sz="750" spc="5" b="1">
                <a:latin typeface="Arial"/>
                <a:cs typeface="Arial"/>
              </a:rPr>
              <a:t> </a:t>
            </a:r>
            <a:r>
              <a:rPr dirty="0" sz="750" spc="25" b="1">
                <a:latin typeface="Arial"/>
                <a:cs typeface="Arial"/>
              </a:rPr>
              <a:t>O</a:t>
            </a:r>
            <a:endParaRPr sz="750">
              <a:latin typeface="Arial"/>
              <a:cs typeface="Arial"/>
            </a:endParaRPr>
          </a:p>
        </p:txBody>
      </p:sp>
      <p:sp>
        <p:nvSpPr>
          <p:cNvPr id="260" name="object 260"/>
          <p:cNvSpPr txBox="1"/>
          <p:nvPr/>
        </p:nvSpPr>
        <p:spPr>
          <a:xfrm>
            <a:off x="2082617" y="14168601"/>
            <a:ext cx="1143000" cy="568325"/>
          </a:xfrm>
          <a:prstGeom prst="rect">
            <a:avLst/>
          </a:prstGeom>
        </p:spPr>
        <p:txBody>
          <a:bodyPr wrap="square" lIns="0" tIns="57150" rIns="0" bIns="0" rtlCol="0" vert="horz">
            <a:spAutoFit/>
          </a:bodyPr>
          <a:lstStyle/>
          <a:p>
            <a:pPr algn="ctr" marL="16510">
              <a:lnSpc>
                <a:spcPct val="100000"/>
              </a:lnSpc>
              <a:spcBef>
                <a:spcPts val="450"/>
              </a:spcBef>
            </a:pPr>
            <a:r>
              <a:rPr dirty="0" sz="1550" spc="5" b="1">
                <a:latin typeface="Arial"/>
                <a:cs typeface="Arial"/>
              </a:rPr>
              <a:t>300</a:t>
            </a:r>
            <a:endParaRPr sz="1550">
              <a:latin typeface="Arial"/>
              <a:cs typeface="Arial"/>
            </a:endParaRPr>
          </a:p>
          <a:p>
            <a:pPr algn="ctr" marL="12700" marR="5080">
              <a:lnSpc>
                <a:spcPct val="104900"/>
              </a:lnSpc>
              <a:spcBef>
                <a:spcPts val="165"/>
              </a:spcBef>
            </a:pPr>
            <a:r>
              <a:rPr dirty="0" sz="750" b="1">
                <a:latin typeface="Arial"/>
                <a:cs typeface="Arial"/>
              </a:rPr>
              <a:t>A,</a:t>
            </a:r>
            <a:r>
              <a:rPr dirty="0" sz="750" spc="2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B,</a:t>
            </a:r>
            <a:r>
              <a:rPr dirty="0" sz="750" spc="-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D,</a:t>
            </a:r>
            <a:r>
              <a:rPr dirty="0" sz="750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F,</a:t>
            </a:r>
            <a:r>
              <a:rPr dirty="0" sz="750" b="1">
                <a:latin typeface="Arial"/>
                <a:cs typeface="Arial"/>
              </a:rPr>
              <a:t> </a:t>
            </a:r>
            <a:r>
              <a:rPr dirty="0" sz="750" spc="10" b="1">
                <a:latin typeface="Arial"/>
                <a:cs typeface="Arial"/>
              </a:rPr>
              <a:t>I,</a:t>
            </a:r>
            <a:r>
              <a:rPr dirty="0" sz="750" spc="-1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K,</a:t>
            </a:r>
            <a:r>
              <a:rPr dirty="0" sz="750" spc="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L,</a:t>
            </a:r>
            <a:r>
              <a:rPr dirty="0" sz="750" spc="-5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M,</a:t>
            </a:r>
            <a:r>
              <a:rPr dirty="0" sz="750" spc="-5" b="1">
                <a:latin typeface="Arial"/>
                <a:cs typeface="Arial"/>
              </a:rPr>
              <a:t> </a:t>
            </a:r>
            <a:r>
              <a:rPr dirty="0" sz="750" spc="25" b="1">
                <a:latin typeface="Arial"/>
                <a:cs typeface="Arial"/>
              </a:rPr>
              <a:t>N</a:t>
            </a:r>
            <a:r>
              <a:rPr dirty="0" sz="750" spc="5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y </a:t>
            </a:r>
            <a:r>
              <a:rPr dirty="0" sz="750" spc="-195" b="1">
                <a:latin typeface="Arial"/>
                <a:cs typeface="Arial"/>
              </a:rPr>
              <a:t> </a:t>
            </a:r>
            <a:r>
              <a:rPr dirty="0" sz="750" spc="25" b="1">
                <a:latin typeface="Arial"/>
                <a:cs typeface="Arial"/>
              </a:rPr>
              <a:t>O</a:t>
            </a:r>
            <a:endParaRPr sz="750">
              <a:latin typeface="Arial"/>
              <a:cs typeface="Arial"/>
            </a:endParaRPr>
          </a:p>
        </p:txBody>
      </p:sp>
      <p:sp>
        <p:nvSpPr>
          <p:cNvPr id="261" name="object 261"/>
          <p:cNvSpPr txBox="1"/>
          <p:nvPr/>
        </p:nvSpPr>
        <p:spPr>
          <a:xfrm>
            <a:off x="2141703" y="14827135"/>
            <a:ext cx="1033144" cy="565785"/>
          </a:xfrm>
          <a:prstGeom prst="rect">
            <a:avLst/>
          </a:prstGeom>
        </p:spPr>
        <p:txBody>
          <a:bodyPr wrap="square" lIns="0" tIns="5588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440"/>
              </a:spcBef>
            </a:pPr>
            <a:r>
              <a:rPr dirty="0" sz="1550" spc="5" b="1">
                <a:latin typeface="Arial"/>
                <a:cs typeface="Arial"/>
              </a:rPr>
              <a:t>300</a:t>
            </a:r>
            <a:endParaRPr sz="1550">
              <a:latin typeface="Arial"/>
              <a:cs typeface="Arial"/>
            </a:endParaRPr>
          </a:p>
          <a:p>
            <a:pPr algn="ctr" marL="635">
              <a:lnSpc>
                <a:spcPct val="100000"/>
              </a:lnSpc>
              <a:spcBef>
                <a:spcPts val="200"/>
              </a:spcBef>
            </a:pPr>
            <a:r>
              <a:rPr dirty="0" sz="750" spc="15" b="1">
                <a:latin typeface="Arial"/>
                <a:cs typeface="Arial"/>
              </a:rPr>
              <a:t>B,</a:t>
            </a:r>
            <a:r>
              <a:rPr dirty="0" sz="750" spc="10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D,</a:t>
            </a:r>
            <a:endParaRPr sz="7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45"/>
              </a:spcBef>
            </a:pPr>
            <a:r>
              <a:rPr dirty="0" sz="750" spc="15" b="1">
                <a:latin typeface="Arial"/>
                <a:cs typeface="Arial"/>
              </a:rPr>
              <a:t>E,</a:t>
            </a:r>
            <a:r>
              <a:rPr dirty="0" sz="750" spc="-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F,</a:t>
            </a:r>
            <a:r>
              <a:rPr dirty="0" sz="750" spc="-10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H,</a:t>
            </a:r>
            <a:r>
              <a:rPr dirty="0" sz="750" spc="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K,</a:t>
            </a:r>
            <a:r>
              <a:rPr dirty="0" sz="750" spc="-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L,</a:t>
            </a:r>
            <a:r>
              <a:rPr dirty="0" sz="750" spc="-5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M,</a:t>
            </a:r>
            <a:r>
              <a:rPr dirty="0" sz="750" b="1">
                <a:latin typeface="Arial"/>
                <a:cs typeface="Arial"/>
              </a:rPr>
              <a:t> </a:t>
            </a:r>
            <a:r>
              <a:rPr dirty="0" sz="750" spc="25" b="1">
                <a:latin typeface="Arial"/>
                <a:cs typeface="Arial"/>
              </a:rPr>
              <a:t>N</a:t>
            </a:r>
            <a:r>
              <a:rPr dirty="0" sz="750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y</a:t>
            </a:r>
            <a:r>
              <a:rPr dirty="0" sz="750" b="1">
                <a:latin typeface="Arial"/>
                <a:cs typeface="Arial"/>
              </a:rPr>
              <a:t> </a:t>
            </a:r>
            <a:r>
              <a:rPr dirty="0" sz="750" spc="25" b="1">
                <a:latin typeface="Arial"/>
                <a:cs typeface="Arial"/>
              </a:rPr>
              <a:t>O</a:t>
            </a:r>
            <a:endParaRPr sz="750">
              <a:latin typeface="Arial"/>
              <a:cs typeface="Arial"/>
            </a:endParaRPr>
          </a:p>
        </p:txBody>
      </p:sp>
      <p:sp>
        <p:nvSpPr>
          <p:cNvPr id="262" name="object 262"/>
          <p:cNvSpPr txBox="1"/>
          <p:nvPr/>
        </p:nvSpPr>
        <p:spPr>
          <a:xfrm>
            <a:off x="248229" y="12152262"/>
            <a:ext cx="3093085" cy="156845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9050" rIns="0" bIns="0" rtlCol="0" vert="horz">
            <a:spAutoFit/>
          </a:bodyPr>
          <a:lstStyle/>
          <a:p>
            <a:pPr marL="486409">
              <a:lnSpc>
                <a:spcPct val="100000"/>
              </a:lnSpc>
              <a:spcBef>
                <a:spcPts val="150"/>
              </a:spcBef>
            </a:pPr>
            <a:r>
              <a:rPr dirty="0" sz="750" spc="20" b="1">
                <a:latin typeface="Arial"/>
                <a:cs typeface="Arial"/>
              </a:rPr>
              <a:t>¿</a:t>
            </a:r>
            <a:r>
              <a:rPr dirty="0" sz="750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PARA</a:t>
            </a:r>
            <a:r>
              <a:rPr dirty="0" sz="750" spc="25" b="1">
                <a:latin typeface="Arial"/>
                <a:cs typeface="Arial"/>
              </a:rPr>
              <a:t> QUÉ</a:t>
            </a:r>
            <a:r>
              <a:rPr dirty="0" sz="750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SE</a:t>
            </a:r>
            <a:r>
              <a:rPr dirty="0" sz="750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ESTABLECEN</a:t>
            </a:r>
            <a:r>
              <a:rPr dirty="0" sz="750" spc="40" b="1">
                <a:latin typeface="Arial"/>
                <a:cs typeface="Arial"/>
              </a:rPr>
              <a:t> </a:t>
            </a:r>
            <a:r>
              <a:rPr dirty="0" sz="750" spc="25" b="1">
                <a:latin typeface="Arial"/>
                <a:cs typeface="Arial"/>
              </a:rPr>
              <a:t>LOS</a:t>
            </a:r>
            <a:r>
              <a:rPr dirty="0" sz="750" b="1">
                <a:latin typeface="Arial"/>
                <a:cs typeface="Arial"/>
              </a:rPr>
              <a:t> </a:t>
            </a:r>
            <a:r>
              <a:rPr dirty="0" sz="750" spc="25" b="1">
                <a:latin typeface="Arial"/>
                <a:cs typeface="Arial"/>
              </a:rPr>
              <a:t>USOS</a:t>
            </a:r>
            <a:r>
              <a:rPr dirty="0" sz="750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?</a:t>
            </a:r>
            <a:endParaRPr sz="750">
              <a:latin typeface="Arial"/>
              <a:cs typeface="Arial"/>
            </a:endParaRPr>
          </a:p>
        </p:txBody>
      </p:sp>
      <p:sp>
        <p:nvSpPr>
          <p:cNvPr id="263" name="object 263"/>
          <p:cNvSpPr txBox="1"/>
          <p:nvPr/>
        </p:nvSpPr>
        <p:spPr>
          <a:xfrm>
            <a:off x="253135" y="12452471"/>
            <a:ext cx="3064510" cy="385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5080">
              <a:lnSpc>
                <a:spcPct val="104900"/>
              </a:lnSpc>
              <a:spcBef>
                <a:spcPts val="90"/>
              </a:spcBef>
            </a:pPr>
            <a:r>
              <a:rPr dirty="0" sz="750" spc="20">
                <a:latin typeface="Arial MT"/>
                <a:cs typeface="Arial MT"/>
              </a:rPr>
              <a:t>Se </a:t>
            </a:r>
            <a:r>
              <a:rPr dirty="0" sz="750" spc="10">
                <a:latin typeface="Arial MT"/>
                <a:cs typeface="Arial MT"/>
              </a:rPr>
              <a:t>aplica </a:t>
            </a:r>
            <a:r>
              <a:rPr dirty="0" sz="750" spc="15">
                <a:latin typeface="Arial MT"/>
                <a:cs typeface="Arial MT"/>
              </a:rPr>
              <a:t>en cada </a:t>
            </a:r>
            <a:r>
              <a:rPr dirty="0" sz="750" spc="10">
                <a:latin typeface="Arial MT"/>
                <a:cs typeface="Arial MT"/>
              </a:rPr>
              <a:t>fase del ciclo </a:t>
            </a:r>
            <a:r>
              <a:rPr dirty="0" sz="750" spc="15">
                <a:latin typeface="Arial MT"/>
                <a:cs typeface="Arial MT"/>
              </a:rPr>
              <a:t>de </a:t>
            </a:r>
            <a:r>
              <a:rPr dirty="0" sz="750" spc="10">
                <a:latin typeface="Arial MT"/>
                <a:cs typeface="Arial MT"/>
              </a:rPr>
              <a:t>vida, </a:t>
            </a:r>
            <a:r>
              <a:rPr dirty="0" sz="750" spc="15">
                <a:latin typeface="Arial MT"/>
                <a:cs typeface="Arial MT"/>
              </a:rPr>
              <a:t>desde </a:t>
            </a:r>
            <a:r>
              <a:rPr dirty="0" sz="750" spc="10">
                <a:latin typeface="Arial MT"/>
                <a:cs typeface="Arial MT"/>
              </a:rPr>
              <a:t>la </a:t>
            </a:r>
            <a:r>
              <a:rPr dirty="0" sz="750" spc="15">
                <a:latin typeface="Arial MT"/>
                <a:cs typeface="Arial MT"/>
              </a:rPr>
              <a:t>fase de diseño 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0">
                <a:latin typeface="Arial MT"/>
                <a:cs typeface="Arial MT"/>
              </a:rPr>
              <a:t>inicial</a:t>
            </a:r>
            <a:r>
              <a:rPr dirty="0" sz="750" spc="15">
                <a:latin typeface="Arial MT"/>
                <a:cs typeface="Arial MT"/>
              </a:rPr>
              <a:t> hasta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0">
                <a:latin typeface="Arial MT"/>
                <a:cs typeface="Arial MT"/>
              </a:rPr>
              <a:t>la</a:t>
            </a:r>
            <a:r>
              <a:rPr dirty="0" sz="750" spc="15">
                <a:latin typeface="Arial MT"/>
                <a:cs typeface="Arial MT"/>
              </a:rPr>
              <a:t> construcción,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operación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y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mantenimiento,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con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5">
                <a:latin typeface="Arial MT"/>
                <a:cs typeface="Arial MT"/>
              </a:rPr>
              <a:t>el </a:t>
            </a:r>
            <a:r>
              <a:rPr dirty="0" sz="750" spc="-195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propósito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20">
                <a:latin typeface="Arial MT"/>
                <a:cs typeface="Arial MT"/>
              </a:rPr>
              <a:t>de</a:t>
            </a:r>
            <a:r>
              <a:rPr dirty="0" sz="750" spc="5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incrementar</a:t>
            </a:r>
            <a:r>
              <a:rPr dirty="0" sz="750" spc="-10">
                <a:latin typeface="Arial MT"/>
                <a:cs typeface="Arial MT"/>
              </a:rPr>
              <a:t> </a:t>
            </a:r>
            <a:r>
              <a:rPr dirty="0" sz="750" spc="10">
                <a:latin typeface="Arial MT"/>
                <a:cs typeface="Arial MT"/>
              </a:rPr>
              <a:t>la</a:t>
            </a:r>
            <a:r>
              <a:rPr dirty="0" sz="750" spc="5">
                <a:latin typeface="Arial MT"/>
                <a:cs typeface="Arial MT"/>
              </a:rPr>
              <a:t> </a:t>
            </a:r>
            <a:r>
              <a:rPr dirty="0" sz="750" spc="10">
                <a:latin typeface="Arial MT"/>
                <a:cs typeface="Arial MT"/>
              </a:rPr>
              <a:t>eficiencia,</a:t>
            </a:r>
            <a:r>
              <a:rPr dirty="0" sz="750" spc="5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exactitud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y trabajo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20">
                <a:latin typeface="Arial MT"/>
                <a:cs typeface="Arial MT"/>
              </a:rPr>
              <a:t>en</a:t>
            </a:r>
            <a:r>
              <a:rPr dirty="0" sz="750" spc="5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equipo.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264" name="object 264"/>
          <p:cNvSpPr txBox="1"/>
          <p:nvPr/>
        </p:nvSpPr>
        <p:spPr>
          <a:xfrm>
            <a:off x="253510" y="17386496"/>
            <a:ext cx="3065780" cy="62484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4900"/>
              </a:lnSpc>
              <a:spcBef>
                <a:spcPts val="90"/>
              </a:spcBef>
            </a:pPr>
            <a:r>
              <a:rPr dirty="0" sz="750" spc="20">
                <a:latin typeface="Arial MT"/>
                <a:cs typeface="Arial MT"/>
              </a:rPr>
              <a:t>A </a:t>
            </a:r>
            <a:r>
              <a:rPr dirty="0" sz="750" spc="10">
                <a:latin typeface="Arial MT"/>
                <a:cs typeface="Arial MT"/>
              </a:rPr>
              <a:t>través </a:t>
            </a:r>
            <a:r>
              <a:rPr dirty="0" sz="750" spc="20">
                <a:latin typeface="Arial MT"/>
                <a:cs typeface="Arial MT"/>
              </a:rPr>
              <a:t>de </a:t>
            </a:r>
            <a:r>
              <a:rPr dirty="0" sz="750" spc="10">
                <a:latin typeface="Arial MT"/>
                <a:cs typeface="Arial MT"/>
              </a:rPr>
              <a:t>la </a:t>
            </a:r>
            <a:r>
              <a:rPr dirty="0" sz="750" spc="15">
                <a:latin typeface="Arial MT"/>
                <a:cs typeface="Arial MT"/>
              </a:rPr>
              <a:t>metodología </a:t>
            </a:r>
            <a:r>
              <a:rPr dirty="0" sz="750" spc="20">
                <a:latin typeface="Arial MT"/>
                <a:cs typeface="Arial MT"/>
              </a:rPr>
              <a:t>BIM </a:t>
            </a:r>
            <a:r>
              <a:rPr dirty="0" sz="750" spc="15">
                <a:latin typeface="Arial MT"/>
                <a:cs typeface="Arial MT"/>
              </a:rPr>
              <a:t>se busca obtener </a:t>
            </a:r>
            <a:r>
              <a:rPr dirty="0" sz="750" spc="20">
                <a:latin typeface="Arial MT"/>
                <a:cs typeface="Arial MT"/>
              </a:rPr>
              <a:t>un </a:t>
            </a:r>
            <a:r>
              <a:rPr dirty="0" sz="750" spc="15">
                <a:latin typeface="Arial MT"/>
                <a:cs typeface="Arial MT"/>
              </a:rPr>
              <a:t>proyecto 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organizado</a:t>
            </a:r>
            <a:r>
              <a:rPr dirty="0" sz="750" spc="30">
                <a:latin typeface="Arial MT"/>
                <a:cs typeface="Arial MT"/>
              </a:rPr>
              <a:t> </a:t>
            </a:r>
            <a:r>
              <a:rPr dirty="0" sz="750" spc="20">
                <a:latin typeface="Arial MT"/>
                <a:cs typeface="Arial MT"/>
              </a:rPr>
              <a:t>de</a:t>
            </a:r>
            <a:r>
              <a:rPr dirty="0" sz="750" spc="15">
                <a:latin typeface="Arial MT"/>
                <a:cs typeface="Arial MT"/>
              </a:rPr>
              <a:t> </a:t>
            </a:r>
            <a:r>
              <a:rPr dirty="0" sz="750" spc="10">
                <a:latin typeface="Arial MT"/>
                <a:cs typeface="Arial MT"/>
              </a:rPr>
              <a:t>principio</a:t>
            </a:r>
            <a:r>
              <a:rPr dirty="0" sz="750" spc="30">
                <a:latin typeface="Arial MT"/>
                <a:cs typeface="Arial MT"/>
              </a:rPr>
              <a:t> </a:t>
            </a:r>
            <a:r>
              <a:rPr dirty="0" sz="750" spc="20">
                <a:latin typeface="Arial MT"/>
                <a:cs typeface="Arial MT"/>
              </a:rPr>
              <a:t>a</a:t>
            </a:r>
            <a:r>
              <a:rPr dirty="0" sz="750" spc="25">
                <a:latin typeface="Arial MT"/>
                <a:cs typeface="Arial MT"/>
              </a:rPr>
              <a:t> </a:t>
            </a:r>
            <a:r>
              <a:rPr dirty="0" sz="750" spc="10">
                <a:latin typeface="Arial MT"/>
                <a:cs typeface="Arial MT"/>
              </a:rPr>
              <a:t>fin</a:t>
            </a:r>
            <a:r>
              <a:rPr dirty="0" sz="750" spc="15">
                <a:latin typeface="Arial MT"/>
                <a:cs typeface="Arial MT"/>
              </a:rPr>
              <a:t> </a:t>
            </a:r>
            <a:r>
              <a:rPr dirty="0" sz="750" spc="20">
                <a:latin typeface="Arial MT"/>
                <a:cs typeface="Arial MT"/>
              </a:rPr>
              <a:t>de</a:t>
            </a:r>
            <a:r>
              <a:rPr dirty="0" sz="750" spc="30">
                <a:latin typeface="Arial MT"/>
                <a:cs typeface="Arial MT"/>
              </a:rPr>
              <a:t> </a:t>
            </a:r>
            <a:r>
              <a:rPr dirty="0" sz="750" spc="20">
                <a:latin typeface="Arial MT"/>
                <a:cs typeface="Arial MT"/>
              </a:rPr>
              <a:t>manera</a:t>
            </a:r>
            <a:r>
              <a:rPr dirty="0" sz="750" spc="5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eficiente</a:t>
            </a:r>
            <a:r>
              <a:rPr dirty="0" sz="750" spc="1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y</a:t>
            </a:r>
            <a:r>
              <a:rPr dirty="0" sz="750" spc="30">
                <a:latin typeface="Arial MT"/>
                <a:cs typeface="Arial MT"/>
              </a:rPr>
              <a:t> </a:t>
            </a:r>
            <a:r>
              <a:rPr dirty="0" sz="750" spc="10">
                <a:latin typeface="Arial MT"/>
                <a:cs typeface="Arial MT"/>
              </a:rPr>
              <a:t>veras,</a:t>
            </a:r>
            <a:r>
              <a:rPr dirty="0" sz="750" spc="25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gracias</a:t>
            </a:r>
            <a:r>
              <a:rPr dirty="0" sz="750" spc="35">
                <a:latin typeface="Arial MT"/>
                <a:cs typeface="Arial MT"/>
              </a:rPr>
              <a:t> </a:t>
            </a:r>
            <a:r>
              <a:rPr dirty="0" sz="750" spc="20">
                <a:latin typeface="Arial MT"/>
                <a:cs typeface="Arial MT"/>
              </a:rPr>
              <a:t>a </a:t>
            </a:r>
            <a:r>
              <a:rPr dirty="0" sz="750" spc="25">
                <a:latin typeface="Arial MT"/>
                <a:cs typeface="Arial MT"/>
              </a:rPr>
              <a:t> </a:t>
            </a:r>
            <a:r>
              <a:rPr dirty="0" sz="750" spc="10">
                <a:latin typeface="Arial MT"/>
                <a:cs typeface="Arial MT"/>
              </a:rPr>
              <a:t>la </a:t>
            </a:r>
            <a:r>
              <a:rPr dirty="0" sz="750" spc="15">
                <a:latin typeface="Arial MT"/>
                <a:cs typeface="Arial MT"/>
              </a:rPr>
              <a:t>documentación</a:t>
            </a:r>
            <a:r>
              <a:rPr dirty="0" sz="750" spc="-15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del</a:t>
            </a:r>
            <a:r>
              <a:rPr dirty="0" sz="750" spc="10">
                <a:latin typeface="Arial MT"/>
                <a:cs typeface="Arial MT"/>
              </a:rPr>
              <a:t> </a:t>
            </a:r>
            <a:r>
              <a:rPr dirty="0" sz="750" spc="20">
                <a:latin typeface="Arial MT"/>
                <a:cs typeface="Arial MT"/>
              </a:rPr>
              <a:t>BEP</a:t>
            </a:r>
            <a:r>
              <a:rPr dirty="0" sz="750" spc="10">
                <a:latin typeface="Arial MT"/>
                <a:cs typeface="Arial MT"/>
              </a:rPr>
              <a:t> </a:t>
            </a:r>
            <a:r>
              <a:rPr dirty="0" sz="750" spc="20">
                <a:latin typeface="Arial MT"/>
                <a:cs typeface="Arial MT"/>
              </a:rPr>
              <a:t>Y</a:t>
            </a:r>
            <a:r>
              <a:rPr dirty="0" sz="750" spc="5">
                <a:latin typeface="Arial MT"/>
                <a:cs typeface="Arial MT"/>
              </a:rPr>
              <a:t> </a:t>
            </a:r>
            <a:r>
              <a:rPr dirty="0" sz="750" spc="20">
                <a:latin typeface="Arial MT"/>
                <a:cs typeface="Arial MT"/>
              </a:rPr>
              <a:t>EIR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se logra </a:t>
            </a:r>
            <a:r>
              <a:rPr dirty="0" sz="750" spc="10">
                <a:latin typeface="Arial MT"/>
                <a:cs typeface="Arial MT"/>
              </a:rPr>
              <a:t>mitigar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costos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adicionales, </a:t>
            </a:r>
            <a:r>
              <a:rPr dirty="0" sz="750" spc="-195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tiempos, estableciendo los </a:t>
            </a:r>
            <a:r>
              <a:rPr dirty="0" sz="750" spc="10">
                <a:latin typeface="Arial MT"/>
                <a:cs typeface="Arial MT"/>
              </a:rPr>
              <a:t>objetivos </a:t>
            </a:r>
            <a:r>
              <a:rPr dirty="0" sz="750" spc="15">
                <a:latin typeface="Arial MT"/>
                <a:cs typeface="Arial MT"/>
              </a:rPr>
              <a:t>y </a:t>
            </a:r>
            <a:r>
              <a:rPr dirty="0" sz="750" spc="10">
                <a:latin typeface="Arial MT"/>
                <a:cs typeface="Arial MT"/>
              </a:rPr>
              <a:t>la visión </a:t>
            </a:r>
            <a:r>
              <a:rPr dirty="0" sz="750" spc="15">
                <a:latin typeface="Arial MT"/>
                <a:cs typeface="Arial MT"/>
              </a:rPr>
              <a:t>dentro </a:t>
            </a:r>
            <a:r>
              <a:rPr dirty="0" sz="750" spc="20">
                <a:latin typeface="Arial MT"/>
                <a:cs typeface="Arial MT"/>
              </a:rPr>
              <a:t>de </a:t>
            </a:r>
            <a:r>
              <a:rPr dirty="0" sz="750" spc="15">
                <a:latin typeface="Arial MT"/>
                <a:cs typeface="Arial MT"/>
              </a:rPr>
              <a:t>su 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planeación.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265" name="object 265"/>
          <p:cNvSpPr txBox="1"/>
          <p:nvPr/>
        </p:nvSpPr>
        <p:spPr>
          <a:xfrm>
            <a:off x="253510" y="18105713"/>
            <a:ext cx="3061970" cy="50545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4900"/>
              </a:lnSpc>
              <a:spcBef>
                <a:spcPts val="90"/>
              </a:spcBef>
            </a:pPr>
            <a:r>
              <a:rPr dirty="0" sz="750" spc="20">
                <a:latin typeface="Arial MT"/>
                <a:cs typeface="Arial MT"/>
              </a:rPr>
              <a:t>En</a:t>
            </a:r>
            <a:r>
              <a:rPr dirty="0" sz="750" spc="5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mi</a:t>
            </a:r>
            <a:r>
              <a:rPr dirty="0" sz="750" spc="5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proyecto</a:t>
            </a:r>
            <a:r>
              <a:rPr dirty="0" sz="750" spc="10">
                <a:latin typeface="Arial MT"/>
                <a:cs typeface="Arial MT"/>
              </a:rPr>
              <a:t> la </a:t>
            </a:r>
            <a:r>
              <a:rPr dirty="0" sz="750" spc="15">
                <a:latin typeface="Arial MT"/>
                <a:cs typeface="Arial MT"/>
              </a:rPr>
              <a:t>metodología</a:t>
            </a:r>
            <a:r>
              <a:rPr dirty="0" sz="750">
                <a:latin typeface="Arial MT"/>
                <a:cs typeface="Arial MT"/>
              </a:rPr>
              <a:t> </a:t>
            </a:r>
            <a:r>
              <a:rPr dirty="0" sz="750" spc="20">
                <a:latin typeface="Arial MT"/>
                <a:cs typeface="Arial MT"/>
              </a:rPr>
              <a:t>BIM</a:t>
            </a:r>
            <a:r>
              <a:rPr dirty="0" sz="750" spc="5">
                <a:latin typeface="Arial MT"/>
                <a:cs typeface="Arial MT"/>
              </a:rPr>
              <a:t> </a:t>
            </a:r>
            <a:r>
              <a:rPr dirty="0" sz="750" spc="25">
                <a:latin typeface="Arial MT"/>
                <a:cs typeface="Arial MT"/>
              </a:rPr>
              <a:t>me</a:t>
            </a:r>
            <a:r>
              <a:rPr dirty="0" sz="750" spc="-5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ayuda</a:t>
            </a:r>
            <a:r>
              <a:rPr dirty="0" sz="750" spc="10">
                <a:latin typeface="Arial MT"/>
                <a:cs typeface="Arial MT"/>
              </a:rPr>
              <a:t> </a:t>
            </a:r>
            <a:r>
              <a:rPr dirty="0" sz="750" spc="20">
                <a:latin typeface="Arial MT"/>
                <a:cs typeface="Arial MT"/>
              </a:rPr>
              <a:t>a</a:t>
            </a:r>
            <a:r>
              <a:rPr dirty="0" sz="750" spc="1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enfocar</a:t>
            </a:r>
            <a:r>
              <a:rPr dirty="0" sz="750" spc="-1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y</a:t>
            </a:r>
            <a:r>
              <a:rPr dirty="0" sz="750" spc="5">
                <a:latin typeface="Arial MT"/>
                <a:cs typeface="Arial MT"/>
              </a:rPr>
              <a:t> </a:t>
            </a:r>
            <a:r>
              <a:rPr dirty="0" sz="750" spc="10">
                <a:latin typeface="Arial MT"/>
                <a:cs typeface="Arial MT"/>
              </a:rPr>
              <a:t>desarrollar </a:t>
            </a:r>
            <a:r>
              <a:rPr dirty="0" sz="750" spc="-195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mis </a:t>
            </a:r>
            <a:r>
              <a:rPr dirty="0" sz="750" spc="10">
                <a:latin typeface="Arial MT"/>
                <a:cs typeface="Arial MT"/>
              </a:rPr>
              <a:t>objetivos, </a:t>
            </a:r>
            <a:r>
              <a:rPr dirty="0" sz="750" spc="20">
                <a:latin typeface="Arial MT"/>
                <a:cs typeface="Arial MT"/>
              </a:rPr>
              <a:t>de </a:t>
            </a:r>
            <a:r>
              <a:rPr dirty="0" sz="750" spc="10">
                <a:latin typeface="Arial MT"/>
                <a:cs typeface="Arial MT"/>
              </a:rPr>
              <a:t>tal </a:t>
            </a:r>
            <a:r>
              <a:rPr dirty="0" sz="750" spc="20">
                <a:latin typeface="Arial MT"/>
                <a:cs typeface="Arial MT"/>
              </a:rPr>
              <a:t>manera </a:t>
            </a:r>
            <a:r>
              <a:rPr dirty="0" sz="750" spc="15">
                <a:latin typeface="Arial MT"/>
                <a:cs typeface="Arial MT"/>
              </a:rPr>
              <a:t>que se logre </a:t>
            </a:r>
            <a:r>
              <a:rPr dirty="0" sz="750" spc="20">
                <a:latin typeface="Arial MT"/>
                <a:cs typeface="Arial MT"/>
              </a:rPr>
              <a:t>una </a:t>
            </a:r>
            <a:r>
              <a:rPr dirty="0" sz="750" spc="15">
                <a:latin typeface="Arial MT"/>
                <a:cs typeface="Arial MT"/>
              </a:rPr>
              <a:t>planeación </a:t>
            </a:r>
            <a:r>
              <a:rPr dirty="0" sz="750" spc="10">
                <a:latin typeface="Arial MT"/>
                <a:cs typeface="Arial MT"/>
              </a:rPr>
              <a:t>total </a:t>
            </a:r>
            <a:r>
              <a:rPr dirty="0" sz="750" spc="15">
                <a:latin typeface="Arial MT"/>
                <a:cs typeface="Arial MT"/>
              </a:rPr>
              <a:t>del </a:t>
            </a:r>
            <a:r>
              <a:rPr dirty="0" sz="750" spc="20">
                <a:latin typeface="Arial MT"/>
                <a:cs typeface="Arial MT"/>
              </a:rPr>
              <a:t> </a:t>
            </a:r>
            <a:r>
              <a:rPr dirty="0" sz="750" spc="15">
                <a:latin typeface="Arial MT"/>
                <a:cs typeface="Arial MT"/>
              </a:rPr>
              <a:t>proyecto.</a:t>
            </a:r>
            <a:endParaRPr sz="7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750" spc="10">
                <a:latin typeface="Arial MT"/>
                <a:cs typeface="Arial MT"/>
              </a:rPr>
              <a:t>.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266" name="object 266"/>
          <p:cNvSpPr txBox="1"/>
          <p:nvPr/>
        </p:nvSpPr>
        <p:spPr>
          <a:xfrm>
            <a:off x="10819713" y="12883465"/>
            <a:ext cx="1665605" cy="278765"/>
          </a:xfrm>
          <a:prstGeom prst="rect">
            <a:avLst/>
          </a:prstGeom>
          <a:solidFill>
            <a:srgbClr val="B4C6E7"/>
          </a:solidFill>
          <a:ln w="3175">
            <a:solidFill>
              <a:srgbClr val="000000"/>
            </a:solidFill>
          </a:ln>
        </p:spPr>
        <p:txBody>
          <a:bodyPr wrap="square" lIns="0" tIns="13970" rIns="0" bIns="0" rtlCol="0" vert="horz">
            <a:spAutoFit/>
          </a:bodyPr>
          <a:lstStyle/>
          <a:p>
            <a:pPr marL="315595" marR="85090" indent="-222885">
              <a:lnSpc>
                <a:spcPct val="104900"/>
              </a:lnSpc>
              <a:spcBef>
                <a:spcPts val="110"/>
              </a:spcBef>
            </a:pPr>
            <a:r>
              <a:rPr dirty="0" sz="750" spc="20" b="1">
                <a:latin typeface="Arial"/>
                <a:cs typeface="Arial"/>
              </a:rPr>
              <a:t>¿</a:t>
            </a:r>
            <a:r>
              <a:rPr dirty="0" sz="750" spc="-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PARA</a:t>
            </a:r>
            <a:r>
              <a:rPr dirty="0" sz="750" spc="20" b="1">
                <a:latin typeface="Arial"/>
                <a:cs typeface="Arial"/>
              </a:rPr>
              <a:t> </a:t>
            </a:r>
            <a:r>
              <a:rPr dirty="0" sz="750" spc="25" b="1">
                <a:latin typeface="Arial"/>
                <a:cs typeface="Arial"/>
              </a:rPr>
              <a:t>QUÉ</a:t>
            </a:r>
            <a:r>
              <a:rPr dirty="0" sz="750" spc="-10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SE</a:t>
            </a:r>
            <a:r>
              <a:rPr dirty="0" sz="750" spc="-5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ESTABLECEN </a:t>
            </a:r>
            <a:r>
              <a:rPr dirty="0" sz="750" spc="-190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ESTE</a:t>
            </a:r>
            <a:r>
              <a:rPr dirty="0" sz="750" spc="-5" b="1">
                <a:latin typeface="Arial"/>
                <a:cs typeface="Arial"/>
              </a:rPr>
              <a:t> </a:t>
            </a:r>
            <a:r>
              <a:rPr dirty="0" sz="750" spc="25" b="1">
                <a:latin typeface="Arial"/>
                <a:cs typeface="Arial"/>
              </a:rPr>
              <a:t>DOCUMENTO</a:t>
            </a:r>
            <a:r>
              <a:rPr dirty="0" sz="750" spc="10" b="1">
                <a:latin typeface="Arial"/>
                <a:cs typeface="Arial"/>
              </a:rPr>
              <a:t> </a:t>
            </a:r>
            <a:r>
              <a:rPr dirty="0" sz="750" spc="20" b="1">
                <a:latin typeface="Arial"/>
                <a:cs typeface="Arial"/>
              </a:rPr>
              <a:t>?</a:t>
            </a:r>
            <a:endParaRPr sz="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ANDRES FERNANDO ALMARIO ZAMUDIO</dc:creator>
  <dc:title>Presentación de PowerPoint</dc:title>
  <dcterms:created xsi:type="dcterms:W3CDTF">2024-06-07T01:59:15Z</dcterms:created>
  <dcterms:modified xsi:type="dcterms:W3CDTF">2024-06-07T01:59:15Z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2024-04-23T00:00:00Z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2024-06-07T00:00:00Z</vt:filetime>
  </property>
</Properties>
</file>