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5203150" cy="50406300"/>
  <p:notesSz cx="6858000" cy="9144000"/>
  <p:defaultTextStyle>
    <a:defPPr>
      <a:defRPr lang="es-CO"/>
    </a:defPPr>
    <a:lvl1pPr marL="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6027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2054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8081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4108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80135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6162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12189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8216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1771" autoAdjust="0"/>
  </p:normalViewPr>
  <p:slideViewPr>
    <p:cSldViewPr>
      <p:cViewPr>
        <p:scale>
          <a:sx n="10" d="100"/>
          <a:sy n="10" d="100"/>
        </p:scale>
        <p:origin x="-2568" y="-84"/>
      </p:cViewPr>
      <p:guideLst>
        <p:guide orient="horz" pos="15876"/>
        <p:guide pos="79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890236" y="15658627"/>
            <a:ext cx="21422678" cy="10804684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780473" y="28563570"/>
            <a:ext cx="17642205" cy="1288161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60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0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0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41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01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61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21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282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D1C30-DAE4-466F-B7DA-FFAD74A24C29}" type="datetimeFigureOut">
              <a:rPr lang="es-CO" smtClean="0"/>
              <a:t>21/04/2015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5BF65-7DE0-406B-88B0-99D2986704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01476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D1C30-DAE4-466F-B7DA-FFAD74A24C29}" type="datetimeFigureOut">
              <a:rPr lang="es-CO" smtClean="0"/>
              <a:t>21/04/2015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5BF65-7DE0-406B-88B0-99D2986704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81181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50362545" y="14841855"/>
            <a:ext cx="15629453" cy="31611284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474184" y="14841855"/>
            <a:ext cx="46468308" cy="316112843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D1C30-DAE4-466F-B7DA-FFAD74A24C29}" type="datetimeFigureOut">
              <a:rPr lang="es-CO" smtClean="0"/>
              <a:t>21/04/2015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5BF65-7DE0-406B-88B0-99D2986704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54579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D1C30-DAE4-466F-B7DA-FFAD74A24C29}" type="datetimeFigureOut">
              <a:rPr lang="es-CO" smtClean="0"/>
              <a:t>21/04/2015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5BF65-7DE0-406B-88B0-99D2986704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9545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90875" y="32390719"/>
            <a:ext cx="21422678" cy="10011251"/>
          </a:xfrm>
        </p:spPr>
        <p:txBody>
          <a:bodyPr anchor="t"/>
          <a:lstStyle>
            <a:lvl1pPr algn="l">
              <a:defRPr sz="189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990875" y="21364344"/>
            <a:ext cx="21422678" cy="11026374"/>
          </a:xfrm>
        </p:spPr>
        <p:txBody>
          <a:bodyPr anchor="b"/>
          <a:lstStyle>
            <a:lvl1pPr marL="0" indent="0">
              <a:buNone/>
              <a:defRPr sz="9500">
                <a:solidFill>
                  <a:schemeClr val="tx1">
                    <a:tint val="75000"/>
                  </a:schemeClr>
                </a:solidFill>
              </a:defRPr>
            </a:lvl1pPr>
            <a:lvl2pPr marL="2160270" indent="0">
              <a:buNone/>
              <a:defRPr sz="8500">
                <a:solidFill>
                  <a:schemeClr val="tx1">
                    <a:tint val="75000"/>
                  </a:schemeClr>
                </a:solidFill>
              </a:defRPr>
            </a:lvl2pPr>
            <a:lvl3pPr marL="4320540" indent="0">
              <a:buNone/>
              <a:defRPr sz="7600">
                <a:solidFill>
                  <a:schemeClr val="tx1">
                    <a:tint val="75000"/>
                  </a:schemeClr>
                </a:solidFill>
              </a:defRPr>
            </a:lvl3pPr>
            <a:lvl4pPr marL="648081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4pPr>
            <a:lvl5pPr marL="864108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5pPr>
            <a:lvl6pPr marL="1080135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6pPr>
            <a:lvl7pPr marL="1296162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7pPr>
            <a:lvl8pPr marL="1512189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8pPr>
            <a:lvl9pPr marL="1728216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D1C30-DAE4-466F-B7DA-FFAD74A24C29}" type="datetimeFigureOut">
              <a:rPr lang="es-CO" smtClean="0"/>
              <a:t>21/04/2015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5BF65-7DE0-406B-88B0-99D2986704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0461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3474184" y="86449142"/>
            <a:ext cx="31048881" cy="244505556"/>
          </a:xfrm>
        </p:spPr>
        <p:txBody>
          <a:bodyPr/>
          <a:lstStyle>
            <a:lvl1pPr>
              <a:defRPr sz="13200"/>
            </a:lvl1pPr>
            <a:lvl2pPr>
              <a:defRPr sz="11300"/>
            </a:lvl2pPr>
            <a:lvl3pPr>
              <a:defRPr sz="95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943117" y="86449142"/>
            <a:ext cx="31048881" cy="244505556"/>
          </a:xfrm>
        </p:spPr>
        <p:txBody>
          <a:bodyPr/>
          <a:lstStyle>
            <a:lvl1pPr>
              <a:defRPr sz="13200"/>
            </a:lvl1pPr>
            <a:lvl2pPr>
              <a:defRPr sz="11300"/>
            </a:lvl2pPr>
            <a:lvl3pPr>
              <a:defRPr sz="95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D1C30-DAE4-466F-B7DA-FFAD74A24C29}" type="datetimeFigureOut">
              <a:rPr lang="es-CO" smtClean="0"/>
              <a:t>21/04/2015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5BF65-7DE0-406B-88B0-99D2986704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3247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260158" y="2018589"/>
            <a:ext cx="22682835" cy="840105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260158" y="11283080"/>
            <a:ext cx="11135768" cy="4702251"/>
          </a:xfrm>
        </p:spPr>
        <p:txBody>
          <a:bodyPr anchor="b"/>
          <a:lstStyle>
            <a:lvl1pPr marL="0" indent="0">
              <a:buNone/>
              <a:defRPr sz="11300" b="1"/>
            </a:lvl1pPr>
            <a:lvl2pPr marL="2160270" indent="0">
              <a:buNone/>
              <a:defRPr sz="9500" b="1"/>
            </a:lvl2pPr>
            <a:lvl3pPr marL="4320540" indent="0">
              <a:buNone/>
              <a:defRPr sz="8500" b="1"/>
            </a:lvl3pPr>
            <a:lvl4pPr marL="6480810" indent="0">
              <a:buNone/>
              <a:defRPr sz="7600" b="1"/>
            </a:lvl4pPr>
            <a:lvl5pPr marL="8641080" indent="0">
              <a:buNone/>
              <a:defRPr sz="7600" b="1"/>
            </a:lvl5pPr>
            <a:lvl6pPr marL="10801350" indent="0">
              <a:buNone/>
              <a:defRPr sz="7600" b="1"/>
            </a:lvl6pPr>
            <a:lvl7pPr marL="12961620" indent="0">
              <a:buNone/>
              <a:defRPr sz="7600" b="1"/>
            </a:lvl7pPr>
            <a:lvl8pPr marL="15121890" indent="0">
              <a:buNone/>
              <a:defRPr sz="7600" b="1"/>
            </a:lvl8pPr>
            <a:lvl9pPr marL="17282160" indent="0">
              <a:buNone/>
              <a:defRPr sz="7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1260158" y="15985331"/>
            <a:ext cx="11135768" cy="29041967"/>
          </a:xfrm>
        </p:spPr>
        <p:txBody>
          <a:bodyPr/>
          <a:lstStyle>
            <a:lvl1pPr>
              <a:defRPr sz="11300"/>
            </a:lvl1pPr>
            <a:lvl2pPr>
              <a:defRPr sz="9500"/>
            </a:lvl2pPr>
            <a:lvl3pPr>
              <a:defRPr sz="85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12802852" y="11283080"/>
            <a:ext cx="11140142" cy="4702251"/>
          </a:xfrm>
        </p:spPr>
        <p:txBody>
          <a:bodyPr anchor="b"/>
          <a:lstStyle>
            <a:lvl1pPr marL="0" indent="0">
              <a:buNone/>
              <a:defRPr sz="11300" b="1"/>
            </a:lvl1pPr>
            <a:lvl2pPr marL="2160270" indent="0">
              <a:buNone/>
              <a:defRPr sz="9500" b="1"/>
            </a:lvl2pPr>
            <a:lvl3pPr marL="4320540" indent="0">
              <a:buNone/>
              <a:defRPr sz="8500" b="1"/>
            </a:lvl3pPr>
            <a:lvl4pPr marL="6480810" indent="0">
              <a:buNone/>
              <a:defRPr sz="7600" b="1"/>
            </a:lvl4pPr>
            <a:lvl5pPr marL="8641080" indent="0">
              <a:buNone/>
              <a:defRPr sz="7600" b="1"/>
            </a:lvl5pPr>
            <a:lvl6pPr marL="10801350" indent="0">
              <a:buNone/>
              <a:defRPr sz="7600" b="1"/>
            </a:lvl6pPr>
            <a:lvl7pPr marL="12961620" indent="0">
              <a:buNone/>
              <a:defRPr sz="7600" b="1"/>
            </a:lvl7pPr>
            <a:lvl8pPr marL="15121890" indent="0">
              <a:buNone/>
              <a:defRPr sz="7600" b="1"/>
            </a:lvl8pPr>
            <a:lvl9pPr marL="17282160" indent="0">
              <a:buNone/>
              <a:defRPr sz="7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12802852" y="15985331"/>
            <a:ext cx="11140142" cy="29041967"/>
          </a:xfrm>
        </p:spPr>
        <p:txBody>
          <a:bodyPr/>
          <a:lstStyle>
            <a:lvl1pPr>
              <a:defRPr sz="11300"/>
            </a:lvl1pPr>
            <a:lvl2pPr>
              <a:defRPr sz="9500"/>
            </a:lvl2pPr>
            <a:lvl3pPr>
              <a:defRPr sz="85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D1C30-DAE4-466F-B7DA-FFAD74A24C29}" type="datetimeFigureOut">
              <a:rPr lang="es-CO" smtClean="0"/>
              <a:t>21/04/2015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5BF65-7DE0-406B-88B0-99D2986704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83072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D1C30-DAE4-466F-B7DA-FFAD74A24C29}" type="datetimeFigureOut">
              <a:rPr lang="es-CO" smtClean="0"/>
              <a:t>21/04/2015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5BF65-7DE0-406B-88B0-99D2986704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25357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D1C30-DAE4-466F-B7DA-FFAD74A24C29}" type="datetimeFigureOut">
              <a:rPr lang="es-CO" smtClean="0"/>
              <a:t>21/04/2015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5BF65-7DE0-406B-88B0-99D2986704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16942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260159" y="2006917"/>
            <a:ext cx="8291663" cy="8541068"/>
          </a:xfrm>
        </p:spPr>
        <p:txBody>
          <a:bodyPr anchor="b"/>
          <a:lstStyle>
            <a:lvl1pPr algn="l">
              <a:defRPr sz="95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853732" y="2006921"/>
            <a:ext cx="14089261" cy="43020381"/>
          </a:xfrm>
        </p:spPr>
        <p:txBody>
          <a:bodyPr/>
          <a:lstStyle>
            <a:lvl1pPr>
              <a:defRPr sz="15100"/>
            </a:lvl1pPr>
            <a:lvl2pPr>
              <a:defRPr sz="13200"/>
            </a:lvl2pPr>
            <a:lvl3pPr>
              <a:defRPr sz="11300"/>
            </a:lvl3pPr>
            <a:lvl4pPr>
              <a:defRPr sz="9500"/>
            </a:lvl4pPr>
            <a:lvl5pPr>
              <a:defRPr sz="9500"/>
            </a:lvl5pPr>
            <a:lvl6pPr>
              <a:defRPr sz="9500"/>
            </a:lvl6pPr>
            <a:lvl7pPr>
              <a:defRPr sz="9500"/>
            </a:lvl7pPr>
            <a:lvl8pPr>
              <a:defRPr sz="9500"/>
            </a:lvl8pPr>
            <a:lvl9pPr>
              <a:defRPr sz="9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260159" y="10547989"/>
            <a:ext cx="8291663" cy="34479313"/>
          </a:xfrm>
        </p:spPr>
        <p:txBody>
          <a:bodyPr/>
          <a:lstStyle>
            <a:lvl1pPr marL="0" indent="0">
              <a:buNone/>
              <a:defRPr sz="6600"/>
            </a:lvl1pPr>
            <a:lvl2pPr marL="2160270" indent="0">
              <a:buNone/>
              <a:defRPr sz="5700"/>
            </a:lvl2pPr>
            <a:lvl3pPr marL="4320540" indent="0">
              <a:buNone/>
              <a:defRPr sz="4700"/>
            </a:lvl3pPr>
            <a:lvl4pPr marL="6480810" indent="0">
              <a:buNone/>
              <a:defRPr sz="4300"/>
            </a:lvl4pPr>
            <a:lvl5pPr marL="8641080" indent="0">
              <a:buNone/>
              <a:defRPr sz="4300"/>
            </a:lvl5pPr>
            <a:lvl6pPr marL="10801350" indent="0">
              <a:buNone/>
              <a:defRPr sz="4300"/>
            </a:lvl6pPr>
            <a:lvl7pPr marL="12961620" indent="0">
              <a:buNone/>
              <a:defRPr sz="4300"/>
            </a:lvl7pPr>
            <a:lvl8pPr marL="15121890" indent="0">
              <a:buNone/>
              <a:defRPr sz="4300"/>
            </a:lvl8pPr>
            <a:lvl9pPr marL="17282160" indent="0">
              <a:buNone/>
              <a:defRPr sz="43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D1C30-DAE4-466F-B7DA-FFAD74A24C29}" type="datetimeFigureOut">
              <a:rPr lang="es-CO" smtClean="0"/>
              <a:t>21/04/2015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5BF65-7DE0-406B-88B0-99D2986704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42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39994" y="35284410"/>
            <a:ext cx="15121890" cy="4165524"/>
          </a:xfrm>
        </p:spPr>
        <p:txBody>
          <a:bodyPr anchor="b"/>
          <a:lstStyle>
            <a:lvl1pPr algn="l">
              <a:defRPr sz="95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939994" y="4503896"/>
            <a:ext cx="15121890" cy="30243780"/>
          </a:xfrm>
        </p:spPr>
        <p:txBody>
          <a:bodyPr/>
          <a:lstStyle>
            <a:lvl1pPr marL="0" indent="0">
              <a:buNone/>
              <a:defRPr sz="15100"/>
            </a:lvl1pPr>
            <a:lvl2pPr marL="2160270" indent="0">
              <a:buNone/>
              <a:defRPr sz="13200"/>
            </a:lvl2pPr>
            <a:lvl3pPr marL="4320540" indent="0">
              <a:buNone/>
              <a:defRPr sz="11300"/>
            </a:lvl3pPr>
            <a:lvl4pPr marL="6480810" indent="0">
              <a:buNone/>
              <a:defRPr sz="9500"/>
            </a:lvl4pPr>
            <a:lvl5pPr marL="8641080" indent="0">
              <a:buNone/>
              <a:defRPr sz="9500"/>
            </a:lvl5pPr>
            <a:lvl6pPr marL="10801350" indent="0">
              <a:buNone/>
              <a:defRPr sz="9500"/>
            </a:lvl6pPr>
            <a:lvl7pPr marL="12961620" indent="0">
              <a:buNone/>
              <a:defRPr sz="9500"/>
            </a:lvl7pPr>
            <a:lvl8pPr marL="15121890" indent="0">
              <a:buNone/>
              <a:defRPr sz="9500"/>
            </a:lvl8pPr>
            <a:lvl9pPr marL="17282160" indent="0">
              <a:buNone/>
              <a:defRPr sz="95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939994" y="39449934"/>
            <a:ext cx="15121890" cy="5915736"/>
          </a:xfrm>
        </p:spPr>
        <p:txBody>
          <a:bodyPr/>
          <a:lstStyle>
            <a:lvl1pPr marL="0" indent="0">
              <a:buNone/>
              <a:defRPr sz="6600"/>
            </a:lvl1pPr>
            <a:lvl2pPr marL="2160270" indent="0">
              <a:buNone/>
              <a:defRPr sz="5700"/>
            </a:lvl2pPr>
            <a:lvl3pPr marL="4320540" indent="0">
              <a:buNone/>
              <a:defRPr sz="4700"/>
            </a:lvl3pPr>
            <a:lvl4pPr marL="6480810" indent="0">
              <a:buNone/>
              <a:defRPr sz="4300"/>
            </a:lvl4pPr>
            <a:lvl5pPr marL="8641080" indent="0">
              <a:buNone/>
              <a:defRPr sz="4300"/>
            </a:lvl5pPr>
            <a:lvl6pPr marL="10801350" indent="0">
              <a:buNone/>
              <a:defRPr sz="4300"/>
            </a:lvl6pPr>
            <a:lvl7pPr marL="12961620" indent="0">
              <a:buNone/>
              <a:defRPr sz="4300"/>
            </a:lvl7pPr>
            <a:lvl8pPr marL="15121890" indent="0">
              <a:buNone/>
              <a:defRPr sz="4300"/>
            </a:lvl8pPr>
            <a:lvl9pPr marL="17282160" indent="0">
              <a:buNone/>
              <a:defRPr sz="43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D1C30-DAE4-466F-B7DA-FFAD74A24C29}" type="datetimeFigureOut">
              <a:rPr lang="es-CO" smtClean="0"/>
              <a:t>21/04/2015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5BF65-7DE0-406B-88B0-99D2986704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12087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1260158" y="2018589"/>
            <a:ext cx="22682835" cy="8401050"/>
          </a:xfrm>
          <a:prstGeom prst="rect">
            <a:avLst/>
          </a:prstGeom>
        </p:spPr>
        <p:txBody>
          <a:bodyPr vert="horz" lIns="432054" tIns="216027" rIns="432054" bIns="216027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260158" y="11761474"/>
            <a:ext cx="22682835" cy="33265828"/>
          </a:xfrm>
          <a:prstGeom prst="rect">
            <a:avLst/>
          </a:prstGeom>
        </p:spPr>
        <p:txBody>
          <a:bodyPr vert="horz" lIns="432054" tIns="216027" rIns="432054" bIns="216027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1260158" y="46719176"/>
            <a:ext cx="5880735" cy="2683669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l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D1C30-DAE4-466F-B7DA-FFAD74A24C29}" type="datetimeFigureOut">
              <a:rPr lang="es-CO" smtClean="0"/>
              <a:t>21/04/2015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8611076" y="46719176"/>
            <a:ext cx="7980998" cy="2683669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ct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8062258" y="46719176"/>
            <a:ext cx="5880735" cy="2683669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F5BF65-7DE0-406B-88B0-99D2986704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18477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320540" rtl="0" eaLnBrk="1" latinLnBrk="0" hangingPunct="1">
        <a:spcBef>
          <a:spcPct val="0"/>
        </a:spcBef>
        <a:buNone/>
        <a:defRPr sz="20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20203" indent="-1620203" algn="l" defTabSz="4320540" rtl="0" eaLnBrk="1" latinLnBrk="0" hangingPunct="1">
        <a:spcBef>
          <a:spcPct val="20000"/>
        </a:spcBef>
        <a:buFont typeface="Arial" pitchFamily="34" charset="0"/>
        <a:buChar char="•"/>
        <a:defRPr sz="15100" kern="1200">
          <a:solidFill>
            <a:schemeClr val="tx1"/>
          </a:solidFill>
          <a:latin typeface="+mn-lt"/>
          <a:ea typeface="+mn-ea"/>
          <a:cs typeface="+mn-cs"/>
        </a:defRPr>
      </a:lvl1pPr>
      <a:lvl2pPr marL="3510439" indent="-1350169" algn="l" defTabSz="4320540" rtl="0" eaLnBrk="1" latinLnBrk="0" hangingPunct="1">
        <a:spcBef>
          <a:spcPct val="20000"/>
        </a:spcBef>
        <a:buFont typeface="Arial" pitchFamily="34" charset="0"/>
        <a:buChar char="–"/>
        <a:defRPr sz="132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675" indent="-1080135" algn="l" defTabSz="4320540" rtl="0" eaLnBrk="1" latinLnBrk="0" hangingPunct="1">
        <a:spcBef>
          <a:spcPct val="20000"/>
        </a:spcBef>
        <a:buFont typeface="Arial" pitchFamily="34" charset="0"/>
        <a:buChar char="•"/>
        <a:defRPr sz="11300" kern="1200">
          <a:solidFill>
            <a:schemeClr val="tx1"/>
          </a:solidFill>
          <a:latin typeface="+mn-lt"/>
          <a:ea typeface="+mn-ea"/>
          <a:cs typeface="+mn-cs"/>
        </a:defRPr>
      </a:lvl3pPr>
      <a:lvl4pPr marL="7560945" indent="-1080135" algn="l" defTabSz="4320540" rtl="0" eaLnBrk="1" latinLnBrk="0" hangingPunct="1">
        <a:spcBef>
          <a:spcPct val="20000"/>
        </a:spcBef>
        <a:buFont typeface="Arial" pitchFamily="34" charset="0"/>
        <a:buChar char="–"/>
        <a:defRPr sz="9500" kern="1200">
          <a:solidFill>
            <a:schemeClr val="tx1"/>
          </a:solidFill>
          <a:latin typeface="+mn-lt"/>
          <a:ea typeface="+mn-ea"/>
          <a:cs typeface="+mn-cs"/>
        </a:defRPr>
      </a:lvl4pPr>
      <a:lvl5pPr marL="9721215" indent="-1080135" algn="l" defTabSz="4320540" rtl="0" eaLnBrk="1" latinLnBrk="0" hangingPunct="1">
        <a:spcBef>
          <a:spcPct val="20000"/>
        </a:spcBef>
        <a:buFont typeface="Arial" pitchFamily="34" charset="0"/>
        <a:buChar char="»"/>
        <a:defRPr sz="9500" kern="1200">
          <a:solidFill>
            <a:schemeClr val="tx1"/>
          </a:solidFill>
          <a:latin typeface="+mn-lt"/>
          <a:ea typeface="+mn-ea"/>
          <a:cs typeface="+mn-cs"/>
        </a:defRPr>
      </a:lvl5pPr>
      <a:lvl6pPr marL="11881485" indent="-1080135" algn="l" defTabSz="4320540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6pPr>
      <a:lvl7pPr marL="14041755" indent="-1080135" algn="l" defTabSz="4320540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7pPr>
      <a:lvl8pPr marL="16202025" indent="-1080135" algn="l" defTabSz="4320540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8pPr>
      <a:lvl9pPr marL="18362295" indent="-1080135" algn="l" defTabSz="4320540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216027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2pPr>
      <a:lvl3pPr marL="432054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3pPr>
      <a:lvl4pPr marL="648081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4pPr>
      <a:lvl5pPr marL="864108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5pPr>
      <a:lvl6pPr marL="1080135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6pPr>
      <a:lvl7pPr marL="1296162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7pPr>
      <a:lvl8pPr marL="1512189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11" Type="http://schemas.openxmlformats.org/officeDocument/2006/relationships/image" Target="../media/image10.png"/><Relationship Id="rId5" Type="http://schemas.openxmlformats.org/officeDocument/2006/relationships/image" Target="../media/image4.emf"/><Relationship Id="rId15" Type="http://schemas.openxmlformats.org/officeDocument/2006/relationships/image" Target="../media/image14.png"/><Relationship Id="rId10" Type="http://schemas.openxmlformats.org/officeDocument/2006/relationships/image" Target="../media/image9.jpeg"/><Relationship Id="rId4" Type="http://schemas.openxmlformats.org/officeDocument/2006/relationships/image" Target="../media/image3.emf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02" r="27841"/>
          <a:stretch/>
        </p:blipFill>
        <p:spPr bwMode="auto">
          <a:xfrm>
            <a:off x="15057221" y="40252822"/>
            <a:ext cx="9414979" cy="558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50" t="4368" r="15685"/>
          <a:stretch/>
        </p:blipFill>
        <p:spPr bwMode="auto">
          <a:xfrm>
            <a:off x="-108804" y="10880265"/>
            <a:ext cx="12494800" cy="28272778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6">
                <a:satMod val="175000"/>
                <a:alpha val="35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5" name="44 Grupo"/>
          <p:cNvGrpSpPr/>
          <p:nvPr/>
        </p:nvGrpSpPr>
        <p:grpSpPr>
          <a:xfrm>
            <a:off x="12509577" y="27117942"/>
            <a:ext cx="12503114" cy="6831950"/>
            <a:chOff x="12700036" y="27102346"/>
            <a:chExt cx="12503114" cy="6831950"/>
          </a:xfrm>
        </p:grpSpPr>
        <p:pic>
          <p:nvPicPr>
            <p:cNvPr id="75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74" r="10614" b="15504"/>
            <a:stretch/>
          </p:blipFill>
          <p:spPr bwMode="auto">
            <a:xfrm>
              <a:off x="12700036" y="27102346"/>
              <a:ext cx="12503114" cy="68319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6" name="75 Flecha abajo"/>
            <p:cNvSpPr/>
            <p:nvPr/>
          </p:nvSpPr>
          <p:spPr>
            <a:xfrm rot="1334532">
              <a:off x="14000771" y="27280922"/>
              <a:ext cx="196792" cy="1069064"/>
            </a:xfrm>
            <a:prstGeom prst="downArrow">
              <a:avLst/>
            </a:prstGeom>
            <a:solidFill>
              <a:srgbClr val="FFC000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77" name="76 Flecha abajo"/>
            <p:cNvSpPr/>
            <p:nvPr/>
          </p:nvSpPr>
          <p:spPr>
            <a:xfrm rot="1334532">
              <a:off x="13413746" y="29407686"/>
              <a:ext cx="196792" cy="1034027"/>
            </a:xfrm>
            <a:prstGeom prst="downArrow">
              <a:avLst/>
            </a:prstGeom>
            <a:solidFill>
              <a:srgbClr val="FFC000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78" name="77 Elipse"/>
            <p:cNvSpPr/>
            <p:nvPr/>
          </p:nvSpPr>
          <p:spPr>
            <a:xfrm>
              <a:off x="13331716" y="28085820"/>
              <a:ext cx="1042244" cy="1530404"/>
            </a:xfrm>
            <a:prstGeom prst="ellipse">
              <a:avLst/>
            </a:prstGeom>
            <a:noFill/>
            <a:ln w="38100">
              <a:solidFill>
                <a:srgbClr val="FFC000"/>
              </a:solidFill>
            </a:ln>
            <a:effectLst>
              <a:glow rad="139700">
                <a:srgbClr val="FFC0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79" name="78 Flecha abajo"/>
            <p:cNvSpPr/>
            <p:nvPr/>
          </p:nvSpPr>
          <p:spPr>
            <a:xfrm rot="11828445">
              <a:off x="22642905" y="30537170"/>
              <a:ext cx="213501" cy="919091"/>
            </a:xfrm>
            <a:prstGeom prst="downArrow">
              <a:avLst/>
            </a:prstGeom>
            <a:solidFill>
              <a:srgbClr val="FFC000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80" name="79 Flecha abajo"/>
            <p:cNvSpPr/>
            <p:nvPr/>
          </p:nvSpPr>
          <p:spPr>
            <a:xfrm rot="11946430">
              <a:off x="22180639" y="32604377"/>
              <a:ext cx="215930" cy="875929"/>
            </a:xfrm>
            <a:prstGeom prst="downArrow">
              <a:avLst/>
            </a:prstGeom>
            <a:solidFill>
              <a:srgbClr val="FFC000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81" name="80 Elipse"/>
            <p:cNvSpPr/>
            <p:nvPr/>
          </p:nvSpPr>
          <p:spPr>
            <a:xfrm>
              <a:off x="22164037" y="31546511"/>
              <a:ext cx="724775" cy="1039315"/>
            </a:xfrm>
            <a:prstGeom prst="ellipse">
              <a:avLst/>
            </a:prstGeom>
            <a:noFill/>
            <a:ln w="38100">
              <a:solidFill>
                <a:srgbClr val="FFC000"/>
              </a:solidFill>
            </a:ln>
            <a:effectLst>
              <a:glow rad="139700">
                <a:srgbClr val="FFC0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85" name="84 Elipse"/>
            <p:cNvSpPr/>
            <p:nvPr/>
          </p:nvSpPr>
          <p:spPr>
            <a:xfrm>
              <a:off x="13139176" y="27919801"/>
              <a:ext cx="1427325" cy="1862443"/>
            </a:xfrm>
            <a:prstGeom prst="ellipse">
              <a:avLst/>
            </a:prstGeom>
            <a:noFill/>
            <a:ln w="38100">
              <a:solidFill>
                <a:srgbClr val="FFC000"/>
              </a:solidFill>
            </a:ln>
            <a:effectLst>
              <a:glow rad="139700">
                <a:srgbClr val="FFC0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86" name="85 Elipse"/>
            <p:cNvSpPr/>
            <p:nvPr/>
          </p:nvSpPr>
          <p:spPr>
            <a:xfrm>
              <a:off x="13456778" y="28326615"/>
              <a:ext cx="792121" cy="1048814"/>
            </a:xfrm>
            <a:prstGeom prst="ellipse">
              <a:avLst/>
            </a:prstGeom>
            <a:noFill/>
            <a:ln w="38100">
              <a:solidFill>
                <a:srgbClr val="FFC000"/>
              </a:solidFill>
            </a:ln>
            <a:effectLst>
              <a:glow rad="139700">
                <a:srgbClr val="FFC0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87" name="86 Elipse"/>
            <p:cNvSpPr/>
            <p:nvPr/>
          </p:nvSpPr>
          <p:spPr>
            <a:xfrm>
              <a:off x="21812762" y="31134947"/>
              <a:ext cx="1427325" cy="1862443"/>
            </a:xfrm>
            <a:prstGeom prst="ellipse">
              <a:avLst/>
            </a:prstGeom>
            <a:noFill/>
            <a:ln w="38100">
              <a:solidFill>
                <a:srgbClr val="FFC000"/>
              </a:solidFill>
            </a:ln>
            <a:effectLst>
              <a:glow rad="139700">
                <a:srgbClr val="FFC0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88" name="87 Elipse"/>
            <p:cNvSpPr/>
            <p:nvPr/>
          </p:nvSpPr>
          <p:spPr>
            <a:xfrm>
              <a:off x="22033757" y="31376375"/>
              <a:ext cx="985336" cy="1379587"/>
            </a:xfrm>
            <a:prstGeom prst="ellipse">
              <a:avLst/>
            </a:prstGeom>
            <a:noFill/>
            <a:ln w="38100">
              <a:solidFill>
                <a:srgbClr val="FFC000"/>
              </a:solidFill>
            </a:ln>
            <a:effectLst>
              <a:glow rad="139700">
                <a:srgbClr val="FFC0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sp>
        <p:nvSpPr>
          <p:cNvPr id="4" name="3 Rectángulo"/>
          <p:cNvSpPr/>
          <p:nvPr/>
        </p:nvSpPr>
        <p:spPr>
          <a:xfrm>
            <a:off x="3401339" y="1872988"/>
            <a:ext cx="898465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dirty="0" smtClean="0">
                <a:latin typeface="Tekton Pro Ext" pitchFamily="34" charset="0"/>
              </a:rPr>
              <a:t>Las Quintas son demolidas </a:t>
            </a:r>
            <a:r>
              <a:rPr lang="es-ES" sz="2400" dirty="0">
                <a:latin typeface="Tekton Pro Ext" pitchFamily="34" charset="0"/>
              </a:rPr>
              <a:t>para en su lugar construir urbanizaciones, barrios o proyectos más puntuales </a:t>
            </a:r>
            <a:r>
              <a:rPr lang="es-ES" sz="2400" dirty="0" smtClean="0">
                <a:latin typeface="Tekton Pro Ext" pitchFamily="34" charset="0"/>
              </a:rPr>
              <a:t>generando </a:t>
            </a:r>
            <a:r>
              <a:rPr lang="es-ES" sz="2400" dirty="0">
                <a:latin typeface="Tekton Pro Ext" pitchFamily="34" charset="0"/>
              </a:rPr>
              <a:t>inconscientemente </a:t>
            </a:r>
            <a:r>
              <a:rPr lang="es-ES" sz="2400" dirty="0" smtClean="0">
                <a:latin typeface="Tekton Pro Ext" pitchFamily="34" charset="0"/>
              </a:rPr>
              <a:t>la </a:t>
            </a:r>
            <a:r>
              <a:rPr lang="es-ES" sz="2400" dirty="0">
                <a:latin typeface="Tekton Pro Ext" pitchFamily="34" charset="0"/>
              </a:rPr>
              <a:t>organización de la traza actual </a:t>
            </a:r>
            <a:r>
              <a:rPr lang="es-ES" sz="2400" dirty="0" smtClean="0">
                <a:latin typeface="Tekton Pro Ext" pitchFamily="34" charset="0"/>
              </a:rPr>
              <a:t>existente</a:t>
            </a:r>
            <a:r>
              <a:rPr lang="es-CO" sz="2400" dirty="0" smtClean="0">
                <a:latin typeface="Tekton Pro Ext" pitchFamily="34" charset="0"/>
              </a:rPr>
              <a:t>, sin embargo y simultaneo a ello crea también un </a:t>
            </a:r>
            <a:r>
              <a:rPr lang="es-CO" sz="2400" dirty="0">
                <a:latin typeface="Tekton Pro Ext" pitchFamily="34" charset="0"/>
              </a:rPr>
              <a:t>Lapso histórico y Perdida del imaginario colectivo e identificación de </a:t>
            </a:r>
            <a:r>
              <a:rPr lang="es-CO" sz="2400" dirty="0" smtClean="0">
                <a:latin typeface="Tekton Pro Ext" pitchFamily="34" charset="0"/>
              </a:rPr>
              <a:t>estas casas. </a:t>
            </a:r>
            <a:endParaRPr lang="es-CO" sz="2400" dirty="0">
              <a:latin typeface="Tekton Pro Ext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-108805" y="2611652"/>
            <a:ext cx="37525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CO" sz="4800" b="1" dirty="0" smtClean="0">
                <a:ln w="900" cmpd="sng">
                  <a:solidFill>
                    <a:schemeClr val="accent6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rgbClr val="CC33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Groening" pitchFamily="2" charset="0"/>
              </a:rPr>
              <a:t>p</a:t>
            </a:r>
            <a:r>
              <a:rPr lang="es-CO" sz="3200" b="1" dirty="0" smtClean="0">
                <a:ln w="900" cmpd="sng">
                  <a:solidFill>
                    <a:schemeClr val="accent6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rgbClr val="CC33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Groening" pitchFamily="2" charset="0"/>
              </a:rPr>
              <a:t>roblema</a:t>
            </a:r>
            <a:endParaRPr lang="es-CO" sz="3200" b="1" dirty="0">
              <a:ln w="900" cmpd="sng">
                <a:solidFill>
                  <a:schemeClr val="accent6">
                    <a:lumMod val="75000"/>
                    <a:alpha val="55000"/>
                  </a:schemeClr>
                </a:solidFill>
                <a:prstDash val="solid"/>
              </a:ln>
              <a:solidFill>
                <a:srgbClr val="CC33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Groening" pitchFamily="2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2788969" y="2611651"/>
            <a:ext cx="4536504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CO" sz="4800" b="1" dirty="0" smtClean="0">
                <a:ln w="900" cmpd="sng">
                  <a:solidFill>
                    <a:schemeClr val="accent6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rgbClr val="CC33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Groening" pitchFamily="2" charset="0"/>
              </a:rPr>
              <a:t>p</a:t>
            </a:r>
            <a:r>
              <a:rPr lang="es-CO" sz="3200" b="1" dirty="0" smtClean="0">
                <a:ln w="900" cmpd="sng">
                  <a:solidFill>
                    <a:schemeClr val="accent6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rgbClr val="CC33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Groening" pitchFamily="2" charset="0"/>
              </a:rPr>
              <a:t>regunta</a:t>
            </a:r>
            <a:endParaRPr lang="es-CO" sz="3200" b="1" dirty="0">
              <a:ln w="900" cmpd="sng">
                <a:solidFill>
                  <a:schemeClr val="accent6">
                    <a:lumMod val="75000"/>
                    <a:alpha val="55000"/>
                  </a:schemeClr>
                </a:solidFill>
                <a:prstDash val="solid"/>
              </a:ln>
              <a:solidFill>
                <a:srgbClr val="CC33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Groening" pitchFamily="2" charset="0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17560413" y="2242320"/>
            <a:ext cx="66967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400" dirty="0">
                <a:solidFill>
                  <a:schemeClr val="tx1">
                    <a:lumMod val="25000"/>
                  </a:schemeClr>
                </a:solidFill>
                <a:latin typeface="Tekton Pro Ext" pitchFamily="34" charset="0"/>
              </a:rPr>
              <a:t>¿Cuál fue el papel que desempeñaron las Quintas en el </a:t>
            </a:r>
            <a:r>
              <a:rPr lang="es-ES" sz="2400" dirty="0">
                <a:solidFill>
                  <a:schemeClr val="tx1">
                    <a:lumMod val="25000"/>
                  </a:schemeClr>
                </a:solidFill>
                <a:latin typeface="Tekton Pro Ext" pitchFamily="34" charset="0"/>
              </a:rPr>
              <a:t>crecimiento de la ciudad</a:t>
            </a:r>
            <a:r>
              <a:rPr lang="es-CO" sz="2400" dirty="0">
                <a:solidFill>
                  <a:schemeClr val="tx1">
                    <a:lumMod val="25000"/>
                  </a:schemeClr>
                </a:solidFill>
                <a:latin typeface="Tekton Pro Ext" pitchFamily="34" charset="0"/>
              </a:rPr>
              <a:t> y su contribución en una nueva tendencia urbana?</a:t>
            </a:r>
          </a:p>
        </p:txBody>
      </p:sp>
      <p:pic>
        <p:nvPicPr>
          <p:cNvPr id="16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71" r="29271"/>
          <a:stretch/>
        </p:blipFill>
        <p:spPr bwMode="auto">
          <a:xfrm>
            <a:off x="13931924" y="5374298"/>
            <a:ext cx="8156805" cy="5275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16 Rectángulo"/>
          <p:cNvSpPr/>
          <p:nvPr/>
        </p:nvSpPr>
        <p:spPr>
          <a:xfrm>
            <a:off x="13318570" y="11635417"/>
            <a:ext cx="893085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600" b="1" dirty="0" smtClean="0">
                <a:latin typeface="Belwe Cn BT" panose="02060806050305020504" pitchFamily="18" charset="0"/>
              </a:rPr>
              <a:t> </a:t>
            </a:r>
            <a:r>
              <a:rPr lang="es-CO" sz="1600" dirty="0" smtClean="0">
                <a:latin typeface="Belwe Cn BT" panose="02060806050305020504" pitchFamily="18" charset="0"/>
              </a:rPr>
              <a:t>(Tomado de Bogotá cd, 1998, modificado por Danya Marín, 2014. Quintas en Bogotá).</a:t>
            </a:r>
          </a:p>
        </p:txBody>
      </p:sp>
      <p:sp>
        <p:nvSpPr>
          <p:cNvPr id="18" name="17 CuadroTexto"/>
          <p:cNvSpPr txBox="1"/>
          <p:nvPr/>
        </p:nvSpPr>
        <p:spPr>
          <a:xfrm>
            <a:off x="13299197" y="9058439"/>
            <a:ext cx="5461937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dirty="0" smtClean="0">
                <a:latin typeface="Algerian" pitchFamily="82" charset="0"/>
              </a:rPr>
              <a:t>Convenciones</a:t>
            </a:r>
          </a:p>
          <a:p>
            <a:r>
              <a:rPr lang="es-CO" sz="2800" dirty="0" smtClean="0">
                <a:latin typeface="Algerian" pitchFamily="82" charset="0"/>
              </a:rPr>
              <a:t>Plazas</a:t>
            </a:r>
          </a:p>
          <a:p>
            <a:r>
              <a:rPr lang="es-CO" sz="2800" dirty="0" smtClean="0">
                <a:latin typeface="Algerian" pitchFamily="82" charset="0"/>
              </a:rPr>
              <a:t>Traza</a:t>
            </a:r>
          </a:p>
          <a:p>
            <a:r>
              <a:rPr lang="es-CO" sz="2800" dirty="0" smtClean="0">
                <a:latin typeface="Algerian" pitchFamily="82" charset="0"/>
              </a:rPr>
              <a:t>Ríos</a:t>
            </a:r>
          </a:p>
          <a:p>
            <a:r>
              <a:rPr lang="es-CO" sz="2800" dirty="0" smtClean="0">
                <a:latin typeface="Algerian" pitchFamily="82" charset="0"/>
              </a:rPr>
              <a:t>Quinta </a:t>
            </a:r>
            <a:r>
              <a:rPr lang="es-CO" sz="2800" dirty="0">
                <a:latin typeface="Algerian" pitchFamily="82" charset="0"/>
              </a:rPr>
              <a:t>1811 espíritu santo</a:t>
            </a:r>
          </a:p>
          <a:p>
            <a:endParaRPr lang="es-CO" sz="2800" dirty="0" smtClean="0">
              <a:latin typeface="Algerian" pitchFamily="82" charset="0"/>
            </a:endParaRPr>
          </a:p>
        </p:txBody>
      </p:sp>
      <p:sp>
        <p:nvSpPr>
          <p:cNvPr id="19" name="18 Rectángulo"/>
          <p:cNvSpPr/>
          <p:nvPr/>
        </p:nvSpPr>
        <p:spPr>
          <a:xfrm>
            <a:off x="12895595" y="10946581"/>
            <a:ext cx="432048" cy="22607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0" name="19 Rectángulo"/>
          <p:cNvSpPr/>
          <p:nvPr/>
        </p:nvSpPr>
        <p:spPr>
          <a:xfrm>
            <a:off x="12862547" y="9719410"/>
            <a:ext cx="432048" cy="226072"/>
          </a:xfrm>
          <a:prstGeom prst="rect">
            <a:avLst/>
          </a:prstGeom>
          <a:solidFill>
            <a:srgbClr val="FF7C80"/>
          </a:solidFill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1" name="20 Rectángulo"/>
          <p:cNvSpPr/>
          <p:nvPr/>
        </p:nvSpPr>
        <p:spPr>
          <a:xfrm>
            <a:off x="12862547" y="10133983"/>
            <a:ext cx="432048" cy="2260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2" name="21 Rectángulo"/>
          <p:cNvSpPr/>
          <p:nvPr/>
        </p:nvSpPr>
        <p:spPr>
          <a:xfrm>
            <a:off x="12886522" y="10562734"/>
            <a:ext cx="432048" cy="226072"/>
          </a:xfrm>
          <a:prstGeom prst="rect">
            <a:avLst/>
          </a:prstGeom>
          <a:solidFill>
            <a:srgbClr val="00FFFF"/>
          </a:solidFill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3" name="Picture 10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7" t="1968" r="12485"/>
          <a:stretch/>
        </p:blipFill>
        <p:spPr bwMode="auto">
          <a:xfrm>
            <a:off x="155575" y="5821884"/>
            <a:ext cx="11718475" cy="55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23 CuadroTexto"/>
          <p:cNvSpPr txBox="1"/>
          <p:nvPr/>
        </p:nvSpPr>
        <p:spPr>
          <a:xfrm>
            <a:off x="1289924" y="10018491"/>
            <a:ext cx="32106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dirty="0" smtClean="0">
                <a:latin typeface="Algerian" pitchFamily="82" charset="0"/>
              </a:rPr>
              <a:t>Convenciones</a:t>
            </a:r>
          </a:p>
          <a:p>
            <a:r>
              <a:rPr lang="es-CO" sz="2800" dirty="0" smtClean="0">
                <a:latin typeface="Algerian" pitchFamily="82" charset="0"/>
              </a:rPr>
              <a:t>Quintas</a:t>
            </a:r>
          </a:p>
          <a:p>
            <a:r>
              <a:rPr lang="es-CO" sz="2800" dirty="0" smtClean="0">
                <a:latin typeface="Algerian" pitchFamily="82" charset="0"/>
              </a:rPr>
              <a:t>Plazas</a:t>
            </a:r>
          </a:p>
          <a:p>
            <a:r>
              <a:rPr lang="es-CO" sz="2800" dirty="0" smtClean="0">
                <a:latin typeface="Algerian" pitchFamily="82" charset="0"/>
              </a:rPr>
              <a:t>Traza</a:t>
            </a:r>
          </a:p>
          <a:p>
            <a:r>
              <a:rPr lang="es-CO" sz="2800" dirty="0" smtClean="0">
                <a:latin typeface="Algerian" pitchFamily="82" charset="0"/>
              </a:rPr>
              <a:t>ríos</a:t>
            </a:r>
          </a:p>
        </p:txBody>
      </p:sp>
      <p:sp>
        <p:nvSpPr>
          <p:cNvPr id="25" name="24 Rectángulo"/>
          <p:cNvSpPr/>
          <p:nvPr/>
        </p:nvSpPr>
        <p:spPr>
          <a:xfrm>
            <a:off x="753066" y="10702612"/>
            <a:ext cx="432048" cy="22607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6" name="25 Rectángulo"/>
          <p:cNvSpPr/>
          <p:nvPr/>
        </p:nvSpPr>
        <p:spPr>
          <a:xfrm>
            <a:off x="750765" y="11108767"/>
            <a:ext cx="432048" cy="226072"/>
          </a:xfrm>
          <a:prstGeom prst="rect">
            <a:avLst/>
          </a:prstGeom>
          <a:solidFill>
            <a:srgbClr val="FF7C80"/>
          </a:solidFill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7" name="26 Rectángulo"/>
          <p:cNvSpPr/>
          <p:nvPr/>
        </p:nvSpPr>
        <p:spPr>
          <a:xfrm>
            <a:off x="774740" y="11524537"/>
            <a:ext cx="432048" cy="2260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8" name="27 Rectángulo"/>
          <p:cNvSpPr/>
          <p:nvPr/>
        </p:nvSpPr>
        <p:spPr>
          <a:xfrm>
            <a:off x="774740" y="11951564"/>
            <a:ext cx="432048" cy="226072"/>
          </a:xfrm>
          <a:prstGeom prst="rect">
            <a:avLst/>
          </a:prstGeom>
          <a:solidFill>
            <a:srgbClr val="00FFFF"/>
          </a:solidFill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9" name="28 Rectángulo"/>
          <p:cNvSpPr/>
          <p:nvPr/>
        </p:nvSpPr>
        <p:spPr>
          <a:xfrm>
            <a:off x="3035880" y="11438069"/>
            <a:ext cx="69506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600" b="1" dirty="0" smtClean="0">
                <a:latin typeface="Belwe Cn BT" panose="02060806050305020504" pitchFamily="18" charset="0"/>
              </a:rPr>
              <a:t> </a:t>
            </a:r>
            <a:r>
              <a:rPr lang="es-CO" sz="1600" dirty="0" smtClean="0">
                <a:latin typeface="Belwe Cn BT" panose="02060806050305020504" pitchFamily="18" charset="0"/>
              </a:rPr>
              <a:t>(Tomado de Bogotá cd, 1998, modificado por Danya Marín, 2014. Quintas en Bogotá).</a:t>
            </a:r>
          </a:p>
        </p:txBody>
      </p:sp>
      <p:sp>
        <p:nvSpPr>
          <p:cNvPr id="30" name="29 CuadroTexto"/>
          <p:cNvSpPr txBox="1"/>
          <p:nvPr/>
        </p:nvSpPr>
        <p:spPr>
          <a:xfrm>
            <a:off x="16070135" y="3910830"/>
            <a:ext cx="6258791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CO" sz="4800" b="1" dirty="0">
                <a:ln w="900" cmpd="sng">
                  <a:solidFill>
                    <a:schemeClr val="accent6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rgbClr val="CC33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Groening" pitchFamily="2" charset="0"/>
              </a:rPr>
              <a:t>Q</a:t>
            </a:r>
            <a:r>
              <a:rPr lang="es-CO" sz="3200" b="1" dirty="0" smtClean="0">
                <a:ln w="900" cmpd="sng">
                  <a:solidFill>
                    <a:schemeClr val="accent6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rgbClr val="CC33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Groening" pitchFamily="2" charset="0"/>
              </a:rPr>
              <a:t>UINTAS EN LA COLONIA</a:t>
            </a:r>
            <a:endParaRPr lang="es-CO" sz="3200" b="1" dirty="0">
              <a:ln w="900" cmpd="sng">
                <a:solidFill>
                  <a:schemeClr val="accent6">
                    <a:lumMod val="75000"/>
                    <a:alpha val="55000"/>
                  </a:schemeClr>
                </a:solidFill>
                <a:prstDash val="solid"/>
              </a:ln>
              <a:solidFill>
                <a:srgbClr val="CC33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Groening" pitchFamily="2" charset="0"/>
            </a:endParaRPr>
          </a:p>
        </p:txBody>
      </p:sp>
      <p:pic>
        <p:nvPicPr>
          <p:cNvPr id="33" name="Picture 54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07" b="3711"/>
          <a:stretch/>
        </p:blipFill>
        <p:spPr bwMode="auto">
          <a:xfrm>
            <a:off x="22474607" y="8946998"/>
            <a:ext cx="2315269" cy="1567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54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07" b="3711"/>
          <a:stretch/>
        </p:blipFill>
        <p:spPr bwMode="auto">
          <a:xfrm>
            <a:off x="22520679" y="9832446"/>
            <a:ext cx="2223124" cy="1504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63" descr="http://www.webislam.com/media/2011/04/47982_escasez-de-agua_big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9614" y="5536369"/>
            <a:ext cx="1925254" cy="1296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82" descr="https://fbcdn-sphotos-f-a.akamaihd.net/hphotos-ak-frc3/t1/392447_10150739746013953_300602789_n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60"/>
          <a:stretch/>
        </p:blipFill>
        <p:spPr bwMode="auto">
          <a:xfrm>
            <a:off x="22636701" y="7071816"/>
            <a:ext cx="1896278" cy="1613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38 CuadroTexto"/>
          <p:cNvSpPr txBox="1"/>
          <p:nvPr/>
        </p:nvSpPr>
        <p:spPr>
          <a:xfrm>
            <a:off x="22697481" y="4733431"/>
            <a:ext cx="1774719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CO" sz="3200" b="1" dirty="0" smtClean="0">
                <a:ln w="900" cmpd="sng">
                  <a:solidFill>
                    <a:schemeClr val="accent6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rgbClr val="CC33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Groening" pitchFamily="2" charset="0"/>
              </a:rPr>
              <a:t>1812</a:t>
            </a:r>
            <a:endParaRPr lang="es-CO" sz="3200" b="1" dirty="0">
              <a:ln w="900" cmpd="sng">
                <a:solidFill>
                  <a:schemeClr val="accent6">
                    <a:lumMod val="75000"/>
                    <a:alpha val="55000"/>
                  </a:schemeClr>
                </a:solidFill>
                <a:prstDash val="solid"/>
              </a:ln>
              <a:solidFill>
                <a:srgbClr val="CC33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Groening" pitchFamily="2" charset="0"/>
            </a:endParaRPr>
          </a:p>
        </p:txBody>
      </p:sp>
      <p:pic>
        <p:nvPicPr>
          <p:cNvPr id="40" name="Picture 1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7894" y="5025819"/>
            <a:ext cx="3278102" cy="1806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89" y="7233992"/>
            <a:ext cx="2174480" cy="1556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2" name="41 Rectángulo"/>
          <p:cNvSpPr/>
          <p:nvPr/>
        </p:nvSpPr>
        <p:spPr>
          <a:xfrm>
            <a:off x="13597231" y="12673758"/>
            <a:ext cx="1084870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400" dirty="0" smtClean="0">
                <a:latin typeface="Tekton Pro Ext" pitchFamily="34" charset="0"/>
              </a:rPr>
              <a:t>El crecimiento urbano no es mayor en 1849 pues  los “enfrentamientos y  las guerras civiles que se dieron a partir de los 40 constituyen la ciudad de mitad de siglo XIX” (Arango, 2004) trayendo consigo un balance económico negativo  que como resultado dio el poco desarrollo de la ciudad.</a:t>
            </a:r>
            <a:endParaRPr lang="es-CO" sz="2400" dirty="0">
              <a:latin typeface="Tekton Pro Ext" pitchFamily="34" charset="0"/>
            </a:endParaRPr>
          </a:p>
        </p:txBody>
      </p:sp>
      <p:sp>
        <p:nvSpPr>
          <p:cNvPr id="43" name="42 Rectángulo"/>
          <p:cNvSpPr/>
          <p:nvPr/>
        </p:nvSpPr>
        <p:spPr>
          <a:xfrm>
            <a:off x="21955999" y="11404584"/>
            <a:ext cx="32578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200" dirty="0" smtClean="0">
                <a:latin typeface="Tekton Pro Ext" pitchFamily="34" charset="0"/>
              </a:rPr>
              <a:t>Imágenes tomadas de: http</a:t>
            </a:r>
            <a:r>
              <a:rPr lang="es-CO" sz="1200" dirty="0">
                <a:latin typeface="Tekton Pro Ext" pitchFamily="34" charset="0"/>
              </a:rPr>
              <a:t>://contextolasalle.blogspot.com/</a:t>
            </a:r>
          </a:p>
        </p:txBody>
      </p:sp>
      <p:sp>
        <p:nvSpPr>
          <p:cNvPr id="44" name="43 CuadroTexto"/>
          <p:cNvSpPr txBox="1"/>
          <p:nvPr/>
        </p:nvSpPr>
        <p:spPr>
          <a:xfrm>
            <a:off x="1289923" y="4733430"/>
            <a:ext cx="1745957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CO" sz="3200" b="1" dirty="0" smtClean="0">
                <a:ln w="900" cmpd="sng">
                  <a:solidFill>
                    <a:schemeClr val="accent6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rgbClr val="CC33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Groening" pitchFamily="2" charset="0"/>
              </a:rPr>
              <a:t>1849</a:t>
            </a:r>
            <a:endParaRPr lang="es-CO" sz="3200" b="1" dirty="0">
              <a:ln w="900" cmpd="sng">
                <a:solidFill>
                  <a:schemeClr val="accent6">
                    <a:lumMod val="75000"/>
                    <a:alpha val="55000"/>
                  </a:schemeClr>
                </a:solidFill>
                <a:prstDash val="solid"/>
              </a:ln>
              <a:solidFill>
                <a:srgbClr val="CC33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Groening" pitchFamily="2" charset="0"/>
            </a:endParaRPr>
          </a:p>
        </p:txBody>
      </p:sp>
      <p:sp>
        <p:nvSpPr>
          <p:cNvPr id="3" name="AutoShape 2" descr="http://3.bp.blogspot.com/-23yZgVtut88/T0JXIIqgjdI/AAAAAAAAAMo/wD33MeAg4Hk/s1600/FACULTAD+ARQUITECTURA+lamina+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52" name="74 CuadroTexto"/>
          <p:cNvSpPr txBox="1"/>
          <p:nvPr/>
        </p:nvSpPr>
        <p:spPr>
          <a:xfrm>
            <a:off x="18761134" y="16712759"/>
            <a:ext cx="527537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400" dirty="0" smtClean="0">
                <a:solidFill>
                  <a:schemeClr val="tx1">
                    <a:lumMod val="25000"/>
                  </a:schemeClr>
                </a:solidFill>
                <a:latin typeface="Tekton Pro Ext" pitchFamily="34" charset="0"/>
              </a:rPr>
              <a:t>la Quintas en la ciudad dejan de existir y construirse por 2 razones   en especial.</a:t>
            </a:r>
          </a:p>
          <a:p>
            <a:pPr algn="just"/>
            <a:endParaRPr lang="es-CO" sz="2400" dirty="0" smtClean="0">
              <a:solidFill>
                <a:schemeClr val="tx1">
                  <a:lumMod val="25000"/>
                </a:schemeClr>
              </a:solidFill>
              <a:latin typeface="Tekton Pro Ext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s-CO" sz="2400" dirty="0" smtClean="0">
                <a:solidFill>
                  <a:schemeClr val="tx1">
                    <a:lumMod val="25000"/>
                  </a:schemeClr>
                </a:solidFill>
                <a:latin typeface="Tekton Pro Ext" pitchFamily="34" charset="0"/>
              </a:rPr>
              <a:t>La crisis económica dada por las guerras que acorralaron a la ciudad para el siglo XIX.</a:t>
            </a:r>
          </a:p>
        </p:txBody>
      </p:sp>
      <p:pic>
        <p:nvPicPr>
          <p:cNvPr id="53" name="Picture 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4749" y="16883179"/>
            <a:ext cx="4904892" cy="2706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4" name="2066 Rectángulo"/>
          <p:cNvSpPr/>
          <p:nvPr/>
        </p:nvSpPr>
        <p:spPr>
          <a:xfrm>
            <a:off x="13299197" y="21041078"/>
            <a:ext cx="49180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 startAt="2"/>
            </a:pPr>
            <a:r>
              <a:rPr lang="es-ES" sz="2400" dirty="0" smtClean="0">
                <a:solidFill>
                  <a:schemeClr val="tx1">
                    <a:lumMod val="25000"/>
                  </a:schemeClr>
                </a:solidFill>
                <a:latin typeface="Tekton Pro Ext" pitchFamily="34" charset="0"/>
              </a:rPr>
              <a:t>las </a:t>
            </a:r>
            <a:r>
              <a:rPr lang="es-ES" sz="2400" dirty="0">
                <a:solidFill>
                  <a:schemeClr val="tx1">
                    <a:lumMod val="25000"/>
                  </a:schemeClr>
                </a:solidFill>
                <a:latin typeface="Tekton Pro Ext" pitchFamily="34" charset="0"/>
              </a:rPr>
              <a:t>transformaciones ideológicas y políticas y lo transitorio de la sociedad en el siglo XIX en la cual se estaba </a:t>
            </a:r>
            <a:r>
              <a:rPr lang="es-ES" sz="2400" dirty="0" smtClean="0">
                <a:solidFill>
                  <a:schemeClr val="tx1">
                    <a:lumMod val="25000"/>
                  </a:schemeClr>
                </a:solidFill>
                <a:latin typeface="Tekton Pro Ext" pitchFamily="34" charset="0"/>
              </a:rPr>
              <a:t>pensando </a:t>
            </a:r>
            <a:r>
              <a:rPr lang="es-ES" sz="2400" dirty="0">
                <a:solidFill>
                  <a:schemeClr val="tx1">
                    <a:lumMod val="25000"/>
                  </a:schemeClr>
                </a:solidFill>
                <a:latin typeface="Tekton Pro Ext" pitchFamily="34" charset="0"/>
              </a:rPr>
              <a:t>en la expansión de la ciudad para lograr acoger a toda la población de este momento </a:t>
            </a:r>
            <a:r>
              <a:rPr lang="es-ES" sz="2400" dirty="0" smtClean="0">
                <a:solidFill>
                  <a:schemeClr val="tx1">
                    <a:lumMod val="25000"/>
                  </a:schemeClr>
                </a:solidFill>
                <a:latin typeface="Tekton Pro Ext" pitchFamily="34" charset="0"/>
              </a:rPr>
              <a:t>y </a:t>
            </a:r>
            <a:r>
              <a:rPr lang="es-ES" sz="2400" dirty="0">
                <a:solidFill>
                  <a:schemeClr val="tx1">
                    <a:lumMod val="25000"/>
                  </a:schemeClr>
                </a:solidFill>
                <a:latin typeface="Tekton Pro Ext" pitchFamily="34" charset="0"/>
              </a:rPr>
              <a:t>“progresar” en todos sus aspectos. </a:t>
            </a:r>
            <a:endParaRPr lang="es-CO" sz="2400" dirty="0">
              <a:solidFill>
                <a:schemeClr val="tx1">
                  <a:lumMod val="25000"/>
                </a:schemeClr>
              </a:solidFill>
              <a:latin typeface="Tekton Pro Ext" pitchFamily="34" charset="0"/>
            </a:endParaRPr>
          </a:p>
        </p:txBody>
      </p:sp>
      <p:pic>
        <p:nvPicPr>
          <p:cNvPr id="55" name="Picture 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6838" y="21369572"/>
            <a:ext cx="4603968" cy="312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6" name="55 Rectángulo"/>
          <p:cNvSpPr/>
          <p:nvPr/>
        </p:nvSpPr>
        <p:spPr>
          <a:xfrm>
            <a:off x="19176892" y="24509442"/>
            <a:ext cx="43596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600" dirty="0" smtClean="0">
                <a:latin typeface="Tekton Pro Ext" pitchFamily="34" charset="0"/>
              </a:rPr>
              <a:t>(imágenes tomadas del Atlas histórico de Bogotá 1538-1910, 2004).</a:t>
            </a:r>
            <a:endParaRPr lang="es-CO" sz="1600" dirty="0">
              <a:latin typeface="Tekton Pro Ext" pitchFamily="34" charset="0"/>
            </a:endParaRPr>
          </a:p>
        </p:txBody>
      </p:sp>
      <p:sp>
        <p:nvSpPr>
          <p:cNvPr id="57" name="56 CuadroTexto"/>
          <p:cNvSpPr txBox="1"/>
          <p:nvPr/>
        </p:nvSpPr>
        <p:spPr>
          <a:xfrm>
            <a:off x="19301519" y="15322852"/>
            <a:ext cx="4955638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CO" sz="3200" b="1" dirty="0" smtClean="0">
                <a:ln w="900" cmpd="sng">
                  <a:solidFill>
                    <a:schemeClr val="accent6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rgbClr val="CC33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Groening" pitchFamily="2" charset="0"/>
              </a:rPr>
              <a:t>¿Y las quintas </a:t>
            </a:r>
            <a:endParaRPr lang="es-CO" sz="1800" b="1" dirty="0">
              <a:ln w="900" cmpd="sng">
                <a:solidFill>
                  <a:schemeClr val="accent6">
                    <a:lumMod val="75000"/>
                    <a:alpha val="55000"/>
                  </a:schemeClr>
                </a:solidFill>
                <a:prstDash val="solid"/>
              </a:ln>
              <a:solidFill>
                <a:srgbClr val="CC33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Groening" pitchFamily="2" charset="0"/>
            </a:endParaRPr>
          </a:p>
        </p:txBody>
      </p:sp>
      <p:sp>
        <p:nvSpPr>
          <p:cNvPr id="84" name="38 CuadroTexto"/>
          <p:cNvSpPr txBox="1"/>
          <p:nvPr/>
        </p:nvSpPr>
        <p:spPr>
          <a:xfrm>
            <a:off x="13417944" y="32593975"/>
            <a:ext cx="59738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400" dirty="0" smtClean="0">
                <a:solidFill>
                  <a:schemeClr val="tx1">
                    <a:lumMod val="25000"/>
                  </a:schemeClr>
                </a:solidFill>
                <a:latin typeface="Tekton Pro Ext" pitchFamily="34" charset="0"/>
              </a:rPr>
              <a:t>La Quinta se plasma de acuerdo a la dirección de la traza urbana y esta a su vez de adapta a la Quinta.</a:t>
            </a:r>
            <a:endParaRPr lang="es-CO" sz="2400" dirty="0">
              <a:solidFill>
                <a:schemeClr val="tx1">
                  <a:lumMod val="25000"/>
                </a:schemeClr>
              </a:solidFill>
              <a:latin typeface="Tekton Pro Ext" pitchFamily="34" charset="0"/>
            </a:endParaRPr>
          </a:p>
        </p:txBody>
      </p:sp>
      <p:pic>
        <p:nvPicPr>
          <p:cNvPr id="83" name="Picture 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09099" y="32997390"/>
            <a:ext cx="3004352" cy="306016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dist="35921" dir="2700000" algn="ctr" rotWithShape="0">
              <a:schemeClr val="bg2"/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2" name="Picture 6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8009" y="25910418"/>
            <a:ext cx="3041859" cy="302209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dist="35921" dir="2700000" algn="ctr" rotWithShape="0">
              <a:schemeClr val="bg2"/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10 CuadroTexto"/>
          <p:cNvSpPr txBox="1"/>
          <p:nvPr/>
        </p:nvSpPr>
        <p:spPr>
          <a:xfrm>
            <a:off x="14632548" y="46949566"/>
            <a:ext cx="849347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dirty="0"/>
          </a:p>
        </p:txBody>
      </p:sp>
      <p:sp>
        <p:nvSpPr>
          <p:cNvPr id="69" name="68 Elipse"/>
          <p:cNvSpPr/>
          <p:nvPr/>
        </p:nvSpPr>
        <p:spPr>
          <a:xfrm>
            <a:off x="18878715" y="42127131"/>
            <a:ext cx="702322" cy="771745"/>
          </a:xfrm>
          <a:prstGeom prst="ellipse">
            <a:avLst/>
          </a:prstGeom>
          <a:noFill/>
          <a:ln w="38100">
            <a:solidFill>
              <a:srgbClr val="FFC000"/>
            </a:solidFill>
          </a:ln>
          <a:effectLst>
            <a:glow rad="139700">
              <a:srgbClr val="FFC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0" name="69 Elipse"/>
          <p:cNvSpPr/>
          <p:nvPr/>
        </p:nvSpPr>
        <p:spPr>
          <a:xfrm>
            <a:off x="18761134" y="42007400"/>
            <a:ext cx="937484" cy="1011207"/>
          </a:xfrm>
          <a:prstGeom prst="ellipse">
            <a:avLst/>
          </a:prstGeom>
          <a:noFill/>
          <a:ln w="38100">
            <a:solidFill>
              <a:srgbClr val="FFC000"/>
            </a:solidFill>
          </a:ln>
          <a:effectLst>
            <a:glow rad="139700">
              <a:srgbClr val="FFC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1" name="70 Elipse"/>
          <p:cNvSpPr/>
          <p:nvPr/>
        </p:nvSpPr>
        <p:spPr>
          <a:xfrm>
            <a:off x="19037587" y="42298793"/>
            <a:ext cx="384578" cy="428421"/>
          </a:xfrm>
          <a:prstGeom prst="ellipse">
            <a:avLst/>
          </a:prstGeom>
          <a:noFill/>
          <a:ln w="38100">
            <a:solidFill>
              <a:srgbClr val="FFC000"/>
            </a:solidFill>
          </a:ln>
          <a:effectLst>
            <a:glow rad="139700">
              <a:srgbClr val="FFC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36" y="44146296"/>
            <a:ext cx="6182665" cy="4803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0" name="89 CuadroTexto"/>
          <p:cNvSpPr txBox="1"/>
          <p:nvPr/>
        </p:nvSpPr>
        <p:spPr>
          <a:xfrm>
            <a:off x="19176892" y="39153043"/>
            <a:ext cx="4955638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CO" sz="3200" b="1" dirty="0" smtClean="0">
                <a:ln w="900" cmpd="sng">
                  <a:solidFill>
                    <a:schemeClr val="accent6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rgbClr val="CC33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Groening" pitchFamily="2" charset="0"/>
              </a:rPr>
              <a:t>Quintas occidente </a:t>
            </a:r>
            <a:endParaRPr lang="es-CO" sz="1800" b="1" dirty="0">
              <a:ln w="900" cmpd="sng">
                <a:solidFill>
                  <a:schemeClr val="accent6">
                    <a:lumMod val="75000"/>
                    <a:alpha val="55000"/>
                  </a:schemeClr>
                </a:solidFill>
                <a:prstDash val="solid"/>
              </a:ln>
              <a:solidFill>
                <a:srgbClr val="CC33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Groening" pitchFamily="2" charset="0"/>
            </a:endParaRPr>
          </a:p>
        </p:txBody>
      </p:sp>
      <p:sp>
        <p:nvSpPr>
          <p:cNvPr id="91" name="90 CuadroTexto"/>
          <p:cNvSpPr txBox="1"/>
          <p:nvPr/>
        </p:nvSpPr>
        <p:spPr>
          <a:xfrm>
            <a:off x="816186" y="39153043"/>
            <a:ext cx="4955638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CO" sz="3200" b="1" dirty="0" smtClean="0">
                <a:ln w="900" cmpd="sng">
                  <a:solidFill>
                    <a:schemeClr val="accent6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rgbClr val="CC33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Groening" pitchFamily="2" charset="0"/>
              </a:rPr>
              <a:t>Quintas norte </a:t>
            </a:r>
            <a:endParaRPr lang="es-CO" sz="1800" b="1" dirty="0">
              <a:ln w="900" cmpd="sng">
                <a:solidFill>
                  <a:schemeClr val="accent6">
                    <a:lumMod val="75000"/>
                    <a:alpha val="55000"/>
                  </a:schemeClr>
                </a:solidFill>
                <a:prstDash val="solid"/>
              </a:ln>
              <a:solidFill>
                <a:srgbClr val="CC33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Groening" pitchFamily="2" charset="0"/>
            </a:endParaRPr>
          </a:p>
        </p:txBody>
      </p:sp>
      <p:pic>
        <p:nvPicPr>
          <p:cNvPr id="97" name="Picture 2"/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00" y="40252822"/>
            <a:ext cx="7944210" cy="6777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0" name="99 Elipse"/>
          <p:cNvSpPr/>
          <p:nvPr/>
        </p:nvSpPr>
        <p:spPr>
          <a:xfrm>
            <a:off x="3050178" y="42341341"/>
            <a:ext cx="702322" cy="771745"/>
          </a:xfrm>
          <a:prstGeom prst="ellipse">
            <a:avLst/>
          </a:prstGeom>
          <a:noFill/>
          <a:ln w="38100">
            <a:solidFill>
              <a:srgbClr val="FFC000"/>
            </a:solidFill>
          </a:ln>
          <a:effectLst>
            <a:glow rad="139700">
              <a:srgbClr val="FFC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1" name="100 Elipse"/>
          <p:cNvSpPr/>
          <p:nvPr/>
        </p:nvSpPr>
        <p:spPr>
          <a:xfrm>
            <a:off x="2932597" y="42221610"/>
            <a:ext cx="937484" cy="1011207"/>
          </a:xfrm>
          <a:prstGeom prst="ellipse">
            <a:avLst/>
          </a:prstGeom>
          <a:noFill/>
          <a:ln w="38100">
            <a:solidFill>
              <a:srgbClr val="FFC000"/>
            </a:solidFill>
          </a:ln>
          <a:effectLst>
            <a:glow rad="139700">
              <a:srgbClr val="FFC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2" name="101 Elipse"/>
          <p:cNvSpPr/>
          <p:nvPr/>
        </p:nvSpPr>
        <p:spPr>
          <a:xfrm>
            <a:off x="3209050" y="42513003"/>
            <a:ext cx="384578" cy="428421"/>
          </a:xfrm>
          <a:prstGeom prst="ellipse">
            <a:avLst/>
          </a:prstGeom>
          <a:noFill/>
          <a:ln w="38100">
            <a:solidFill>
              <a:srgbClr val="FFC000"/>
            </a:solidFill>
          </a:ln>
          <a:effectLst>
            <a:glow rad="139700">
              <a:srgbClr val="FFC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11 Rectángulo"/>
          <p:cNvSpPr/>
          <p:nvPr/>
        </p:nvSpPr>
        <p:spPr>
          <a:xfrm>
            <a:off x="13417944" y="36436398"/>
            <a:ext cx="109295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dirty="0">
                <a:latin typeface="Tekton Pro Ext" pitchFamily="34" charset="0"/>
              </a:rPr>
              <a:t>L</a:t>
            </a:r>
            <a:r>
              <a:rPr lang="es-ES" sz="2400" dirty="0" smtClean="0">
                <a:latin typeface="Tekton Pro Ext" pitchFamily="34" charset="0"/>
              </a:rPr>
              <a:t>a </a:t>
            </a:r>
            <a:r>
              <a:rPr lang="es-ES" sz="2400" dirty="0">
                <a:latin typeface="Tekton Pro Ext" pitchFamily="34" charset="0"/>
              </a:rPr>
              <a:t>expansión urbana en Bogotá por medio del loteamiento de los terrenos de las Quintas a comienzos de siglo XX que posteriormente son tomados para construir en ellos nuevas urbanizaciones que sin embargo generan vacíos dentro de un sector que se proyectaba compacto.</a:t>
            </a:r>
            <a:endParaRPr lang="es-CO" sz="2400" dirty="0">
              <a:latin typeface="Tekton Pro Ext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2446" y="44215782"/>
            <a:ext cx="7400920" cy="4664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1836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4" grpId="0"/>
      <p:bldP spid="84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1536</TotalTime>
  <Words>363</Words>
  <Application>Microsoft Office PowerPoint</Application>
  <PresentationFormat>Personalizado</PresentationFormat>
  <Paragraphs>31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Danya</dc:creator>
  <cp:lastModifiedBy>2</cp:lastModifiedBy>
  <cp:revision>60</cp:revision>
  <dcterms:created xsi:type="dcterms:W3CDTF">2014-11-27T04:11:59Z</dcterms:created>
  <dcterms:modified xsi:type="dcterms:W3CDTF">2015-04-21T15:28:14Z</dcterms:modified>
</cp:coreProperties>
</file>