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6" r:id="rId2"/>
    <p:sldMasterId id="2147483708" r:id="rId3"/>
    <p:sldMasterId id="2147483720" r:id="rId4"/>
  </p:sldMasterIdLst>
  <p:notesMasterIdLst>
    <p:notesMasterId r:id="rId22"/>
  </p:notesMasterIdLst>
  <p:sldIdLst>
    <p:sldId id="354" r:id="rId5"/>
    <p:sldId id="355" r:id="rId6"/>
    <p:sldId id="361" r:id="rId7"/>
    <p:sldId id="362" r:id="rId8"/>
    <p:sldId id="363" r:id="rId9"/>
    <p:sldId id="364" r:id="rId10"/>
    <p:sldId id="365" r:id="rId11"/>
    <p:sldId id="366" r:id="rId12"/>
    <p:sldId id="367" r:id="rId13"/>
    <p:sldId id="368" r:id="rId14"/>
    <p:sldId id="369" r:id="rId15"/>
    <p:sldId id="370" r:id="rId16"/>
    <p:sldId id="371" r:id="rId17"/>
    <p:sldId id="372" r:id="rId18"/>
    <p:sldId id="356" r:id="rId19"/>
    <p:sldId id="353" r:id="rId20"/>
    <p:sldId id="342" r:id="rId21"/>
  </p:sldIdLst>
  <p:sldSz cx="9144000" cy="6858000" type="screen4x3"/>
  <p:notesSz cx="6881813" cy="92964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dministrador" initials="A" lastIdx="4" clrIdx="0"/>
  <p:cmAuthor id="1" name="Milena" initials="M" lastIdx="2" clrIdx="1"/>
  <p:cmAuthor id="2" name="usuario" initials="u" lastIdx="7"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C9000"/>
    <a:srgbClr val="16CC26"/>
    <a:srgbClr val="BFC001"/>
    <a:srgbClr val="4A9978"/>
    <a:srgbClr val="003600"/>
    <a:srgbClr val="803300"/>
    <a:srgbClr val="004D00"/>
    <a:srgbClr val="31537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588" autoAdjust="0"/>
    <p:restoredTop sz="86475" autoAdjust="0"/>
  </p:normalViewPr>
  <p:slideViewPr>
    <p:cSldViewPr>
      <p:cViewPr>
        <p:scale>
          <a:sx n="81" d="100"/>
          <a:sy n="81" d="100"/>
        </p:scale>
        <p:origin x="-1260" y="-36"/>
      </p:cViewPr>
      <p:guideLst>
        <p:guide orient="horz" pos="2160"/>
        <p:guide pos="2880"/>
      </p:guideLst>
    </p:cSldViewPr>
  </p:slideViewPr>
  <p:outlineViewPr>
    <p:cViewPr>
      <p:scale>
        <a:sx n="33" d="100"/>
        <a:sy n="33" d="100"/>
      </p:scale>
      <p:origin x="0" y="22512"/>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82119" cy="464820"/>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idx="1"/>
          </p:nvPr>
        </p:nvSpPr>
        <p:spPr>
          <a:xfrm>
            <a:off x="3898102" y="0"/>
            <a:ext cx="2982119" cy="464820"/>
          </a:xfrm>
          <a:prstGeom prst="rect">
            <a:avLst/>
          </a:prstGeom>
        </p:spPr>
        <p:txBody>
          <a:bodyPr vert="horz" lIns="91440" tIns="45720" rIns="91440" bIns="45720" rtlCol="0"/>
          <a:lstStyle>
            <a:lvl1pPr algn="r">
              <a:defRPr sz="1200"/>
            </a:lvl1pPr>
          </a:lstStyle>
          <a:p>
            <a:fld id="{5B6DC812-7CC3-4922-B175-33A98AFDB281}" type="datetimeFigureOut">
              <a:rPr lang="es-CO" smtClean="0"/>
              <a:t>29/03/2017</a:t>
            </a:fld>
            <a:endParaRPr lang="es-CO"/>
          </a:p>
        </p:txBody>
      </p:sp>
      <p:sp>
        <p:nvSpPr>
          <p:cNvPr id="4" name="3 Marcador de imagen de diapositiva"/>
          <p:cNvSpPr>
            <a:spLocks noGrp="1" noRot="1" noChangeAspect="1"/>
          </p:cNvSpPr>
          <p:nvPr>
            <p:ph type="sldImg" idx="2"/>
          </p:nvPr>
        </p:nvSpPr>
        <p:spPr>
          <a:xfrm>
            <a:off x="1116013" y="696913"/>
            <a:ext cx="4649787" cy="3486150"/>
          </a:xfrm>
          <a:prstGeom prst="rect">
            <a:avLst/>
          </a:prstGeom>
          <a:noFill/>
          <a:ln w="12700">
            <a:solidFill>
              <a:prstClr val="black"/>
            </a:solidFill>
          </a:ln>
        </p:spPr>
        <p:txBody>
          <a:bodyPr vert="horz" lIns="91440" tIns="45720" rIns="91440" bIns="45720" rtlCol="0" anchor="ctr"/>
          <a:lstStyle/>
          <a:p>
            <a:endParaRPr lang="es-CO"/>
          </a:p>
        </p:txBody>
      </p:sp>
      <p:sp>
        <p:nvSpPr>
          <p:cNvPr id="5" name="4 Marcador de notas"/>
          <p:cNvSpPr>
            <a:spLocks noGrp="1"/>
          </p:cNvSpPr>
          <p:nvPr>
            <p:ph type="body" sz="quarter" idx="3"/>
          </p:nvPr>
        </p:nvSpPr>
        <p:spPr>
          <a:xfrm>
            <a:off x="688182" y="4415790"/>
            <a:ext cx="5505450" cy="418338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5 Marcador de pie de página"/>
          <p:cNvSpPr>
            <a:spLocks noGrp="1"/>
          </p:cNvSpPr>
          <p:nvPr>
            <p:ph type="ftr" sz="quarter" idx="4"/>
          </p:nvPr>
        </p:nvSpPr>
        <p:spPr>
          <a:xfrm>
            <a:off x="0" y="8829967"/>
            <a:ext cx="2982119" cy="464820"/>
          </a:xfrm>
          <a:prstGeom prst="rect">
            <a:avLst/>
          </a:prstGeom>
        </p:spPr>
        <p:txBody>
          <a:bodyPr vert="horz" lIns="91440" tIns="45720" rIns="91440" bIns="45720" rtlCol="0" anchor="b"/>
          <a:lstStyle>
            <a:lvl1pPr algn="l">
              <a:defRPr sz="1200"/>
            </a:lvl1pPr>
          </a:lstStyle>
          <a:p>
            <a:endParaRPr lang="es-CO"/>
          </a:p>
        </p:txBody>
      </p:sp>
      <p:sp>
        <p:nvSpPr>
          <p:cNvPr id="7" name="6 Marcador de número de diapositiva"/>
          <p:cNvSpPr>
            <a:spLocks noGrp="1"/>
          </p:cNvSpPr>
          <p:nvPr>
            <p:ph type="sldNum" sz="quarter" idx="5"/>
          </p:nvPr>
        </p:nvSpPr>
        <p:spPr>
          <a:xfrm>
            <a:off x="3898102" y="8829967"/>
            <a:ext cx="2982119" cy="464820"/>
          </a:xfrm>
          <a:prstGeom prst="rect">
            <a:avLst/>
          </a:prstGeom>
        </p:spPr>
        <p:txBody>
          <a:bodyPr vert="horz" lIns="91440" tIns="45720" rIns="91440" bIns="45720" rtlCol="0" anchor="b"/>
          <a:lstStyle>
            <a:lvl1pPr algn="r">
              <a:defRPr sz="1200"/>
            </a:lvl1pPr>
          </a:lstStyle>
          <a:p>
            <a:fld id="{54275A93-FBFE-4DBC-B0E5-528B065481A9}" type="slidenum">
              <a:rPr lang="es-CO" smtClean="0"/>
              <a:t>‹Nº›</a:t>
            </a:fld>
            <a:endParaRPr lang="es-CO"/>
          </a:p>
        </p:txBody>
      </p:sp>
    </p:spTree>
    <p:extLst>
      <p:ext uri="{BB962C8B-B14F-4D97-AF65-F5344CB8AC3E}">
        <p14:creationId xmlns:p14="http://schemas.microsoft.com/office/powerpoint/2010/main" val="30892995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4275A93-FBFE-4DBC-B0E5-528B065481A9}" type="slidenum">
              <a:rPr lang="es-CO" smtClean="0"/>
              <a:t>15</a:t>
            </a:fld>
            <a:endParaRPr lang="es-CO"/>
          </a:p>
        </p:txBody>
      </p:sp>
    </p:spTree>
    <p:extLst>
      <p:ext uri="{BB962C8B-B14F-4D97-AF65-F5344CB8AC3E}">
        <p14:creationId xmlns:p14="http://schemas.microsoft.com/office/powerpoint/2010/main" val="19589198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4275A93-FBFE-4DBC-B0E5-528B065481A9}" type="slidenum">
              <a:rPr lang="es-CO" smtClean="0"/>
              <a:t>16</a:t>
            </a:fld>
            <a:endParaRPr lang="es-CO"/>
          </a:p>
        </p:txBody>
      </p:sp>
    </p:spTree>
    <p:extLst>
      <p:ext uri="{BB962C8B-B14F-4D97-AF65-F5344CB8AC3E}">
        <p14:creationId xmlns:p14="http://schemas.microsoft.com/office/powerpoint/2010/main" val="3241453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p>
        </p:txBody>
      </p:sp>
      <p:sp>
        <p:nvSpPr>
          <p:cNvPr id="4" name="3 Marcador de fecha"/>
          <p:cNvSpPr>
            <a:spLocks noGrp="1"/>
          </p:cNvSpPr>
          <p:nvPr>
            <p:ph type="dt" sz="half" idx="10"/>
          </p:nvPr>
        </p:nvSpPr>
        <p:spPr/>
        <p:txBody>
          <a:bodyPr/>
          <a:lstStyle/>
          <a:p>
            <a:fld id="{7A847CFC-816F-41D0-AAC0-9BF4FEBC753E}" type="datetimeFigureOut">
              <a:rPr lang="es-ES" smtClean="0"/>
              <a:t>29/03/2017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7A847CFC-816F-41D0-AAC0-9BF4FEBC753E}" type="datetimeFigureOut">
              <a:rPr lang="es-ES" smtClean="0"/>
              <a:t>29/03/2017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7A847CFC-816F-41D0-AAC0-9BF4FEBC753E}" type="datetimeFigureOut">
              <a:rPr lang="es-ES" smtClean="0"/>
              <a:t>29/03/2017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p>
        </p:txBody>
      </p:sp>
      <p:sp>
        <p:nvSpPr>
          <p:cNvPr id="4" name="3 Marcador de fecha"/>
          <p:cNvSpPr>
            <a:spLocks noGrp="1"/>
          </p:cNvSpPr>
          <p:nvPr>
            <p:ph type="dt" sz="half" idx="10"/>
          </p:nvPr>
        </p:nvSpPr>
        <p:spPr/>
        <p:txBody>
          <a:bodyPr/>
          <a:lstStyle/>
          <a:p>
            <a:fld id="{F6AB6F78-BF92-4276-B5E6-67B0A8356414}" type="datetimeFigureOut">
              <a:rPr lang="es-ES" smtClean="0">
                <a:solidFill>
                  <a:prstClr val="black">
                    <a:tint val="75000"/>
                  </a:prstClr>
                </a:solidFill>
              </a:rPr>
              <a:pPr/>
              <a:t>29/03/2017</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330CC8A0-DE8D-4662-AFCC-BF6B561E3638}"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2075277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F6AB6F78-BF92-4276-B5E6-67B0A8356414}" type="datetimeFigureOut">
              <a:rPr lang="es-ES" smtClean="0">
                <a:solidFill>
                  <a:prstClr val="black">
                    <a:tint val="75000"/>
                  </a:prstClr>
                </a:solidFill>
              </a:rPr>
              <a:pPr/>
              <a:t>29/03/2017</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330CC8A0-DE8D-4662-AFCC-BF6B561E3638}"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0314638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F6AB6F78-BF92-4276-B5E6-67B0A8356414}" type="datetimeFigureOut">
              <a:rPr lang="es-ES" smtClean="0">
                <a:solidFill>
                  <a:prstClr val="black">
                    <a:tint val="75000"/>
                  </a:prstClr>
                </a:solidFill>
              </a:rPr>
              <a:pPr/>
              <a:t>29/03/2017</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330CC8A0-DE8D-4662-AFCC-BF6B561E3638}"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7764109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fecha"/>
          <p:cNvSpPr>
            <a:spLocks noGrp="1"/>
          </p:cNvSpPr>
          <p:nvPr>
            <p:ph type="dt" sz="half" idx="10"/>
          </p:nvPr>
        </p:nvSpPr>
        <p:spPr/>
        <p:txBody>
          <a:bodyPr/>
          <a:lstStyle/>
          <a:p>
            <a:fld id="{F6AB6F78-BF92-4276-B5E6-67B0A8356414}" type="datetimeFigureOut">
              <a:rPr lang="es-ES" smtClean="0">
                <a:solidFill>
                  <a:prstClr val="black">
                    <a:tint val="75000"/>
                  </a:prstClr>
                </a:solidFill>
              </a:rPr>
              <a:pPr/>
              <a:t>29/03/2017</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330CC8A0-DE8D-4662-AFCC-BF6B561E3638}"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9566321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6 Marcador de fecha"/>
          <p:cNvSpPr>
            <a:spLocks noGrp="1"/>
          </p:cNvSpPr>
          <p:nvPr>
            <p:ph type="dt" sz="half" idx="10"/>
          </p:nvPr>
        </p:nvSpPr>
        <p:spPr/>
        <p:txBody>
          <a:bodyPr/>
          <a:lstStyle/>
          <a:p>
            <a:fld id="{F6AB6F78-BF92-4276-B5E6-67B0A8356414}" type="datetimeFigureOut">
              <a:rPr lang="es-ES" smtClean="0">
                <a:solidFill>
                  <a:prstClr val="black">
                    <a:tint val="75000"/>
                  </a:prstClr>
                </a:solidFill>
              </a:rPr>
              <a:pPr/>
              <a:t>29/03/2017</a:t>
            </a:fld>
            <a:endParaRPr lang="es-ES">
              <a:solidFill>
                <a:prstClr val="black">
                  <a:tint val="75000"/>
                </a:prstClr>
              </a:solidFill>
            </a:endParaRPr>
          </a:p>
        </p:txBody>
      </p:sp>
      <p:sp>
        <p:nvSpPr>
          <p:cNvPr id="8" name="7 Marcador de pie de página"/>
          <p:cNvSpPr>
            <a:spLocks noGrp="1"/>
          </p:cNvSpPr>
          <p:nvPr>
            <p:ph type="ftr" sz="quarter" idx="11"/>
          </p:nvPr>
        </p:nvSpPr>
        <p:spPr/>
        <p:txBody>
          <a:bodyPr/>
          <a:lstStyle/>
          <a:p>
            <a:endParaRPr lang="es-ES">
              <a:solidFill>
                <a:prstClr val="black">
                  <a:tint val="75000"/>
                </a:prstClr>
              </a:solidFill>
            </a:endParaRPr>
          </a:p>
        </p:txBody>
      </p:sp>
      <p:sp>
        <p:nvSpPr>
          <p:cNvPr id="9" name="8 Marcador de número de diapositiva"/>
          <p:cNvSpPr>
            <a:spLocks noGrp="1"/>
          </p:cNvSpPr>
          <p:nvPr>
            <p:ph type="sldNum" sz="quarter" idx="12"/>
          </p:nvPr>
        </p:nvSpPr>
        <p:spPr/>
        <p:txBody>
          <a:bodyPr/>
          <a:lstStyle/>
          <a:p>
            <a:fld id="{330CC8A0-DE8D-4662-AFCC-BF6B561E3638}"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4693612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fecha"/>
          <p:cNvSpPr>
            <a:spLocks noGrp="1"/>
          </p:cNvSpPr>
          <p:nvPr>
            <p:ph type="dt" sz="half" idx="10"/>
          </p:nvPr>
        </p:nvSpPr>
        <p:spPr/>
        <p:txBody>
          <a:bodyPr/>
          <a:lstStyle/>
          <a:p>
            <a:fld id="{F6AB6F78-BF92-4276-B5E6-67B0A8356414}" type="datetimeFigureOut">
              <a:rPr lang="es-ES" smtClean="0">
                <a:solidFill>
                  <a:prstClr val="black">
                    <a:tint val="75000"/>
                  </a:prstClr>
                </a:solidFill>
              </a:rPr>
              <a:pPr/>
              <a:t>29/03/2017</a:t>
            </a:fld>
            <a:endParaRPr lang="es-ES">
              <a:solidFill>
                <a:prstClr val="black">
                  <a:tint val="75000"/>
                </a:prstClr>
              </a:solidFill>
            </a:endParaRPr>
          </a:p>
        </p:txBody>
      </p:sp>
      <p:sp>
        <p:nvSpPr>
          <p:cNvPr id="4" name="3 Marcador de pie de página"/>
          <p:cNvSpPr>
            <a:spLocks noGrp="1"/>
          </p:cNvSpPr>
          <p:nvPr>
            <p:ph type="ftr" sz="quarter" idx="11"/>
          </p:nvPr>
        </p:nvSpPr>
        <p:spPr/>
        <p:txBody>
          <a:bodyPr/>
          <a:lstStyle/>
          <a:p>
            <a:endParaRPr lang="es-ES">
              <a:solidFill>
                <a:prstClr val="black">
                  <a:tint val="75000"/>
                </a:prstClr>
              </a:solidFill>
            </a:endParaRPr>
          </a:p>
        </p:txBody>
      </p:sp>
      <p:sp>
        <p:nvSpPr>
          <p:cNvPr id="5" name="4 Marcador de número de diapositiva"/>
          <p:cNvSpPr>
            <a:spLocks noGrp="1"/>
          </p:cNvSpPr>
          <p:nvPr>
            <p:ph type="sldNum" sz="quarter" idx="12"/>
          </p:nvPr>
        </p:nvSpPr>
        <p:spPr/>
        <p:txBody>
          <a:bodyPr/>
          <a:lstStyle/>
          <a:p>
            <a:fld id="{330CC8A0-DE8D-4662-AFCC-BF6B561E3638}"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8594465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6AB6F78-BF92-4276-B5E6-67B0A8356414}" type="datetimeFigureOut">
              <a:rPr lang="es-ES" smtClean="0">
                <a:solidFill>
                  <a:prstClr val="black">
                    <a:tint val="75000"/>
                  </a:prstClr>
                </a:solidFill>
              </a:rPr>
              <a:pPr/>
              <a:t>29/03/2017</a:t>
            </a:fld>
            <a:endParaRPr lang="es-ES">
              <a:solidFill>
                <a:prstClr val="black">
                  <a:tint val="75000"/>
                </a:prstClr>
              </a:solidFill>
            </a:endParaRPr>
          </a:p>
        </p:txBody>
      </p:sp>
      <p:sp>
        <p:nvSpPr>
          <p:cNvPr id="3" name="2 Marcador de pie de página"/>
          <p:cNvSpPr>
            <a:spLocks noGrp="1"/>
          </p:cNvSpPr>
          <p:nvPr>
            <p:ph type="ftr" sz="quarter" idx="11"/>
          </p:nvPr>
        </p:nvSpPr>
        <p:spPr/>
        <p:txBody>
          <a:bodyPr/>
          <a:lstStyle/>
          <a:p>
            <a:endParaRPr lang="es-ES">
              <a:solidFill>
                <a:prstClr val="black">
                  <a:tint val="75000"/>
                </a:prstClr>
              </a:solidFill>
            </a:endParaRPr>
          </a:p>
        </p:txBody>
      </p:sp>
      <p:sp>
        <p:nvSpPr>
          <p:cNvPr id="4" name="3 Marcador de número de diapositiva"/>
          <p:cNvSpPr>
            <a:spLocks noGrp="1"/>
          </p:cNvSpPr>
          <p:nvPr>
            <p:ph type="sldNum" sz="quarter" idx="12"/>
          </p:nvPr>
        </p:nvSpPr>
        <p:spPr/>
        <p:txBody>
          <a:bodyPr/>
          <a:lstStyle/>
          <a:p>
            <a:fld id="{330CC8A0-DE8D-4662-AFCC-BF6B561E3638}"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2126392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F6AB6F78-BF92-4276-B5E6-67B0A8356414}" type="datetimeFigureOut">
              <a:rPr lang="es-ES" smtClean="0">
                <a:solidFill>
                  <a:prstClr val="black">
                    <a:tint val="75000"/>
                  </a:prstClr>
                </a:solidFill>
              </a:rPr>
              <a:pPr/>
              <a:t>29/03/2017</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330CC8A0-DE8D-4662-AFCC-BF6B561E3638}"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5647189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7A847CFC-816F-41D0-AAC0-9BF4FEBC753E}" type="datetimeFigureOut">
              <a:rPr lang="es-ES" smtClean="0"/>
              <a:t>29/03/2017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F6AB6F78-BF92-4276-B5E6-67B0A8356414}" type="datetimeFigureOut">
              <a:rPr lang="es-ES" smtClean="0">
                <a:solidFill>
                  <a:prstClr val="black">
                    <a:tint val="75000"/>
                  </a:prstClr>
                </a:solidFill>
              </a:rPr>
              <a:pPr/>
              <a:t>29/03/2017</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330CC8A0-DE8D-4662-AFCC-BF6B561E3638}"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9779928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F6AB6F78-BF92-4276-B5E6-67B0A8356414}" type="datetimeFigureOut">
              <a:rPr lang="es-ES" smtClean="0">
                <a:solidFill>
                  <a:prstClr val="black">
                    <a:tint val="75000"/>
                  </a:prstClr>
                </a:solidFill>
              </a:rPr>
              <a:pPr/>
              <a:t>29/03/2017</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330CC8A0-DE8D-4662-AFCC-BF6B561E3638}"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40485921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F6AB6F78-BF92-4276-B5E6-67B0A8356414}" type="datetimeFigureOut">
              <a:rPr lang="es-ES" smtClean="0">
                <a:solidFill>
                  <a:prstClr val="black">
                    <a:tint val="75000"/>
                  </a:prstClr>
                </a:solidFill>
              </a:rPr>
              <a:pPr/>
              <a:t>29/03/2017</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330CC8A0-DE8D-4662-AFCC-BF6B561E3638}"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67000618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p>
        </p:txBody>
      </p:sp>
      <p:sp>
        <p:nvSpPr>
          <p:cNvPr id="4" name="3 Marcador de fecha"/>
          <p:cNvSpPr>
            <a:spLocks noGrp="1"/>
          </p:cNvSpPr>
          <p:nvPr>
            <p:ph type="dt" sz="half" idx="10"/>
          </p:nvPr>
        </p:nvSpPr>
        <p:spPr/>
        <p:txBody>
          <a:bodyPr/>
          <a:lstStyle/>
          <a:p>
            <a:fld id="{F6AB6F78-BF92-4276-B5E6-67B0A8356414}" type="datetimeFigureOut">
              <a:rPr lang="es-ES" smtClean="0">
                <a:solidFill>
                  <a:prstClr val="black">
                    <a:tint val="75000"/>
                  </a:prstClr>
                </a:solidFill>
              </a:rPr>
              <a:pPr/>
              <a:t>29/03/2017</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330CC8A0-DE8D-4662-AFCC-BF6B561E3638}"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73898334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F6AB6F78-BF92-4276-B5E6-67B0A8356414}" type="datetimeFigureOut">
              <a:rPr lang="es-ES" smtClean="0">
                <a:solidFill>
                  <a:prstClr val="black">
                    <a:tint val="75000"/>
                  </a:prstClr>
                </a:solidFill>
              </a:rPr>
              <a:pPr/>
              <a:t>29/03/2017</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330CC8A0-DE8D-4662-AFCC-BF6B561E3638}"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13187602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F6AB6F78-BF92-4276-B5E6-67B0A8356414}" type="datetimeFigureOut">
              <a:rPr lang="es-ES" smtClean="0">
                <a:solidFill>
                  <a:prstClr val="black">
                    <a:tint val="75000"/>
                  </a:prstClr>
                </a:solidFill>
              </a:rPr>
              <a:pPr/>
              <a:t>29/03/2017</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330CC8A0-DE8D-4662-AFCC-BF6B561E3638}"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59571584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fecha"/>
          <p:cNvSpPr>
            <a:spLocks noGrp="1"/>
          </p:cNvSpPr>
          <p:nvPr>
            <p:ph type="dt" sz="half" idx="10"/>
          </p:nvPr>
        </p:nvSpPr>
        <p:spPr/>
        <p:txBody>
          <a:bodyPr/>
          <a:lstStyle/>
          <a:p>
            <a:fld id="{F6AB6F78-BF92-4276-B5E6-67B0A8356414}" type="datetimeFigureOut">
              <a:rPr lang="es-ES" smtClean="0">
                <a:solidFill>
                  <a:prstClr val="black">
                    <a:tint val="75000"/>
                  </a:prstClr>
                </a:solidFill>
              </a:rPr>
              <a:pPr/>
              <a:t>29/03/2017</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330CC8A0-DE8D-4662-AFCC-BF6B561E3638}"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91519283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6 Marcador de fecha"/>
          <p:cNvSpPr>
            <a:spLocks noGrp="1"/>
          </p:cNvSpPr>
          <p:nvPr>
            <p:ph type="dt" sz="half" idx="10"/>
          </p:nvPr>
        </p:nvSpPr>
        <p:spPr/>
        <p:txBody>
          <a:bodyPr/>
          <a:lstStyle/>
          <a:p>
            <a:fld id="{F6AB6F78-BF92-4276-B5E6-67B0A8356414}" type="datetimeFigureOut">
              <a:rPr lang="es-ES" smtClean="0">
                <a:solidFill>
                  <a:prstClr val="black">
                    <a:tint val="75000"/>
                  </a:prstClr>
                </a:solidFill>
              </a:rPr>
              <a:pPr/>
              <a:t>29/03/2017</a:t>
            </a:fld>
            <a:endParaRPr lang="es-ES">
              <a:solidFill>
                <a:prstClr val="black">
                  <a:tint val="75000"/>
                </a:prstClr>
              </a:solidFill>
            </a:endParaRPr>
          </a:p>
        </p:txBody>
      </p:sp>
      <p:sp>
        <p:nvSpPr>
          <p:cNvPr id="8" name="7 Marcador de pie de página"/>
          <p:cNvSpPr>
            <a:spLocks noGrp="1"/>
          </p:cNvSpPr>
          <p:nvPr>
            <p:ph type="ftr" sz="quarter" idx="11"/>
          </p:nvPr>
        </p:nvSpPr>
        <p:spPr/>
        <p:txBody>
          <a:bodyPr/>
          <a:lstStyle/>
          <a:p>
            <a:endParaRPr lang="es-ES">
              <a:solidFill>
                <a:prstClr val="black">
                  <a:tint val="75000"/>
                </a:prstClr>
              </a:solidFill>
            </a:endParaRPr>
          </a:p>
        </p:txBody>
      </p:sp>
      <p:sp>
        <p:nvSpPr>
          <p:cNvPr id="9" name="8 Marcador de número de diapositiva"/>
          <p:cNvSpPr>
            <a:spLocks noGrp="1"/>
          </p:cNvSpPr>
          <p:nvPr>
            <p:ph type="sldNum" sz="quarter" idx="12"/>
          </p:nvPr>
        </p:nvSpPr>
        <p:spPr/>
        <p:txBody>
          <a:bodyPr/>
          <a:lstStyle/>
          <a:p>
            <a:fld id="{330CC8A0-DE8D-4662-AFCC-BF6B561E3638}"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48157810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fecha"/>
          <p:cNvSpPr>
            <a:spLocks noGrp="1"/>
          </p:cNvSpPr>
          <p:nvPr>
            <p:ph type="dt" sz="half" idx="10"/>
          </p:nvPr>
        </p:nvSpPr>
        <p:spPr/>
        <p:txBody>
          <a:bodyPr/>
          <a:lstStyle/>
          <a:p>
            <a:fld id="{F6AB6F78-BF92-4276-B5E6-67B0A8356414}" type="datetimeFigureOut">
              <a:rPr lang="es-ES" smtClean="0">
                <a:solidFill>
                  <a:prstClr val="black">
                    <a:tint val="75000"/>
                  </a:prstClr>
                </a:solidFill>
              </a:rPr>
              <a:pPr/>
              <a:t>29/03/2017</a:t>
            </a:fld>
            <a:endParaRPr lang="es-ES">
              <a:solidFill>
                <a:prstClr val="black">
                  <a:tint val="75000"/>
                </a:prstClr>
              </a:solidFill>
            </a:endParaRPr>
          </a:p>
        </p:txBody>
      </p:sp>
      <p:sp>
        <p:nvSpPr>
          <p:cNvPr id="4" name="3 Marcador de pie de página"/>
          <p:cNvSpPr>
            <a:spLocks noGrp="1"/>
          </p:cNvSpPr>
          <p:nvPr>
            <p:ph type="ftr" sz="quarter" idx="11"/>
          </p:nvPr>
        </p:nvSpPr>
        <p:spPr/>
        <p:txBody>
          <a:bodyPr/>
          <a:lstStyle/>
          <a:p>
            <a:endParaRPr lang="es-ES">
              <a:solidFill>
                <a:prstClr val="black">
                  <a:tint val="75000"/>
                </a:prstClr>
              </a:solidFill>
            </a:endParaRPr>
          </a:p>
        </p:txBody>
      </p:sp>
      <p:sp>
        <p:nvSpPr>
          <p:cNvPr id="5" name="4 Marcador de número de diapositiva"/>
          <p:cNvSpPr>
            <a:spLocks noGrp="1"/>
          </p:cNvSpPr>
          <p:nvPr>
            <p:ph type="sldNum" sz="quarter" idx="12"/>
          </p:nvPr>
        </p:nvSpPr>
        <p:spPr/>
        <p:txBody>
          <a:bodyPr/>
          <a:lstStyle/>
          <a:p>
            <a:fld id="{330CC8A0-DE8D-4662-AFCC-BF6B561E3638}"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10305219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6AB6F78-BF92-4276-B5E6-67B0A8356414}" type="datetimeFigureOut">
              <a:rPr lang="es-ES" smtClean="0">
                <a:solidFill>
                  <a:prstClr val="black">
                    <a:tint val="75000"/>
                  </a:prstClr>
                </a:solidFill>
              </a:rPr>
              <a:pPr/>
              <a:t>29/03/2017</a:t>
            </a:fld>
            <a:endParaRPr lang="es-ES">
              <a:solidFill>
                <a:prstClr val="black">
                  <a:tint val="75000"/>
                </a:prstClr>
              </a:solidFill>
            </a:endParaRPr>
          </a:p>
        </p:txBody>
      </p:sp>
      <p:sp>
        <p:nvSpPr>
          <p:cNvPr id="3" name="2 Marcador de pie de página"/>
          <p:cNvSpPr>
            <a:spLocks noGrp="1"/>
          </p:cNvSpPr>
          <p:nvPr>
            <p:ph type="ftr" sz="quarter" idx="11"/>
          </p:nvPr>
        </p:nvSpPr>
        <p:spPr/>
        <p:txBody>
          <a:bodyPr/>
          <a:lstStyle/>
          <a:p>
            <a:endParaRPr lang="es-ES">
              <a:solidFill>
                <a:prstClr val="black">
                  <a:tint val="75000"/>
                </a:prstClr>
              </a:solidFill>
            </a:endParaRPr>
          </a:p>
        </p:txBody>
      </p:sp>
      <p:sp>
        <p:nvSpPr>
          <p:cNvPr id="4" name="3 Marcador de número de diapositiva"/>
          <p:cNvSpPr>
            <a:spLocks noGrp="1"/>
          </p:cNvSpPr>
          <p:nvPr>
            <p:ph type="sldNum" sz="quarter" idx="12"/>
          </p:nvPr>
        </p:nvSpPr>
        <p:spPr/>
        <p:txBody>
          <a:bodyPr/>
          <a:lstStyle/>
          <a:p>
            <a:fld id="{330CC8A0-DE8D-4662-AFCC-BF6B561E3638}"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3858325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7A847CFC-816F-41D0-AAC0-9BF4FEBC753E}" type="datetimeFigureOut">
              <a:rPr lang="es-ES" smtClean="0"/>
              <a:t>29/03/2017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F6AB6F78-BF92-4276-B5E6-67B0A8356414}" type="datetimeFigureOut">
              <a:rPr lang="es-ES" smtClean="0">
                <a:solidFill>
                  <a:prstClr val="black">
                    <a:tint val="75000"/>
                  </a:prstClr>
                </a:solidFill>
              </a:rPr>
              <a:pPr/>
              <a:t>29/03/2017</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330CC8A0-DE8D-4662-AFCC-BF6B561E3638}"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20256255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F6AB6F78-BF92-4276-B5E6-67B0A8356414}" type="datetimeFigureOut">
              <a:rPr lang="es-ES" smtClean="0">
                <a:solidFill>
                  <a:prstClr val="black">
                    <a:tint val="75000"/>
                  </a:prstClr>
                </a:solidFill>
              </a:rPr>
              <a:pPr/>
              <a:t>29/03/2017</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330CC8A0-DE8D-4662-AFCC-BF6B561E3638}"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03019806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F6AB6F78-BF92-4276-B5E6-67B0A8356414}" type="datetimeFigureOut">
              <a:rPr lang="es-ES" smtClean="0">
                <a:solidFill>
                  <a:prstClr val="black">
                    <a:tint val="75000"/>
                  </a:prstClr>
                </a:solidFill>
              </a:rPr>
              <a:pPr/>
              <a:t>29/03/2017</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330CC8A0-DE8D-4662-AFCC-BF6B561E3638}"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9152534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F6AB6F78-BF92-4276-B5E6-67B0A8356414}" type="datetimeFigureOut">
              <a:rPr lang="es-ES" smtClean="0">
                <a:solidFill>
                  <a:prstClr val="black">
                    <a:tint val="75000"/>
                  </a:prstClr>
                </a:solidFill>
              </a:rPr>
              <a:pPr/>
              <a:t>29/03/2017</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330CC8A0-DE8D-4662-AFCC-BF6B561E3638}"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28638308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p>
        </p:txBody>
      </p:sp>
      <p:sp>
        <p:nvSpPr>
          <p:cNvPr id="4" name="3 Marcador de fecha"/>
          <p:cNvSpPr>
            <a:spLocks noGrp="1"/>
          </p:cNvSpPr>
          <p:nvPr>
            <p:ph type="dt" sz="half" idx="10"/>
          </p:nvPr>
        </p:nvSpPr>
        <p:spPr/>
        <p:txBody>
          <a:bodyPr/>
          <a:lstStyle/>
          <a:p>
            <a:fld id="{F6AB6F78-BF92-4276-B5E6-67B0A8356414}" type="datetimeFigureOut">
              <a:rPr lang="es-ES" smtClean="0">
                <a:solidFill>
                  <a:prstClr val="black">
                    <a:tint val="75000"/>
                  </a:prstClr>
                </a:solidFill>
              </a:rPr>
              <a:pPr/>
              <a:t>29/03/2017</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330CC8A0-DE8D-4662-AFCC-BF6B561E3638}"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56079226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F6AB6F78-BF92-4276-B5E6-67B0A8356414}" type="datetimeFigureOut">
              <a:rPr lang="es-ES" smtClean="0">
                <a:solidFill>
                  <a:prstClr val="black">
                    <a:tint val="75000"/>
                  </a:prstClr>
                </a:solidFill>
              </a:rPr>
              <a:pPr/>
              <a:t>29/03/2017</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330CC8A0-DE8D-4662-AFCC-BF6B561E3638}"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930228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F6AB6F78-BF92-4276-B5E6-67B0A8356414}" type="datetimeFigureOut">
              <a:rPr lang="es-ES" smtClean="0">
                <a:solidFill>
                  <a:prstClr val="black">
                    <a:tint val="75000"/>
                  </a:prstClr>
                </a:solidFill>
              </a:rPr>
              <a:pPr/>
              <a:t>29/03/2017</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330CC8A0-DE8D-4662-AFCC-BF6B561E3638}"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35548562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fecha"/>
          <p:cNvSpPr>
            <a:spLocks noGrp="1"/>
          </p:cNvSpPr>
          <p:nvPr>
            <p:ph type="dt" sz="half" idx="10"/>
          </p:nvPr>
        </p:nvSpPr>
        <p:spPr/>
        <p:txBody>
          <a:bodyPr/>
          <a:lstStyle/>
          <a:p>
            <a:fld id="{F6AB6F78-BF92-4276-B5E6-67B0A8356414}" type="datetimeFigureOut">
              <a:rPr lang="es-ES" smtClean="0">
                <a:solidFill>
                  <a:prstClr val="black">
                    <a:tint val="75000"/>
                  </a:prstClr>
                </a:solidFill>
              </a:rPr>
              <a:pPr/>
              <a:t>29/03/2017</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330CC8A0-DE8D-4662-AFCC-BF6B561E3638}"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9741019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6 Marcador de fecha"/>
          <p:cNvSpPr>
            <a:spLocks noGrp="1"/>
          </p:cNvSpPr>
          <p:nvPr>
            <p:ph type="dt" sz="half" idx="10"/>
          </p:nvPr>
        </p:nvSpPr>
        <p:spPr/>
        <p:txBody>
          <a:bodyPr/>
          <a:lstStyle/>
          <a:p>
            <a:fld id="{F6AB6F78-BF92-4276-B5E6-67B0A8356414}" type="datetimeFigureOut">
              <a:rPr lang="es-ES" smtClean="0">
                <a:solidFill>
                  <a:prstClr val="black">
                    <a:tint val="75000"/>
                  </a:prstClr>
                </a:solidFill>
              </a:rPr>
              <a:pPr/>
              <a:t>29/03/2017</a:t>
            </a:fld>
            <a:endParaRPr lang="es-ES">
              <a:solidFill>
                <a:prstClr val="black">
                  <a:tint val="75000"/>
                </a:prstClr>
              </a:solidFill>
            </a:endParaRPr>
          </a:p>
        </p:txBody>
      </p:sp>
      <p:sp>
        <p:nvSpPr>
          <p:cNvPr id="8" name="7 Marcador de pie de página"/>
          <p:cNvSpPr>
            <a:spLocks noGrp="1"/>
          </p:cNvSpPr>
          <p:nvPr>
            <p:ph type="ftr" sz="quarter" idx="11"/>
          </p:nvPr>
        </p:nvSpPr>
        <p:spPr/>
        <p:txBody>
          <a:bodyPr/>
          <a:lstStyle/>
          <a:p>
            <a:endParaRPr lang="es-ES">
              <a:solidFill>
                <a:prstClr val="black">
                  <a:tint val="75000"/>
                </a:prstClr>
              </a:solidFill>
            </a:endParaRPr>
          </a:p>
        </p:txBody>
      </p:sp>
      <p:sp>
        <p:nvSpPr>
          <p:cNvPr id="9" name="8 Marcador de número de diapositiva"/>
          <p:cNvSpPr>
            <a:spLocks noGrp="1"/>
          </p:cNvSpPr>
          <p:nvPr>
            <p:ph type="sldNum" sz="quarter" idx="12"/>
          </p:nvPr>
        </p:nvSpPr>
        <p:spPr/>
        <p:txBody>
          <a:bodyPr/>
          <a:lstStyle/>
          <a:p>
            <a:fld id="{330CC8A0-DE8D-4662-AFCC-BF6B561E3638}"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87982996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fecha"/>
          <p:cNvSpPr>
            <a:spLocks noGrp="1"/>
          </p:cNvSpPr>
          <p:nvPr>
            <p:ph type="dt" sz="half" idx="10"/>
          </p:nvPr>
        </p:nvSpPr>
        <p:spPr/>
        <p:txBody>
          <a:bodyPr/>
          <a:lstStyle/>
          <a:p>
            <a:fld id="{F6AB6F78-BF92-4276-B5E6-67B0A8356414}" type="datetimeFigureOut">
              <a:rPr lang="es-ES" smtClean="0">
                <a:solidFill>
                  <a:prstClr val="black">
                    <a:tint val="75000"/>
                  </a:prstClr>
                </a:solidFill>
              </a:rPr>
              <a:pPr/>
              <a:t>29/03/2017</a:t>
            </a:fld>
            <a:endParaRPr lang="es-ES">
              <a:solidFill>
                <a:prstClr val="black">
                  <a:tint val="75000"/>
                </a:prstClr>
              </a:solidFill>
            </a:endParaRPr>
          </a:p>
        </p:txBody>
      </p:sp>
      <p:sp>
        <p:nvSpPr>
          <p:cNvPr id="4" name="3 Marcador de pie de página"/>
          <p:cNvSpPr>
            <a:spLocks noGrp="1"/>
          </p:cNvSpPr>
          <p:nvPr>
            <p:ph type="ftr" sz="quarter" idx="11"/>
          </p:nvPr>
        </p:nvSpPr>
        <p:spPr/>
        <p:txBody>
          <a:bodyPr/>
          <a:lstStyle/>
          <a:p>
            <a:endParaRPr lang="es-ES">
              <a:solidFill>
                <a:prstClr val="black">
                  <a:tint val="75000"/>
                </a:prstClr>
              </a:solidFill>
            </a:endParaRPr>
          </a:p>
        </p:txBody>
      </p:sp>
      <p:sp>
        <p:nvSpPr>
          <p:cNvPr id="5" name="4 Marcador de número de diapositiva"/>
          <p:cNvSpPr>
            <a:spLocks noGrp="1"/>
          </p:cNvSpPr>
          <p:nvPr>
            <p:ph type="sldNum" sz="quarter" idx="12"/>
          </p:nvPr>
        </p:nvSpPr>
        <p:spPr/>
        <p:txBody>
          <a:bodyPr/>
          <a:lstStyle/>
          <a:p>
            <a:fld id="{330CC8A0-DE8D-4662-AFCC-BF6B561E3638}"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7775555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fecha"/>
          <p:cNvSpPr>
            <a:spLocks noGrp="1"/>
          </p:cNvSpPr>
          <p:nvPr>
            <p:ph type="dt" sz="half" idx="10"/>
          </p:nvPr>
        </p:nvSpPr>
        <p:spPr/>
        <p:txBody>
          <a:bodyPr/>
          <a:lstStyle/>
          <a:p>
            <a:fld id="{7A847CFC-816F-41D0-AAC0-9BF4FEBC753E}" type="datetimeFigureOut">
              <a:rPr lang="es-ES" smtClean="0"/>
              <a:t>29/03/2017</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6AB6F78-BF92-4276-B5E6-67B0A8356414}" type="datetimeFigureOut">
              <a:rPr lang="es-ES" smtClean="0">
                <a:solidFill>
                  <a:prstClr val="black">
                    <a:tint val="75000"/>
                  </a:prstClr>
                </a:solidFill>
              </a:rPr>
              <a:pPr/>
              <a:t>29/03/2017</a:t>
            </a:fld>
            <a:endParaRPr lang="es-ES">
              <a:solidFill>
                <a:prstClr val="black">
                  <a:tint val="75000"/>
                </a:prstClr>
              </a:solidFill>
            </a:endParaRPr>
          </a:p>
        </p:txBody>
      </p:sp>
      <p:sp>
        <p:nvSpPr>
          <p:cNvPr id="3" name="2 Marcador de pie de página"/>
          <p:cNvSpPr>
            <a:spLocks noGrp="1"/>
          </p:cNvSpPr>
          <p:nvPr>
            <p:ph type="ftr" sz="quarter" idx="11"/>
          </p:nvPr>
        </p:nvSpPr>
        <p:spPr/>
        <p:txBody>
          <a:bodyPr/>
          <a:lstStyle/>
          <a:p>
            <a:endParaRPr lang="es-ES">
              <a:solidFill>
                <a:prstClr val="black">
                  <a:tint val="75000"/>
                </a:prstClr>
              </a:solidFill>
            </a:endParaRPr>
          </a:p>
        </p:txBody>
      </p:sp>
      <p:sp>
        <p:nvSpPr>
          <p:cNvPr id="4" name="3 Marcador de número de diapositiva"/>
          <p:cNvSpPr>
            <a:spLocks noGrp="1"/>
          </p:cNvSpPr>
          <p:nvPr>
            <p:ph type="sldNum" sz="quarter" idx="12"/>
          </p:nvPr>
        </p:nvSpPr>
        <p:spPr/>
        <p:txBody>
          <a:bodyPr/>
          <a:lstStyle/>
          <a:p>
            <a:fld id="{330CC8A0-DE8D-4662-AFCC-BF6B561E3638}"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96934047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F6AB6F78-BF92-4276-B5E6-67B0A8356414}" type="datetimeFigureOut">
              <a:rPr lang="es-ES" smtClean="0">
                <a:solidFill>
                  <a:prstClr val="black">
                    <a:tint val="75000"/>
                  </a:prstClr>
                </a:solidFill>
              </a:rPr>
              <a:pPr/>
              <a:t>29/03/2017</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330CC8A0-DE8D-4662-AFCC-BF6B561E3638}"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36955008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F6AB6F78-BF92-4276-B5E6-67B0A8356414}" type="datetimeFigureOut">
              <a:rPr lang="es-ES" smtClean="0">
                <a:solidFill>
                  <a:prstClr val="black">
                    <a:tint val="75000"/>
                  </a:prstClr>
                </a:solidFill>
              </a:rPr>
              <a:pPr/>
              <a:t>29/03/2017</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330CC8A0-DE8D-4662-AFCC-BF6B561E3638}"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46329124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F6AB6F78-BF92-4276-B5E6-67B0A8356414}" type="datetimeFigureOut">
              <a:rPr lang="es-ES" smtClean="0">
                <a:solidFill>
                  <a:prstClr val="black">
                    <a:tint val="75000"/>
                  </a:prstClr>
                </a:solidFill>
              </a:rPr>
              <a:pPr/>
              <a:t>29/03/2017</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330CC8A0-DE8D-4662-AFCC-BF6B561E3638}"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75081991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F6AB6F78-BF92-4276-B5E6-67B0A8356414}" type="datetimeFigureOut">
              <a:rPr lang="es-ES" smtClean="0">
                <a:solidFill>
                  <a:prstClr val="black">
                    <a:tint val="75000"/>
                  </a:prstClr>
                </a:solidFill>
              </a:rPr>
              <a:pPr/>
              <a:t>29/03/2017</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330CC8A0-DE8D-4662-AFCC-BF6B561E3638}"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965536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6 Marcador de fecha"/>
          <p:cNvSpPr>
            <a:spLocks noGrp="1"/>
          </p:cNvSpPr>
          <p:nvPr>
            <p:ph type="dt" sz="half" idx="10"/>
          </p:nvPr>
        </p:nvSpPr>
        <p:spPr/>
        <p:txBody>
          <a:bodyPr/>
          <a:lstStyle/>
          <a:p>
            <a:fld id="{7A847CFC-816F-41D0-AAC0-9BF4FEBC753E}" type="datetimeFigureOut">
              <a:rPr lang="es-ES" smtClean="0"/>
              <a:t>29/03/2017</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fecha"/>
          <p:cNvSpPr>
            <a:spLocks noGrp="1"/>
          </p:cNvSpPr>
          <p:nvPr>
            <p:ph type="dt" sz="half" idx="10"/>
          </p:nvPr>
        </p:nvSpPr>
        <p:spPr/>
        <p:txBody>
          <a:bodyPr/>
          <a:lstStyle/>
          <a:p>
            <a:fld id="{7A847CFC-816F-41D0-AAC0-9BF4FEBC753E}" type="datetimeFigureOut">
              <a:rPr lang="es-ES" smtClean="0"/>
              <a:t>29/03/2017</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A847CFC-816F-41D0-AAC0-9BF4FEBC753E}" type="datetimeFigureOut">
              <a:rPr lang="es-ES" smtClean="0"/>
              <a:t>29/03/2017</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t>29/03/2017</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t>29/03/2017</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847CFC-816F-41D0-AAC0-9BF4FEBC753E}" type="datetimeFigureOut">
              <a:rPr lang="es-ES" smtClean="0"/>
              <a:t>29/03/2017</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2FADFE-3B8F-471C-ABF0-DBC7717ECBBC}"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base">
              <a:spcBef>
                <a:spcPct val="0"/>
              </a:spcBef>
              <a:spcAft>
                <a:spcPct val="0"/>
              </a:spcAft>
            </a:pPr>
            <a:fld id="{F6AB6F78-BF92-4276-B5E6-67B0A8356414}" type="datetimeFigureOut">
              <a:rPr lang="es-ES" smtClean="0">
                <a:solidFill>
                  <a:prstClr val="black">
                    <a:tint val="75000"/>
                  </a:prstClr>
                </a:solidFill>
                <a:latin typeface="Arial" pitchFamily="34" charset="0"/>
                <a:cs typeface="Arial" pitchFamily="34" charset="0"/>
              </a:rPr>
              <a:pPr fontAlgn="base">
                <a:spcBef>
                  <a:spcPct val="0"/>
                </a:spcBef>
                <a:spcAft>
                  <a:spcPct val="0"/>
                </a:spcAft>
              </a:pPr>
              <a:t>29/03/2017</a:t>
            </a:fld>
            <a:endParaRPr lang="es-ES">
              <a:solidFill>
                <a:prstClr val="black">
                  <a:tint val="75000"/>
                </a:prstClr>
              </a:solidFill>
              <a:latin typeface="Arial" pitchFamily="34" charset="0"/>
              <a:cs typeface="Arial" pitchFamily="34" charset="0"/>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base">
              <a:spcBef>
                <a:spcPct val="0"/>
              </a:spcBef>
              <a:spcAft>
                <a:spcPct val="0"/>
              </a:spcAft>
            </a:pPr>
            <a:endParaRPr lang="es-ES">
              <a:solidFill>
                <a:prstClr val="black">
                  <a:tint val="75000"/>
                </a:prstClr>
              </a:solidFill>
              <a:latin typeface="Arial" pitchFamily="34" charset="0"/>
              <a:cs typeface="Arial" pitchFamily="34" charset="0"/>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base">
              <a:spcBef>
                <a:spcPct val="0"/>
              </a:spcBef>
              <a:spcAft>
                <a:spcPct val="0"/>
              </a:spcAft>
            </a:pPr>
            <a:fld id="{330CC8A0-DE8D-4662-AFCC-BF6B561E3638}" type="slidenum">
              <a:rPr lang="es-ES" smtClean="0">
                <a:solidFill>
                  <a:prstClr val="black">
                    <a:tint val="75000"/>
                  </a:prstClr>
                </a:solidFill>
                <a:latin typeface="Arial" pitchFamily="34" charset="0"/>
                <a:cs typeface="Arial" pitchFamily="34" charset="0"/>
              </a:rPr>
              <a:pPr fontAlgn="base">
                <a:spcBef>
                  <a:spcPct val="0"/>
                </a:spcBef>
                <a:spcAft>
                  <a:spcPct val="0"/>
                </a:spcAft>
              </a:pPr>
              <a:t>‹Nº›</a:t>
            </a:fld>
            <a:endParaRPr lang="es-ES">
              <a:solidFill>
                <a:prstClr val="black">
                  <a:tint val="75000"/>
                </a:prstClr>
              </a:solidFill>
              <a:latin typeface="Arial" pitchFamily="34" charset="0"/>
              <a:cs typeface="Arial" pitchFamily="34" charset="0"/>
            </a:endParaRPr>
          </a:p>
        </p:txBody>
      </p:sp>
    </p:spTree>
    <p:extLst>
      <p:ext uri="{BB962C8B-B14F-4D97-AF65-F5344CB8AC3E}">
        <p14:creationId xmlns:p14="http://schemas.microsoft.com/office/powerpoint/2010/main" val="2476876220"/>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base">
              <a:spcBef>
                <a:spcPct val="0"/>
              </a:spcBef>
              <a:spcAft>
                <a:spcPct val="0"/>
              </a:spcAft>
            </a:pPr>
            <a:fld id="{F6AB6F78-BF92-4276-B5E6-67B0A8356414}" type="datetimeFigureOut">
              <a:rPr lang="es-ES" smtClean="0">
                <a:solidFill>
                  <a:prstClr val="black">
                    <a:tint val="75000"/>
                  </a:prstClr>
                </a:solidFill>
                <a:latin typeface="Arial" pitchFamily="34" charset="0"/>
                <a:cs typeface="Arial" pitchFamily="34" charset="0"/>
              </a:rPr>
              <a:pPr fontAlgn="base">
                <a:spcBef>
                  <a:spcPct val="0"/>
                </a:spcBef>
                <a:spcAft>
                  <a:spcPct val="0"/>
                </a:spcAft>
              </a:pPr>
              <a:t>29/03/2017</a:t>
            </a:fld>
            <a:endParaRPr lang="es-ES">
              <a:solidFill>
                <a:prstClr val="black">
                  <a:tint val="75000"/>
                </a:prstClr>
              </a:solidFill>
              <a:latin typeface="Arial" pitchFamily="34" charset="0"/>
              <a:cs typeface="Arial" pitchFamily="34" charset="0"/>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base">
              <a:spcBef>
                <a:spcPct val="0"/>
              </a:spcBef>
              <a:spcAft>
                <a:spcPct val="0"/>
              </a:spcAft>
            </a:pPr>
            <a:endParaRPr lang="es-ES">
              <a:solidFill>
                <a:prstClr val="black">
                  <a:tint val="75000"/>
                </a:prstClr>
              </a:solidFill>
              <a:latin typeface="Arial" pitchFamily="34" charset="0"/>
              <a:cs typeface="Arial" pitchFamily="34" charset="0"/>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base">
              <a:spcBef>
                <a:spcPct val="0"/>
              </a:spcBef>
              <a:spcAft>
                <a:spcPct val="0"/>
              </a:spcAft>
            </a:pPr>
            <a:fld id="{330CC8A0-DE8D-4662-AFCC-BF6B561E3638}" type="slidenum">
              <a:rPr lang="es-ES" smtClean="0">
                <a:solidFill>
                  <a:prstClr val="black">
                    <a:tint val="75000"/>
                  </a:prstClr>
                </a:solidFill>
                <a:latin typeface="Arial" pitchFamily="34" charset="0"/>
                <a:cs typeface="Arial" pitchFamily="34" charset="0"/>
              </a:rPr>
              <a:pPr fontAlgn="base">
                <a:spcBef>
                  <a:spcPct val="0"/>
                </a:spcBef>
                <a:spcAft>
                  <a:spcPct val="0"/>
                </a:spcAft>
              </a:pPr>
              <a:t>‹Nº›</a:t>
            </a:fld>
            <a:endParaRPr lang="es-ES">
              <a:solidFill>
                <a:prstClr val="black">
                  <a:tint val="75000"/>
                </a:prstClr>
              </a:solidFill>
              <a:latin typeface="Arial" pitchFamily="34" charset="0"/>
              <a:cs typeface="Arial" pitchFamily="34" charset="0"/>
            </a:endParaRPr>
          </a:p>
        </p:txBody>
      </p:sp>
    </p:spTree>
    <p:extLst>
      <p:ext uri="{BB962C8B-B14F-4D97-AF65-F5344CB8AC3E}">
        <p14:creationId xmlns:p14="http://schemas.microsoft.com/office/powerpoint/2010/main" val="4001802495"/>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base">
              <a:spcBef>
                <a:spcPct val="0"/>
              </a:spcBef>
              <a:spcAft>
                <a:spcPct val="0"/>
              </a:spcAft>
            </a:pPr>
            <a:fld id="{F6AB6F78-BF92-4276-B5E6-67B0A8356414}" type="datetimeFigureOut">
              <a:rPr lang="es-ES" smtClean="0">
                <a:solidFill>
                  <a:prstClr val="black">
                    <a:tint val="75000"/>
                  </a:prstClr>
                </a:solidFill>
                <a:latin typeface="Arial" pitchFamily="34" charset="0"/>
                <a:cs typeface="Arial" pitchFamily="34" charset="0"/>
              </a:rPr>
              <a:pPr fontAlgn="base">
                <a:spcBef>
                  <a:spcPct val="0"/>
                </a:spcBef>
                <a:spcAft>
                  <a:spcPct val="0"/>
                </a:spcAft>
              </a:pPr>
              <a:t>29/03/2017</a:t>
            </a:fld>
            <a:endParaRPr lang="es-ES">
              <a:solidFill>
                <a:prstClr val="black">
                  <a:tint val="75000"/>
                </a:prstClr>
              </a:solidFill>
              <a:latin typeface="Arial" pitchFamily="34" charset="0"/>
              <a:cs typeface="Arial" pitchFamily="34" charset="0"/>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base">
              <a:spcBef>
                <a:spcPct val="0"/>
              </a:spcBef>
              <a:spcAft>
                <a:spcPct val="0"/>
              </a:spcAft>
            </a:pPr>
            <a:endParaRPr lang="es-ES">
              <a:solidFill>
                <a:prstClr val="black">
                  <a:tint val="75000"/>
                </a:prstClr>
              </a:solidFill>
              <a:latin typeface="Arial" pitchFamily="34" charset="0"/>
              <a:cs typeface="Arial" pitchFamily="34" charset="0"/>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base">
              <a:spcBef>
                <a:spcPct val="0"/>
              </a:spcBef>
              <a:spcAft>
                <a:spcPct val="0"/>
              </a:spcAft>
            </a:pPr>
            <a:fld id="{330CC8A0-DE8D-4662-AFCC-BF6B561E3638}" type="slidenum">
              <a:rPr lang="es-ES" smtClean="0">
                <a:solidFill>
                  <a:prstClr val="black">
                    <a:tint val="75000"/>
                  </a:prstClr>
                </a:solidFill>
                <a:latin typeface="Arial" pitchFamily="34" charset="0"/>
                <a:cs typeface="Arial" pitchFamily="34" charset="0"/>
              </a:rPr>
              <a:pPr fontAlgn="base">
                <a:spcBef>
                  <a:spcPct val="0"/>
                </a:spcBef>
                <a:spcAft>
                  <a:spcPct val="0"/>
                </a:spcAft>
              </a:pPr>
              <a:t>‹Nº›</a:t>
            </a:fld>
            <a:endParaRPr lang="es-ES">
              <a:solidFill>
                <a:prstClr val="black">
                  <a:tint val="75000"/>
                </a:prstClr>
              </a:solidFill>
              <a:latin typeface="Arial" pitchFamily="34" charset="0"/>
              <a:cs typeface="Arial" pitchFamily="34" charset="0"/>
            </a:endParaRPr>
          </a:p>
        </p:txBody>
      </p:sp>
    </p:spTree>
    <p:extLst>
      <p:ext uri="{BB962C8B-B14F-4D97-AF65-F5344CB8AC3E}">
        <p14:creationId xmlns:p14="http://schemas.microsoft.com/office/powerpoint/2010/main" val="528960951"/>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g"/><Relationship Id="rId1" Type="http://schemas.openxmlformats.org/officeDocument/2006/relationships/slideLayout" Target="../slideLayouts/slideLayout18.xml"/><Relationship Id="rId5" Type="http://schemas.openxmlformats.org/officeDocument/2006/relationships/image" Target="../media/image16.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3.emf"/><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jpg"/><Relationship Id="rId2" Type="http://schemas.openxmlformats.org/officeDocument/2006/relationships/image" Target="../media/image7.png"/><Relationship Id="rId1" Type="http://schemas.openxmlformats.org/officeDocument/2006/relationships/slideLayout" Target="../slideLayouts/slideLayout18.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descr="plantill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3" name="Imagen 2"/>
          <p:cNvPicPr>
            <a:picLocks noChangeAspect="1"/>
          </p:cNvPicPr>
          <p:nvPr/>
        </p:nvPicPr>
        <p:blipFill>
          <a:blip r:embed="rId3"/>
          <a:stretch>
            <a:fillRect/>
          </a:stretch>
        </p:blipFill>
        <p:spPr>
          <a:xfrm>
            <a:off x="2868163" y="2636912"/>
            <a:ext cx="3429000" cy="1016000"/>
          </a:xfrm>
          <a:prstGeom prst="rect">
            <a:avLst/>
          </a:prstGeom>
        </p:spPr>
      </p:pic>
      <p:pic>
        <p:nvPicPr>
          <p:cNvPr id="11" name="Imagen 4" descr="plantilla.png"/>
          <p:cNvPicPr>
            <a:picLocks noChangeAspect="1"/>
          </p:cNvPicPr>
          <p:nvPr/>
        </p:nvPicPr>
        <p:blipFill rotWithShape="1">
          <a:blip r:embed="rId2">
            <a:extLst>
              <a:ext uri="{28A0092B-C50C-407E-A947-70E740481C1C}">
                <a14:useLocalDpi xmlns:a14="http://schemas.microsoft.com/office/drawing/2010/main" val="0"/>
              </a:ext>
            </a:extLst>
          </a:blip>
          <a:srcRect t="-23511" b="95938"/>
          <a:stretch/>
        </p:blipFill>
        <p:spPr>
          <a:xfrm>
            <a:off x="10663" y="5413688"/>
            <a:ext cx="9144000" cy="1444312"/>
          </a:xfrm>
          <a:prstGeom prst="rect">
            <a:avLst/>
          </a:prstGeom>
        </p:spPr>
      </p:pic>
      <p:pic>
        <p:nvPicPr>
          <p:cNvPr id="15" name="Imagen 9" descr="veritas.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55976" y="5949280"/>
            <a:ext cx="1152128" cy="586750"/>
          </a:xfrm>
          <a:prstGeom prst="rect">
            <a:avLst/>
          </a:prstGeom>
        </p:spPr>
      </p:pic>
      <p:pic>
        <p:nvPicPr>
          <p:cNvPr id="16"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65271" y="5949280"/>
            <a:ext cx="590705" cy="586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CuadroTexto 7"/>
          <p:cNvSpPr txBox="1"/>
          <p:nvPr/>
        </p:nvSpPr>
        <p:spPr>
          <a:xfrm>
            <a:off x="10663" y="6608385"/>
            <a:ext cx="9133337" cy="276999"/>
          </a:xfrm>
          <a:prstGeom prst="rect">
            <a:avLst/>
          </a:prstGeom>
          <a:noFill/>
        </p:spPr>
        <p:txBody>
          <a:bodyPr wrap="square" rtlCol="0">
            <a:spAutoFit/>
          </a:bodyPr>
          <a:lstStyle/>
          <a:p>
            <a:pPr algn="ctr"/>
            <a:r>
              <a:rPr lang="es-ES" sz="1200" dirty="0">
                <a:solidFill>
                  <a:schemeClr val="bg1"/>
                </a:solidFill>
              </a:rPr>
              <a:t>UNIVERSIDAD LA GRAN COLOMBIA, MÁS DE MEDIO SIGLO FORMANDO EN VALORES</a:t>
            </a:r>
          </a:p>
        </p:txBody>
      </p:sp>
    </p:spTree>
    <p:extLst>
      <p:ext uri="{BB962C8B-B14F-4D97-AF65-F5344CB8AC3E}">
        <p14:creationId xmlns:p14="http://schemas.microsoft.com/office/powerpoint/2010/main" val="7178646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8038" y="2396039"/>
            <a:ext cx="5002143" cy="1860020"/>
          </a:xfrm>
          <a:prstGeom prst="rect">
            <a:avLst/>
          </a:prstGeom>
        </p:spPr>
      </p:pic>
      <p:sp>
        <p:nvSpPr>
          <p:cNvPr id="2" name="Rectángulo 1"/>
          <p:cNvSpPr/>
          <p:nvPr/>
        </p:nvSpPr>
        <p:spPr>
          <a:xfrm>
            <a:off x="467544" y="1916832"/>
            <a:ext cx="4572000" cy="461665"/>
          </a:xfrm>
          <a:prstGeom prst="rect">
            <a:avLst/>
          </a:prstGeom>
        </p:spPr>
        <p:txBody>
          <a:bodyPr>
            <a:spAutoFit/>
          </a:bodyPr>
          <a:lstStyle/>
          <a:p>
            <a:r>
              <a:rPr lang="es-CO" sz="1200" dirty="0">
                <a:latin typeface="Times New Roman" panose="02020603050405020304" pitchFamily="18" charset="0"/>
                <a:ea typeface="Calibri" panose="020F0502020204030204" pitchFamily="34" charset="0"/>
                <a:cs typeface="Times New Roman" panose="02020603050405020304" pitchFamily="18" charset="0"/>
              </a:rPr>
              <a:t>¿Cuánto estaría dispuesto a pagar por este producto en pesos Colombianos</a:t>
            </a:r>
            <a:r>
              <a:rPr lang="es-CO" sz="1200" dirty="0" smtClean="0">
                <a:latin typeface="Times New Roman" panose="02020603050405020304" pitchFamily="18" charset="0"/>
                <a:ea typeface="Calibri" panose="020F0502020204030204" pitchFamily="34" charset="0"/>
                <a:cs typeface="Times New Roman" panose="02020603050405020304" pitchFamily="18" charset="0"/>
              </a:rPr>
              <a:t>?</a:t>
            </a:r>
            <a:endParaRPr lang="es-CO" sz="12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4" name="Rectángulo 3"/>
          <p:cNvSpPr/>
          <p:nvPr/>
        </p:nvSpPr>
        <p:spPr>
          <a:xfrm>
            <a:off x="5650605" y="1732166"/>
            <a:ext cx="2394566" cy="405367"/>
          </a:xfrm>
          <a:prstGeom prst="rect">
            <a:avLst/>
          </a:prstGeom>
        </p:spPr>
        <p:txBody>
          <a:bodyPr wrap="none">
            <a:spAutoFit/>
          </a:bodyPr>
          <a:lstStyle/>
          <a:p>
            <a:pPr indent="180340" algn="just">
              <a:lnSpc>
                <a:spcPct val="200000"/>
              </a:lnSpc>
              <a:spcAft>
                <a:spcPts val="0"/>
              </a:spcAft>
            </a:pPr>
            <a:r>
              <a:rPr lang="es-CO" sz="1200" dirty="0">
                <a:latin typeface="Times New Roman" panose="02020603050405020304" pitchFamily="18" charset="0"/>
                <a:ea typeface="Calibri" panose="020F0502020204030204" pitchFamily="34" charset="0"/>
                <a:cs typeface="Times New Roman" panose="02020603050405020304" pitchFamily="18" charset="0"/>
              </a:rPr>
              <a:t>¿Compraría usted este producto?</a:t>
            </a:r>
            <a:endParaRPr lang="es-ES" sz="1200" dirty="0">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5" name="Imagen 4"/>
          <p:cNvPicPr/>
          <p:nvPr/>
        </p:nvPicPr>
        <p:blipFill>
          <a:blip r:embed="rId3"/>
          <a:stretch>
            <a:fillRect/>
          </a:stretch>
        </p:blipFill>
        <p:spPr>
          <a:xfrm>
            <a:off x="4716016" y="2378497"/>
            <a:ext cx="3888432" cy="1656219"/>
          </a:xfrm>
          <a:prstGeom prst="rect">
            <a:avLst/>
          </a:prstGeom>
        </p:spPr>
      </p:pic>
      <p:sp>
        <p:nvSpPr>
          <p:cNvPr id="6" name="Rectángulo 5"/>
          <p:cNvSpPr/>
          <p:nvPr/>
        </p:nvSpPr>
        <p:spPr>
          <a:xfrm>
            <a:off x="148038" y="4243562"/>
            <a:ext cx="4572000" cy="385362"/>
          </a:xfrm>
          <a:prstGeom prst="rect">
            <a:avLst/>
          </a:prstGeom>
        </p:spPr>
        <p:txBody>
          <a:bodyPr>
            <a:spAutoFit/>
          </a:bodyPr>
          <a:lstStyle/>
          <a:p>
            <a:pPr indent="180340">
              <a:lnSpc>
                <a:spcPct val="115000"/>
              </a:lnSpc>
              <a:spcAft>
                <a:spcPts val="1000"/>
              </a:spcAft>
            </a:pPr>
            <a:r>
              <a:rPr lang="es-CO" dirty="0">
                <a:latin typeface="Times New Roman" panose="02020603050405020304" pitchFamily="18" charset="0"/>
                <a:ea typeface="Calibri" panose="020F0502020204030204" pitchFamily="34" charset="0"/>
              </a:rPr>
              <a:t>¿</a:t>
            </a:r>
            <a:r>
              <a:rPr lang="es-CO" sz="1200" dirty="0">
                <a:latin typeface="Times New Roman" panose="02020603050405020304" pitchFamily="18" charset="0"/>
                <a:ea typeface="Calibri" panose="020F0502020204030204" pitchFamily="34" charset="0"/>
                <a:cs typeface="Times New Roman" panose="02020603050405020304" pitchFamily="18" charset="0"/>
              </a:rPr>
              <a:t>Que la(o) motivaría a comprar este producto?</a:t>
            </a:r>
            <a:endParaRPr lang="es-ES" sz="1200" dirty="0">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7" name="picture"/>
          <p:cNvPicPr/>
          <p:nvPr/>
        </p:nvPicPr>
        <p:blipFill>
          <a:blip r:embed="rId4">
            <a:extLst>
              <a:ext uri="{28A0092B-C50C-407E-A947-70E740481C1C}">
                <a14:useLocalDpi xmlns:a14="http://schemas.microsoft.com/office/drawing/2010/main" val="0"/>
              </a:ext>
            </a:extLst>
          </a:blip>
          <a:stretch>
            <a:fillRect/>
          </a:stretch>
        </p:blipFill>
        <p:spPr>
          <a:xfrm>
            <a:off x="179512" y="4651398"/>
            <a:ext cx="4296438" cy="2012322"/>
          </a:xfrm>
          <a:prstGeom prst="rect">
            <a:avLst/>
          </a:prstGeom>
        </p:spPr>
      </p:pic>
      <p:sp>
        <p:nvSpPr>
          <p:cNvPr id="8" name="Rectángulo 7"/>
          <p:cNvSpPr/>
          <p:nvPr/>
        </p:nvSpPr>
        <p:spPr>
          <a:xfrm>
            <a:off x="4374232" y="4078848"/>
            <a:ext cx="4572000" cy="461665"/>
          </a:xfrm>
          <a:prstGeom prst="rect">
            <a:avLst/>
          </a:prstGeom>
        </p:spPr>
        <p:txBody>
          <a:bodyPr>
            <a:spAutoFit/>
          </a:bodyPr>
          <a:lstStyle/>
          <a:p>
            <a:pPr indent="180340" algn="just">
              <a:spcAft>
                <a:spcPts val="0"/>
              </a:spcAft>
            </a:pPr>
            <a:r>
              <a:rPr lang="es-CO" sz="1200" dirty="0">
                <a:latin typeface="Times New Roman" panose="02020603050405020304" pitchFamily="18" charset="0"/>
                <a:ea typeface="Calibri" panose="020F0502020204030204" pitchFamily="34" charset="0"/>
                <a:cs typeface="Times New Roman" panose="02020603050405020304" pitchFamily="18" charset="0"/>
              </a:rPr>
              <a:t>¿En qué medio y/o canal le gustaría encontrar el artículo para acceder a él?</a:t>
            </a:r>
            <a:endParaRPr lang="es-ES" sz="1200" dirty="0">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9" name="picture"/>
          <p:cNvPicPr/>
          <p:nvPr/>
        </p:nvPicPr>
        <p:blipFill>
          <a:blip r:embed="rId5">
            <a:extLst>
              <a:ext uri="{28A0092B-C50C-407E-A947-70E740481C1C}">
                <a14:useLocalDpi xmlns:a14="http://schemas.microsoft.com/office/drawing/2010/main" val="0"/>
              </a:ext>
            </a:extLst>
          </a:blip>
          <a:stretch>
            <a:fillRect/>
          </a:stretch>
        </p:blipFill>
        <p:spPr>
          <a:xfrm>
            <a:off x="4374232" y="4651398"/>
            <a:ext cx="4032731" cy="1877451"/>
          </a:xfrm>
          <a:prstGeom prst="rect">
            <a:avLst/>
          </a:prstGeom>
        </p:spPr>
      </p:pic>
    </p:spTree>
    <p:extLst>
      <p:ext uri="{BB962C8B-B14F-4D97-AF65-F5344CB8AC3E}">
        <p14:creationId xmlns:p14="http://schemas.microsoft.com/office/powerpoint/2010/main" val="42946670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115616" y="1988840"/>
            <a:ext cx="7704856" cy="1477328"/>
          </a:xfrm>
          <a:prstGeom prst="rect">
            <a:avLst/>
          </a:prstGeom>
        </p:spPr>
        <p:txBody>
          <a:bodyPr wrap="square">
            <a:spAutoFit/>
          </a:bodyPr>
          <a:lstStyle/>
          <a:p>
            <a:r>
              <a:rPr lang="es-CO" b="1" dirty="0" smtClean="0">
                <a:effectLst>
                  <a:outerShdw blurRad="38100" dist="38100" dir="2700000" algn="tl">
                    <a:srgbClr val="000000">
                      <a:alpha val="43137"/>
                    </a:srgbClr>
                  </a:outerShdw>
                </a:effectLst>
              </a:rPr>
              <a:t>5. Interpretación y presentación del informe con los resultados</a:t>
            </a:r>
          </a:p>
          <a:p>
            <a:endParaRPr lang="es-CO" b="1" dirty="0">
              <a:effectLst>
                <a:outerShdw blurRad="38100" dist="38100" dir="2700000" algn="tl">
                  <a:srgbClr val="000000">
                    <a:alpha val="43137"/>
                  </a:srgbClr>
                </a:outerShdw>
              </a:effectLst>
            </a:endParaRPr>
          </a:p>
          <a:p>
            <a:r>
              <a:rPr lang="es-CO" b="1" dirty="0"/>
              <a:t>Producto</a:t>
            </a:r>
          </a:p>
          <a:p>
            <a:endParaRPr lang="es-CO" b="1" dirty="0" smtClean="0">
              <a:effectLst>
                <a:outerShdw blurRad="38100" dist="38100" dir="2700000" algn="tl">
                  <a:srgbClr val="000000">
                    <a:alpha val="43137"/>
                  </a:srgbClr>
                </a:outerShdw>
              </a:effectLst>
            </a:endParaRPr>
          </a:p>
          <a:p>
            <a:endParaRPr lang="es-CO" b="1" dirty="0" smtClean="0">
              <a:effectLst>
                <a:outerShdw blurRad="38100" dist="38100" dir="2700000" algn="tl">
                  <a:srgbClr val="000000">
                    <a:alpha val="43137"/>
                  </a:srgbClr>
                </a:outerShdw>
              </a:effectLst>
            </a:endParaRPr>
          </a:p>
        </p:txBody>
      </p:sp>
      <p:pic>
        <p:nvPicPr>
          <p:cNvPr id="3" name="picture"/>
          <p:cNvPicPr/>
          <p:nvPr/>
        </p:nvPicPr>
        <p:blipFill>
          <a:blip r:embed="rId2">
            <a:extLst>
              <a:ext uri="{28A0092B-C50C-407E-A947-70E740481C1C}">
                <a14:useLocalDpi xmlns:a14="http://schemas.microsoft.com/office/drawing/2010/main" val="0"/>
              </a:ext>
            </a:extLst>
          </a:blip>
          <a:stretch>
            <a:fillRect/>
          </a:stretch>
        </p:blipFill>
        <p:spPr>
          <a:xfrm>
            <a:off x="1115616" y="3184124"/>
            <a:ext cx="2847975" cy="1581150"/>
          </a:xfrm>
          <a:prstGeom prst="rect">
            <a:avLst/>
          </a:prstGeom>
        </p:spPr>
      </p:pic>
      <p:graphicFrame>
        <p:nvGraphicFramePr>
          <p:cNvPr id="4" name="Tabla 3"/>
          <p:cNvGraphicFramePr>
            <a:graphicFrameLocks noGrp="1"/>
          </p:cNvGraphicFramePr>
          <p:nvPr>
            <p:extLst>
              <p:ext uri="{D42A27DB-BD31-4B8C-83A1-F6EECF244321}">
                <p14:modId xmlns:p14="http://schemas.microsoft.com/office/powerpoint/2010/main" val="773829105"/>
              </p:ext>
            </p:extLst>
          </p:nvPr>
        </p:nvGraphicFramePr>
        <p:xfrm>
          <a:off x="4644008" y="3184124"/>
          <a:ext cx="3178696" cy="1760220"/>
        </p:xfrm>
        <a:graphic>
          <a:graphicData uri="http://schemas.openxmlformats.org/drawingml/2006/table">
            <a:tbl>
              <a:tblPr firstRow="1" firstCol="1" bandRow="1">
                <a:tableStyleId>{F5AB1C69-6EDB-4FF4-983F-18BD219EF322}</a:tableStyleId>
              </a:tblPr>
              <a:tblGrid>
                <a:gridCol w="1589348"/>
                <a:gridCol w="1589348"/>
              </a:tblGrid>
              <a:tr h="190500">
                <a:tc gridSpan="2">
                  <a:txBody>
                    <a:bodyPr/>
                    <a:lstStyle/>
                    <a:p>
                      <a:pPr algn="ctr">
                        <a:lnSpc>
                          <a:spcPct val="150000"/>
                        </a:lnSpc>
                        <a:spcAft>
                          <a:spcPts val="0"/>
                        </a:spcAft>
                      </a:pPr>
                      <a:r>
                        <a:rPr lang="es-CO" sz="1100" dirty="0">
                          <a:effectLst/>
                        </a:rPr>
                        <a:t>MOTOR, PRESTACIONES Y CONSUMO</a:t>
                      </a:r>
                      <a:endParaRPr lang="es-ES" sz="1200" dirty="0">
                        <a:effectLst/>
                        <a:latin typeface="Times New Roman" panose="02020603050405020304" pitchFamily="18" charset="0"/>
                        <a:ea typeface="Calibri" panose="020F0502020204030204" pitchFamily="34" charset="0"/>
                      </a:endParaRPr>
                    </a:p>
                  </a:txBody>
                  <a:tcPr marL="44450" marR="44450" marT="0" marB="0" anchor="ctr"/>
                </a:tc>
                <a:tc hMerge="1">
                  <a:txBody>
                    <a:bodyPr/>
                    <a:lstStyle/>
                    <a:p>
                      <a:endParaRPr lang="es-CO"/>
                    </a:p>
                  </a:txBody>
                  <a:tcPr/>
                </a:tc>
              </a:tr>
              <a:tr h="190500">
                <a:tc>
                  <a:txBody>
                    <a:bodyPr/>
                    <a:lstStyle/>
                    <a:p>
                      <a:pPr>
                        <a:lnSpc>
                          <a:spcPct val="150000"/>
                        </a:lnSpc>
                        <a:spcAft>
                          <a:spcPts val="0"/>
                        </a:spcAft>
                      </a:pPr>
                      <a:r>
                        <a:rPr lang="es-CO" sz="1100">
                          <a:effectLst/>
                        </a:rPr>
                        <a:t>Motor eléctrico</a:t>
                      </a:r>
                      <a:endParaRPr lang="es-ES" sz="12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lnSpc>
                          <a:spcPct val="150000"/>
                        </a:lnSpc>
                        <a:spcAft>
                          <a:spcPts val="0"/>
                        </a:spcAft>
                      </a:pPr>
                      <a:r>
                        <a:rPr lang="es-CO" sz="1100">
                          <a:effectLst/>
                        </a:rPr>
                        <a:t>250 W</a:t>
                      </a:r>
                      <a:endParaRPr lang="es-ES" sz="1200">
                        <a:effectLst/>
                        <a:latin typeface="Times New Roman" panose="02020603050405020304" pitchFamily="18" charset="0"/>
                        <a:ea typeface="Calibri" panose="020F0502020204030204" pitchFamily="34" charset="0"/>
                      </a:endParaRPr>
                    </a:p>
                  </a:txBody>
                  <a:tcPr marL="44450" marR="44450" marT="0" marB="0" anchor="ctr"/>
                </a:tc>
              </a:tr>
              <a:tr h="190500">
                <a:tc>
                  <a:txBody>
                    <a:bodyPr/>
                    <a:lstStyle/>
                    <a:p>
                      <a:pPr>
                        <a:lnSpc>
                          <a:spcPct val="150000"/>
                        </a:lnSpc>
                        <a:spcAft>
                          <a:spcPts val="0"/>
                        </a:spcAft>
                      </a:pPr>
                      <a:r>
                        <a:rPr lang="es-CO" sz="1100">
                          <a:effectLst/>
                        </a:rPr>
                        <a:t>Tipo de corriente</a:t>
                      </a:r>
                      <a:endParaRPr lang="es-ES" sz="12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lnSpc>
                          <a:spcPct val="150000"/>
                        </a:lnSpc>
                        <a:spcAft>
                          <a:spcPts val="0"/>
                        </a:spcAft>
                      </a:pPr>
                      <a:r>
                        <a:rPr lang="es-CO" sz="1100">
                          <a:effectLst/>
                        </a:rPr>
                        <a:t>Corriente continua DC</a:t>
                      </a:r>
                      <a:endParaRPr lang="es-ES" sz="1200">
                        <a:effectLst/>
                        <a:latin typeface="Times New Roman" panose="02020603050405020304" pitchFamily="18" charset="0"/>
                        <a:ea typeface="Calibri" panose="020F0502020204030204" pitchFamily="34" charset="0"/>
                      </a:endParaRPr>
                    </a:p>
                  </a:txBody>
                  <a:tcPr marL="44450" marR="44450" marT="0" marB="0" anchor="ctr"/>
                </a:tc>
              </a:tr>
              <a:tr h="190500">
                <a:tc>
                  <a:txBody>
                    <a:bodyPr/>
                    <a:lstStyle/>
                    <a:p>
                      <a:pPr>
                        <a:lnSpc>
                          <a:spcPct val="150000"/>
                        </a:lnSpc>
                        <a:spcAft>
                          <a:spcPts val="0"/>
                        </a:spcAft>
                      </a:pPr>
                      <a:r>
                        <a:rPr lang="es-CO" sz="1100">
                          <a:effectLst/>
                        </a:rPr>
                        <a:t>Velocidad máxima</a:t>
                      </a:r>
                      <a:endParaRPr lang="es-ES" sz="12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lnSpc>
                          <a:spcPct val="150000"/>
                        </a:lnSpc>
                        <a:spcAft>
                          <a:spcPts val="0"/>
                        </a:spcAft>
                      </a:pPr>
                      <a:r>
                        <a:rPr lang="es-CO" sz="1100">
                          <a:effectLst/>
                        </a:rPr>
                        <a:t>45 km/h</a:t>
                      </a:r>
                      <a:endParaRPr lang="es-ES" sz="1200">
                        <a:effectLst/>
                        <a:latin typeface="Times New Roman" panose="02020603050405020304" pitchFamily="18" charset="0"/>
                        <a:ea typeface="Calibri" panose="020F0502020204030204" pitchFamily="34" charset="0"/>
                      </a:endParaRPr>
                    </a:p>
                  </a:txBody>
                  <a:tcPr marL="44450" marR="44450" marT="0" marB="0" anchor="ctr"/>
                </a:tc>
              </a:tr>
              <a:tr h="190500">
                <a:tc>
                  <a:txBody>
                    <a:bodyPr/>
                    <a:lstStyle/>
                    <a:p>
                      <a:pPr>
                        <a:lnSpc>
                          <a:spcPct val="150000"/>
                        </a:lnSpc>
                        <a:spcAft>
                          <a:spcPts val="0"/>
                        </a:spcAft>
                      </a:pPr>
                      <a:r>
                        <a:rPr lang="es-CO" sz="1100">
                          <a:effectLst/>
                        </a:rPr>
                        <a:t>Autonomía Ciudad</a:t>
                      </a:r>
                      <a:endParaRPr lang="es-ES" sz="12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lnSpc>
                          <a:spcPct val="150000"/>
                        </a:lnSpc>
                        <a:spcAft>
                          <a:spcPts val="0"/>
                        </a:spcAft>
                      </a:pPr>
                      <a:r>
                        <a:rPr lang="es-CO" sz="1100">
                          <a:effectLst/>
                        </a:rPr>
                        <a:t>64 km</a:t>
                      </a:r>
                      <a:endParaRPr lang="es-ES" sz="1200">
                        <a:effectLst/>
                        <a:latin typeface="Times New Roman" panose="02020603050405020304" pitchFamily="18" charset="0"/>
                        <a:ea typeface="Calibri" panose="020F0502020204030204" pitchFamily="34" charset="0"/>
                      </a:endParaRPr>
                    </a:p>
                  </a:txBody>
                  <a:tcPr marL="44450" marR="44450" marT="0" marB="0" anchor="ctr"/>
                </a:tc>
              </a:tr>
              <a:tr h="190500">
                <a:tc>
                  <a:txBody>
                    <a:bodyPr/>
                    <a:lstStyle/>
                    <a:p>
                      <a:pPr>
                        <a:lnSpc>
                          <a:spcPct val="150000"/>
                        </a:lnSpc>
                        <a:spcAft>
                          <a:spcPts val="0"/>
                        </a:spcAft>
                      </a:pPr>
                      <a:r>
                        <a:rPr lang="es-CO" sz="1100">
                          <a:effectLst/>
                        </a:rPr>
                        <a:t>Tiempo de carga </a:t>
                      </a:r>
                      <a:endParaRPr lang="es-ES" sz="1200">
                        <a:effectLst/>
                        <a:latin typeface="Times New Roman" panose="02020603050405020304" pitchFamily="18" charset="0"/>
                        <a:ea typeface="Calibri" panose="020F0502020204030204" pitchFamily="34" charset="0"/>
                      </a:endParaRPr>
                    </a:p>
                  </a:txBody>
                  <a:tcPr marL="44450" marR="44450" marT="0" marB="0" anchor="b"/>
                </a:tc>
                <a:tc>
                  <a:txBody>
                    <a:bodyPr/>
                    <a:lstStyle/>
                    <a:p>
                      <a:pPr algn="ctr">
                        <a:lnSpc>
                          <a:spcPct val="150000"/>
                        </a:lnSpc>
                        <a:spcAft>
                          <a:spcPts val="0"/>
                        </a:spcAft>
                      </a:pPr>
                      <a:r>
                        <a:rPr lang="es-CO" sz="1100">
                          <a:effectLst/>
                        </a:rPr>
                        <a:t>4 - 6 h</a:t>
                      </a:r>
                      <a:endParaRPr lang="es-ES" sz="1200">
                        <a:effectLst/>
                        <a:latin typeface="Times New Roman" panose="02020603050405020304" pitchFamily="18" charset="0"/>
                        <a:ea typeface="Calibri" panose="020F0502020204030204" pitchFamily="34" charset="0"/>
                      </a:endParaRPr>
                    </a:p>
                  </a:txBody>
                  <a:tcPr marL="44450" marR="44450" marT="0" marB="0" anchor="b"/>
                </a:tc>
              </a:tr>
              <a:tr h="190500">
                <a:tc>
                  <a:txBody>
                    <a:bodyPr/>
                    <a:lstStyle/>
                    <a:p>
                      <a:pPr>
                        <a:lnSpc>
                          <a:spcPct val="150000"/>
                        </a:lnSpc>
                        <a:spcAft>
                          <a:spcPts val="0"/>
                        </a:spcAft>
                      </a:pPr>
                      <a:r>
                        <a:rPr lang="es-CO" sz="1100">
                          <a:effectLst/>
                        </a:rPr>
                        <a:t>Peso en seco</a:t>
                      </a:r>
                      <a:endParaRPr lang="es-ES" sz="1200">
                        <a:effectLst/>
                        <a:latin typeface="Times New Roman" panose="02020603050405020304" pitchFamily="18" charset="0"/>
                        <a:ea typeface="Calibri" panose="020F0502020204030204" pitchFamily="34" charset="0"/>
                      </a:endParaRPr>
                    </a:p>
                  </a:txBody>
                  <a:tcPr marL="44450" marR="44450" marT="0" marB="0" anchor="b"/>
                </a:tc>
                <a:tc>
                  <a:txBody>
                    <a:bodyPr/>
                    <a:lstStyle/>
                    <a:p>
                      <a:pPr algn="ctr">
                        <a:lnSpc>
                          <a:spcPct val="150000"/>
                        </a:lnSpc>
                        <a:spcAft>
                          <a:spcPts val="0"/>
                        </a:spcAft>
                      </a:pPr>
                      <a:r>
                        <a:rPr lang="es-CO" sz="1100" dirty="0">
                          <a:effectLst/>
                        </a:rPr>
                        <a:t>80.5 kg</a:t>
                      </a:r>
                      <a:endParaRPr lang="es-ES" sz="1200" dirty="0">
                        <a:effectLst/>
                        <a:latin typeface="Times New Roman" panose="02020603050405020304" pitchFamily="18" charset="0"/>
                        <a:ea typeface="Calibri" panose="020F0502020204030204" pitchFamily="34" charset="0"/>
                      </a:endParaRPr>
                    </a:p>
                  </a:txBody>
                  <a:tcPr marL="44450" marR="44450" marT="0" marB="0" anchor="b"/>
                </a:tc>
              </a:tr>
            </a:tbl>
          </a:graphicData>
        </a:graphic>
      </p:graphicFrame>
      <p:sp>
        <p:nvSpPr>
          <p:cNvPr id="5" name="Rectángulo 4"/>
          <p:cNvSpPr/>
          <p:nvPr/>
        </p:nvSpPr>
        <p:spPr>
          <a:xfrm>
            <a:off x="17426" y="4765274"/>
            <a:ext cx="4572000" cy="369332"/>
          </a:xfrm>
          <a:prstGeom prst="rect">
            <a:avLst/>
          </a:prstGeom>
        </p:spPr>
        <p:txBody>
          <a:bodyPr>
            <a:spAutoFit/>
          </a:bodyPr>
          <a:lstStyle/>
          <a:p>
            <a:pPr marL="457200" algn="ctr">
              <a:spcAft>
                <a:spcPts val="0"/>
              </a:spcAft>
            </a:pPr>
            <a:r>
              <a:rPr lang="es-CO" sz="900" b="1" i="1" dirty="0">
                <a:latin typeface="Times New Roman" panose="02020603050405020304" pitchFamily="18" charset="0"/>
                <a:ea typeface="Times New Roman" panose="02020603050405020304" pitchFamily="18" charset="0"/>
              </a:rPr>
              <a:t>Imagen. 1</a:t>
            </a:r>
            <a:r>
              <a:rPr lang="es-CO" sz="900" dirty="0">
                <a:latin typeface="Times New Roman" panose="02020603050405020304" pitchFamily="18" charset="0"/>
                <a:ea typeface="Times New Roman" panose="02020603050405020304" pitchFamily="18" charset="0"/>
              </a:rPr>
              <a:t> </a:t>
            </a:r>
            <a:r>
              <a:rPr lang="en-US" sz="900" dirty="0" err="1">
                <a:latin typeface="Times New Roman" panose="02020603050405020304" pitchFamily="18" charset="0"/>
                <a:ea typeface="Times New Roman,"/>
              </a:rPr>
              <a:t>B’Twin</a:t>
            </a:r>
            <a:r>
              <a:rPr lang="en-US" sz="900" dirty="0">
                <a:latin typeface="Times New Roman" panose="02020603050405020304" pitchFamily="18" charset="0"/>
                <a:ea typeface="Times New Roman,"/>
              </a:rPr>
              <a:t> Velocity de John </a:t>
            </a:r>
            <a:r>
              <a:rPr lang="en-US" sz="900" dirty="0" err="1">
                <a:latin typeface="Times New Roman" panose="02020603050405020304" pitchFamily="18" charset="0"/>
                <a:ea typeface="Times New Roman,"/>
              </a:rPr>
              <a:t>Bukasa</a:t>
            </a:r>
            <a:r>
              <a:rPr lang="en-US" sz="900" dirty="0">
                <a:latin typeface="Times New Roman" panose="02020603050405020304" pitchFamily="18" charset="0"/>
                <a:ea typeface="Times New Roman,"/>
              </a:rPr>
              <a:t>. </a:t>
            </a:r>
            <a:endParaRPr lang="es-ES" sz="900" dirty="0">
              <a:latin typeface="Times New Roman" panose="02020603050405020304" pitchFamily="18" charset="0"/>
              <a:ea typeface="Times New Roman" panose="02020603050405020304" pitchFamily="18" charset="0"/>
            </a:endParaRPr>
          </a:p>
          <a:p>
            <a:pPr marL="457200" algn="ctr">
              <a:spcAft>
                <a:spcPts val="0"/>
              </a:spcAft>
            </a:pPr>
            <a:r>
              <a:rPr lang="es-CO" sz="900" dirty="0">
                <a:latin typeface="Times New Roman" panose="02020603050405020304" pitchFamily="18" charset="0"/>
                <a:ea typeface="Times New Roman" panose="02020603050405020304" pitchFamily="18" charset="0"/>
              </a:rPr>
              <a:t>Fuente: </a:t>
            </a:r>
            <a:r>
              <a:rPr lang="es-CO" sz="900" dirty="0" err="1">
                <a:latin typeface="Times New Roman" panose="02020603050405020304" pitchFamily="18" charset="0"/>
                <a:ea typeface="Times New Roman" panose="02020603050405020304" pitchFamily="18" charset="0"/>
              </a:rPr>
              <a:t>Motorpasión</a:t>
            </a:r>
            <a:r>
              <a:rPr lang="es-CO" sz="900" dirty="0">
                <a:latin typeface="Times New Roman" panose="02020603050405020304" pitchFamily="18" charset="0"/>
                <a:ea typeface="Times New Roman" panose="02020603050405020304" pitchFamily="18" charset="0"/>
              </a:rPr>
              <a:t> Futuro</a:t>
            </a:r>
            <a:endParaRPr lang="es-ES" sz="900" dirty="0">
              <a:effectLst/>
              <a:latin typeface="Times New Roman" panose="02020603050405020304" pitchFamily="18" charset="0"/>
              <a:ea typeface="Times New Roman" panose="02020603050405020304" pitchFamily="18" charset="0"/>
            </a:endParaRPr>
          </a:p>
        </p:txBody>
      </p:sp>
      <p:sp>
        <p:nvSpPr>
          <p:cNvPr id="6" name="Rectángulo 5"/>
          <p:cNvSpPr/>
          <p:nvPr/>
        </p:nvSpPr>
        <p:spPr>
          <a:xfrm>
            <a:off x="3886702" y="4864051"/>
            <a:ext cx="4572000" cy="329834"/>
          </a:xfrm>
          <a:prstGeom prst="rect">
            <a:avLst/>
          </a:prstGeom>
        </p:spPr>
        <p:txBody>
          <a:bodyPr>
            <a:spAutoFit/>
          </a:bodyPr>
          <a:lstStyle/>
          <a:p>
            <a:pPr indent="180340" algn="ctr">
              <a:lnSpc>
                <a:spcPct val="200000"/>
              </a:lnSpc>
              <a:spcAft>
                <a:spcPts val="0"/>
              </a:spcAft>
            </a:pPr>
            <a:r>
              <a:rPr lang="es-CO" sz="900" b="1" i="1" dirty="0">
                <a:latin typeface="Times New Roman" panose="02020603050405020304" pitchFamily="18" charset="0"/>
                <a:ea typeface="Calibri" panose="020F0502020204030204" pitchFamily="34" charset="0"/>
                <a:cs typeface="Times New Roman" panose="02020603050405020304" pitchFamily="18" charset="0"/>
              </a:rPr>
              <a:t>Tabla </a:t>
            </a:r>
            <a:r>
              <a:rPr lang="es-CO" sz="900" b="1" i="1" dirty="0" smtClean="0">
                <a:latin typeface="Times New Roman" panose="02020603050405020304" pitchFamily="18" charset="0"/>
                <a:ea typeface="Calibri" panose="020F0502020204030204" pitchFamily="34" charset="0"/>
                <a:cs typeface="Times New Roman" panose="02020603050405020304" pitchFamily="18" charset="0"/>
              </a:rPr>
              <a:t>1.</a:t>
            </a:r>
            <a:r>
              <a:rPr lang="es-CO" sz="900" i="1" dirty="0" smtClean="0">
                <a:latin typeface="Calibri" panose="020F0502020204030204" pitchFamily="34" charset="0"/>
                <a:ea typeface="Calibri" panose="020F0502020204030204" pitchFamily="34" charset="0"/>
                <a:cs typeface="Times New Roman" panose="02020603050405020304" pitchFamily="18" charset="0"/>
              </a:rPr>
              <a:t> </a:t>
            </a:r>
            <a:r>
              <a:rPr lang="es-CO" sz="900" dirty="0">
                <a:latin typeface="Times New Roman" panose="02020603050405020304" pitchFamily="18" charset="0"/>
                <a:ea typeface="Calibri" panose="020F0502020204030204" pitchFamily="34" charset="0"/>
                <a:cs typeface="Times New Roman" panose="02020603050405020304" pitchFamily="18" charset="0"/>
              </a:rPr>
              <a:t>Ficha técnica de las propiedades de un triciclo eléctrico.</a:t>
            </a:r>
            <a:endParaRPr lang="es-ES" sz="9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062080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99592" y="1700808"/>
            <a:ext cx="3740609" cy="2862322"/>
          </a:xfrm>
          <a:prstGeom prst="rect">
            <a:avLst/>
          </a:prstGeom>
        </p:spPr>
        <p:txBody>
          <a:bodyPr wrap="square">
            <a:spAutoFit/>
          </a:bodyPr>
          <a:lstStyle/>
          <a:p>
            <a:pPr algn="just"/>
            <a:r>
              <a:rPr lang="es-CO" b="1" dirty="0" smtClean="0"/>
              <a:t>Precio</a:t>
            </a:r>
          </a:p>
          <a:p>
            <a:pPr algn="just"/>
            <a:r>
              <a:rPr lang="es-CO" dirty="0"/>
              <a:t>EL precio de los triciclos y cuadriciclos oscilan entre $3.000.000 a $4.000.000 según el diseño y el costo de los materiales. Para los diseños personalizados el cliente debe realizar un anticipo del 50% del valor del producto y el 50% en la entrega del producto. </a:t>
            </a:r>
            <a:endParaRPr lang="es-ES" dirty="0"/>
          </a:p>
          <a:p>
            <a:pPr algn="just"/>
            <a:endParaRPr lang="es-CO" b="1" dirty="0"/>
          </a:p>
        </p:txBody>
      </p:sp>
      <p:graphicFrame>
        <p:nvGraphicFramePr>
          <p:cNvPr id="3" name="Tabla 2"/>
          <p:cNvGraphicFramePr>
            <a:graphicFrameLocks noGrp="1"/>
          </p:cNvGraphicFramePr>
          <p:nvPr>
            <p:extLst>
              <p:ext uri="{D42A27DB-BD31-4B8C-83A1-F6EECF244321}">
                <p14:modId xmlns:p14="http://schemas.microsoft.com/office/powerpoint/2010/main" val="1531910495"/>
              </p:ext>
            </p:extLst>
          </p:nvPr>
        </p:nvGraphicFramePr>
        <p:xfrm>
          <a:off x="4716016" y="1700808"/>
          <a:ext cx="3672408" cy="4526280"/>
        </p:xfrm>
        <a:graphic>
          <a:graphicData uri="http://schemas.openxmlformats.org/drawingml/2006/table">
            <a:tbl>
              <a:tblPr firstRow="1" firstCol="1" bandRow="1">
                <a:tableStyleId>{F5AB1C69-6EDB-4FF4-983F-18BD219EF322}</a:tableStyleId>
              </a:tblPr>
              <a:tblGrid>
                <a:gridCol w="2752366"/>
                <a:gridCol w="920042"/>
              </a:tblGrid>
              <a:tr h="176020">
                <a:tc gridSpan="2">
                  <a:txBody>
                    <a:bodyPr/>
                    <a:lstStyle/>
                    <a:p>
                      <a:pPr algn="ctr">
                        <a:lnSpc>
                          <a:spcPct val="150000"/>
                        </a:lnSpc>
                        <a:spcAft>
                          <a:spcPts val="0"/>
                        </a:spcAft>
                      </a:pPr>
                      <a:r>
                        <a:rPr lang="es-CO" sz="1100" dirty="0">
                          <a:effectLst/>
                        </a:rPr>
                        <a:t>MATERIA PRIMA Y COSTOS</a:t>
                      </a:r>
                      <a:endParaRPr lang="es-ES" sz="1200" dirty="0">
                        <a:effectLst/>
                        <a:latin typeface="Times New Roman" panose="02020603050405020304" pitchFamily="18" charset="0"/>
                        <a:ea typeface="Calibri" panose="020F0502020204030204" pitchFamily="34" charset="0"/>
                      </a:endParaRPr>
                    </a:p>
                  </a:txBody>
                  <a:tcPr marL="44447" marR="44447" marT="0" marB="0" anchor="b"/>
                </a:tc>
                <a:tc hMerge="1">
                  <a:txBody>
                    <a:bodyPr/>
                    <a:lstStyle/>
                    <a:p>
                      <a:endParaRPr lang="es-CO"/>
                    </a:p>
                  </a:txBody>
                  <a:tcPr/>
                </a:tc>
              </a:tr>
              <a:tr h="176020">
                <a:tc>
                  <a:txBody>
                    <a:bodyPr/>
                    <a:lstStyle/>
                    <a:p>
                      <a:pPr algn="ctr">
                        <a:lnSpc>
                          <a:spcPct val="150000"/>
                        </a:lnSpc>
                        <a:spcAft>
                          <a:spcPts val="0"/>
                        </a:spcAft>
                      </a:pPr>
                      <a:r>
                        <a:rPr lang="es-CO" sz="1100">
                          <a:effectLst/>
                        </a:rPr>
                        <a:t>Insumo y/o articulo</a:t>
                      </a:r>
                      <a:endParaRPr lang="es-ES" sz="1200">
                        <a:effectLst/>
                        <a:latin typeface="Times New Roman" panose="02020603050405020304" pitchFamily="18" charset="0"/>
                        <a:ea typeface="Calibri" panose="020F0502020204030204" pitchFamily="34" charset="0"/>
                      </a:endParaRPr>
                    </a:p>
                  </a:txBody>
                  <a:tcPr marL="44447" marR="44447" marT="0" marB="0" anchor="ctr"/>
                </a:tc>
                <a:tc>
                  <a:txBody>
                    <a:bodyPr/>
                    <a:lstStyle/>
                    <a:p>
                      <a:pPr algn="ctr">
                        <a:lnSpc>
                          <a:spcPct val="150000"/>
                        </a:lnSpc>
                        <a:spcAft>
                          <a:spcPts val="0"/>
                        </a:spcAft>
                      </a:pPr>
                      <a:r>
                        <a:rPr lang="es-CO" sz="1100">
                          <a:effectLst/>
                        </a:rPr>
                        <a:t>Valor</a:t>
                      </a:r>
                      <a:endParaRPr lang="es-ES" sz="1200">
                        <a:effectLst/>
                        <a:latin typeface="Times New Roman" panose="02020603050405020304" pitchFamily="18" charset="0"/>
                        <a:ea typeface="Calibri" panose="020F0502020204030204" pitchFamily="34" charset="0"/>
                      </a:endParaRPr>
                    </a:p>
                  </a:txBody>
                  <a:tcPr marL="44447" marR="44447" marT="0" marB="0" anchor="ctr"/>
                </a:tc>
              </a:tr>
              <a:tr h="176020">
                <a:tc>
                  <a:txBody>
                    <a:bodyPr/>
                    <a:lstStyle/>
                    <a:p>
                      <a:pPr>
                        <a:lnSpc>
                          <a:spcPct val="150000"/>
                        </a:lnSpc>
                        <a:spcAft>
                          <a:spcPts val="0"/>
                        </a:spcAft>
                      </a:pPr>
                      <a:r>
                        <a:rPr lang="es-CO" sz="1100" dirty="0">
                          <a:effectLst/>
                        </a:rPr>
                        <a:t>Batería/motor eléctrico</a:t>
                      </a:r>
                      <a:endParaRPr lang="es-ES" sz="1200" dirty="0">
                        <a:effectLst/>
                        <a:latin typeface="Times New Roman" panose="02020603050405020304" pitchFamily="18" charset="0"/>
                        <a:ea typeface="Calibri" panose="020F0502020204030204" pitchFamily="34" charset="0"/>
                      </a:endParaRPr>
                    </a:p>
                  </a:txBody>
                  <a:tcPr marL="44447" marR="44447" marT="0" marB="0" anchor="b"/>
                </a:tc>
                <a:tc>
                  <a:txBody>
                    <a:bodyPr/>
                    <a:lstStyle/>
                    <a:p>
                      <a:pPr algn="ctr">
                        <a:lnSpc>
                          <a:spcPct val="150000"/>
                        </a:lnSpc>
                        <a:spcAft>
                          <a:spcPts val="0"/>
                        </a:spcAft>
                      </a:pPr>
                      <a:r>
                        <a:rPr lang="es-CO" sz="1100">
                          <a:effectLst/>
                        </a:rPr>
                        <a:t>$ 530,000 </a:t>
                      </a:r>
                      <a:endParaRPr lang="es-ES" sz="1200">
                        <a:effectLst/>
                        <a:latin typeface="Times New Roman" panose="02020603050405020304" pitchFamily="18" charset="0"/>
                        <a:ea typeface="Calibri" panose="020F0502020204030204" pitchFamily="34" charset="0"/>
                      </a:endParaRPr>
                    </a:p>
                  </a:txBody>
                  <a:tcPr marL="44447" marR="44447" marT="0" marB="0" anchor="ctr"/>
                </a:tc>
              </a:tr>
              <a:tr h="176020">
                <a:tc>
                  <a:txBody>
                    <a:bodyPr/>
                    <a:lstStyle/>
                    <a:p>
                      <a:pPr>
                        <a:lnSpc>
                          <a:spcPct val="150000"/>
                        </a:lnSpc>
                        <a:spcAft>
                          <a:spcPts val="0"/>
                        </a:spcAft>
                      </a:pPr>
                      <a:r>
                        <a:rPr lang="es-CO" sz="1100" dirty="0">
                          <a:effectLst/>
                        </a:rPr>
                        <a:t>Cableado </a:t>
                      </a:r>
                      <a:endParaRPr lang="es-ES" sz="1200" dirty="0">
                        <a:effectLst/>
                        <a:latin typeface="Times New Roman" panose="02020603050405020304" pitchFamily="18" charset="0"/>
                        <a:ea typeface="Calibri" panose="020F0502020204030204" pitchFamily="34" charset="0"/>
                      </a:endParaRPr>
                    </a:p>
                  </a:txBody>
                  <a:tcPr marL="44447" marR="44447" marT="0" marB="0" anchor="b"/>
                </a:tc>
                <a:tc>
                  <a:txBody>
                    <a:bodyPr/>
                    <a:lstStyle/>
                    <a:p>
                      <a:pPr algn="ctr">
                        <a:lnSpc>
                          <a:spcPct val="150000"/>
                        </a:lnSpc>
                        <a:spcAft>
                          <a:spcPts val="0"/>
                        </a:spcAft>
                      </a:pPr>
                      <a:r>
                        <a:rPr lang="es-CO" sz="1100">
                          <a:effectLst/>
                        </a:rPr>
                        <a:t>$ 60,000 </a:t>
                      </a:r>
                      <a:endParaRPr lang="es-ES" sz="1200">
                        <a:effectLst/>
                        <a:latin typeface="Times New Roman" panose="02020603050405020304" pitchFamily="18" charset="0"/>
                        <a:ea typeface="Calibri" panose="020F0502020204030204" pitchFamily="34" charset="0"/>
                      </a:endParaRPr>
                    </a:p>
                  </a:txBody>
                  <a:tcPr marL="44447" marR="44447" marT="0" marB="0" anchor="ctr"/>
                </a:tc>
              </a:tr>
              <a:tr h="176020">
                <a:tc>
                  <a:txBody>
                    <a:bodyPr/>
                    <a:lstStyle/>
                    <a:p>
                      <a:pPr>
                        <a:lnSpc>
                          <a:spcPct val="150000"/>
                        </a:lnSpc>
                        <a:spcAft>
                          <a:spcPts val="0"/>
                        </a:spcAft>
                      </a:pPr>
                      <a:r>
                        <a:rPr lang="es-CO" sz="1100" dirty="0">
                          <a:effectLst/>
                        </a:rPr>
                        <a:t>Corazas </a:t>
                      </a:r>
                      <a:r>
                        <a:rPr lang="es-CO" sz="1100" dirty="0" err="1">
                          <a:effectLst/>
                        </a:rPr>
                        <a:t>sellomaticas</a:t>
                      </a:r>
                      <a:r>
                        <a:rPr lang="es-CO" sz="1100" dirty="0">
                          <a:effectLst/>
                        </a:rPr>
                        <a:t> </a:t>
                      </a:r>
                      <a:endParaRPr lang="es-ES" sz="1200" dirty="0">
                        <a:effectLst/>
                        <a:latin typeface="Times New Roman" panose="02020603050405020304" pitchFamily="18" charset="0"/>
                        <a:ea typeface="Calibri" panose="020F0502020204030204" pitchFamily="34" charset="0"/>
                      </a:endParaRPr>
                    </a:p>
                  </a:txBody>
                  <a:tcPr marL="44447" marR="44447" marT="0" marB="0" anchor="b"/>
                </a:tc>
                <a:tc>
                  <a:txBody>
                    <a:bodyPr/>
                    <a:lstStyle/>
                    <a:p>
                      <a:pPr algn="ctr">
                        <a:lnSpc>
                          <a:spcPct val="150000"/>
                        </a:lnSpc>
                        <a:spcAft>
                          <a:spcPts val="0"/>
                        </a:spcAft>
                      </a:pPr>
                      <a:r>
                        <a:rPr lang="es-CO" sz="1100">
                          <a:effectLst/>
                        </a:rPr>
                        <a:t>$ 120,000 </a:t>
                      </a:r>
                      <a:endParaRPr lang="es-ES" sz="1200">
                        <a:effectLst/>
                        <a:latin typeface="Times New Roman" panose="02020603050405020304" pitchFamily="18" charset="0"/>
                        <a:ea typeface="Calibri" panose="020F0502020204030204" pitchFamily="34" charset="0"/>
                      </a:endParaRPr>
                    </a:p>
                  </a:txBody>
                  <a:tcPr marL="44447" marR="44447" marT="0" marB="0" anchor="ctr"/>
                </a:tc>
              </a:tr>
              <a:tr h="176020">
                <a:tc>
                  <a:txBody>
                    <a:bodyPr/>
                    <a:lstStyle/>
                    <a:p>
                      <a:pPr>
                        <a:lnSpc>
                          <a:spcPct val="150000"/>
                        </a:lnSpc>
                        <a:spcAft>
                          <a:spcPts val="0"/>
                        </a:spcAft>
                      </a:pPr>
                      <a:r>
                        <a:rPr lang="es-CO" sz="1100">
                          <a:effectLst/>
                        </a:rPr>
                        <a:t>Fibra de plástico </a:t>
                      </a:r>
                      <a:endParaRPr lang="es-ES" sz="1200">
                        <a:effectLst/>
                        <a:latin typeface="Times New Roman" panose="02020603050405020304" pitchFamily="18" charset="0"/>
                        <a:ea typeface="Calibri" panose="020F0502020204030204" pitchFamily="34" charset="0"/>
                      </a:endParaRPr>
                    </a:p>
                  </a:txBody>
                  <a:tcPr marL="44447" marR="44447" marT="0" marB="0" anchor="b"/>
                </a:tc>
                <a:tc>
                  <a:txBody>
                    <a:bodyPr/>
                    <a:lstStyle/>
                    <a:p>
                      <a:pPr algn="ctr">
                        <a:lnSpc>
                          <a:spcPct val="150000"/>
                        </a:lnSpc>
                        <a:spcAft>
                          <a:spcPts val="0"/>
                        </a:spcAft>
                      </a:pPr>
                      <a:r>
                        <a:rPr lang="es-CO" sz="1100">
                          <a:effectLst/>
                        </a:rPr>
                        <a:t>$ 300,000 </a:t>
                      </a:r>
                      <a:endParaRPr lang="es-ES" sz="1200">
                        <a:effectLst/>
                        <a:latin typeface="Times New Roman" panose="02020603050405020304" pitchFamily="18" charset="0"/>
                        <a:ea typeface="Calibri" panose="020F0502020204030204" pitchFamily="34" charset="0"/>
                      </a:endParaRPr>
                    </a:p>
                  </a:txBody>
                  <a:tcPr marL="44447" marR="44447" marT="0" marB="0" anchor="ctr"/>
                </a:tc>
              </a:tr>
              <a:tr h="176020">
                <a:tc>
                  <a:txBody>
                    <a:bodyPr/>
                    <a:lstStyle/>
                    <a:p>
                      <a:pPr>
                        <a:lnSpc>
                          <a:spcPct val="150000"/>
                        </a:lnSpc>
                        <a:spcAft>
                          <a:spcPts val="0"/>
                        </a:spcAft>
                      </a:pPr>
                      <a:r>
                        <a:rPr lang="es-CO" sz="1100" dirty="0">
                          <a:effectLst/>
                        </a:rPr>
                        <a:t>Herramientas tuercas y tornillos</a:t>
                      </a:r>
                      <a:endParaRPr lang="es-ES" sz="1200" dirty="0">
                        <a:effectLst/>
                        <a:latin typeface="Times New Roman" panose="02020603050405020304" pitchFamily="18" charset="0"/>
                        <a:ea typeface="Calibri" panose="020F0502020204030204" pitchFamily="34" charset="0"/>
                      </a:endParaRPr>
                    </a:p>
                  </a:txBody>
                  <a:tcPr marL="44447" marR="44447" marT="0" marB="0" anchor="b"/>
                </a:tc>
                <a:tc>
                  <a:txBody>
                    <a:bodyPr/>
                    <a:lstStyle/>
                    <a:p>
                      <a:pPr algn="ctr">
                        <a:lnSpc>
                          <a:spcPct val="150000"/>
                        </a:lnSpc>
                        <a:spcAft>
                          <a:spcPts val="0"/>
                        </a:spcAft>
                      </a:pPr>
                      <a:r>
                        <a:rPr lang="es-CO" sz="1100">
                          <a:effectLst/>
                        </a:rPr>
                        <a:t>$ 45,000 </a:t>
                      </a:r>
                      <a:endParaRPr lang="es-ES" sz="1200">
                        <a:effectLst/>
                        <a:latin typeface="Times New Roman" panose="02020603050405020304" pitchFamily="18" charset="0"/>
                        <a:ea typeface="Calibri" panose="020F0502020204030204" pitchFamily="34" charset="0"/>
                      </a:endParaRPr>
                    </a:p>
                  </a:txBody>
                  <a:tcPr marL="44447" marR="44447" marT="0" marB="0" anchor="ctr"/>
                </a:tc>
              </a:tr>
              <a:tr h="176020">
                <a:tc>
                  <a:txBody>
                    <a:bodyPr/>
                    <a:lstStyle/>
                    <a:p>
                      <a:pPr>
                        <a:lnSpc>
                          <a:spcPct val="150000"/>
                        </a:lnSpc>
                        <a:spcAft>
                          <a:spcPts val="0"/>
                        </a:spcAft>
                      </a:pPr>
                      <a:r>
                        <a:rPr lang="es-CO" sz="1100">
                          <a:effectLst/>
                        </a:rPr>
                        <a:t>Juego de rines </a:t>
                      </a:r>
                      <a:endParaRPr lang="es-ES" sz="1200">
                        <a:effectLst/>
                        <a:latin typeface="Times New Roman" panose="02020603050405020304" pitchFamily="18" charset="0"/>
                        <a:ea typeface="Calibri" panose="020F0502020204030204" pitchFamily="34" charset="0"/>
                      </a:endParaRPr>
                    </a:p>
                  </a:txBody>
                  <a:tcPr marL="44447" marR="44447" marT="0" marB="0" anchor="b"/>
                </a:tc>
                <a:tc>
                  <a:txBody>
                    <a:bodyPr/>
                    <a:lstStyle/>
                    <a:p>
                      <a:pPr algn="ctr">
                        <a:lnSpc>
                          <a:spcPct val="150000"/>
                        </a:lnSpc>
                        <a:spcAft>
                          <a:spcPts val="0"/>
                        </a:spcAft>
                      </a:pPr>
                      <a:r>
                        <a:rPr lang="es-CO" sz="1100">
                          <a:effectLst/>
                        </a:rPr>
                        <a:t>$ 250,000 </a:t>
                      </a:r>
                      <a:endParaRPr lang="es-ES" sz="1200">
                        <a:effectLst/>
                        <a:latin typeface="Times New Roman" panose="02020603050405020304" pitchFamily="18" charset="0"/>
                        <a:ea typeface="Calibri" panose="020F0502020204030204" pitchFamily="34" charset="0"/>
                      </a:endParaRPr>
                    </a:p>
                  </a:txBody>
                  <a:tcPr marL="44447" marR="44447" marT="0" marB="0" anchor="ctr"/>
                </a:tc>
              </a:tr>
              <a:tr h="176020">
                <a:tc>
                  <a:txBody>
                    <a:bodyPr/>
                    <a:lstStyle/>
                    <a:p>
                      <a:pPr>
                        <a:lnSpc>
                          <a:spcPct val="150000"/>
                        </a:lnSpc>
                        <a:spcAft>
                          <a:spcPts val="0"/>
                        </a:spcAft>
                      </a:pPr>
                      <a:r>
                        <a:rPr lang="es-CO" sz="1100">
                          <a:effectLst/>
                        </a:rPr>
                        <a:t>Mano de obra/ensamble</a:t>
                      </a:r>
                      <a:endParaRPr lang="es-ES" sz="1200">
                        <a:effectLst/>
                        <a:latin typeface="Times New Roman" panose="02020603050405020304" pitchFamily="18" charset="0"/>
                        <a:ea typeface="Calibri" panose="020F0502020204030204" pitchFamily="34" charset="0"/>
                      </a:endParaRPr>
                    </a:p>
                  </a:txBody>
                  <a:tcPr marL="44447" marR="44447" marT="0" marB="0" anchor="b"/>
                </a:tc>
                <a:tc>
                  <a:txBody>
                    <a:bodyPr/>
                    <a:lstStyle/>
                    <a:p>
                      <a:pPr algn="ctr">
                        <a:lnSpc>
                          <a:spcPct val="150000"/>
                        </a:lnSpc>
                        <a:spcAft>
                          <a:spcPts val="0"/>
                        </a:spcAft>
                      </a:pPr>
                      <a:r>
                        <a:rPr lang="es-CO" sz="1100">
                          <a:effectLst/>
                        </a:rPr>
                        <a:t>$ 75,000 </a:t>
                      </a:r>
                      <a:endParaRPr lang="es-ES" sz="1200">
                        <a:effectLst/>
                        <a:latin typeface="Times New Roman" panose="02020603050405020304" pitchFamily="18" charset="0"/>
                        <a:ea typeface="Calibri" panose="020F0502020204030204" pitchFamily="34" charset="0"/>
                      </a:endParaRPr>
                    </a:p>
                  </a:txBody>
                  <a:tcPr marL="44447" marR="44447" marT="0" marB="0" anchor="ctr"/>
                </a:tc>
              </a:tr>
              <a:tr h="176020">
                <a:tc>
                  <a:txBody>
                    <a:bodyPr/>
                    <a:lstStyle/>
                    <a:p>
                      <a:pPr>
                        <a:lnSpc>
                          <a:spcPct val="150000"/>
                        </a:lnSpc>
                        <a:spcAft>
                          <a:spcPts val="0"/>
                        </a:spcAft>
                      </a:pPr>
                      <a:r>
                        <a:rPr lang="es-CO" sz="1100">
                          <a:effectLst/>
                        </a:rPr>
                        <a:t>Pintura </a:t>
                      </a:r>
                      <a:endParaRPr lang="es-ES" sz="1200">
                        <a:effectLst/>
                        <a:latin typeface="Times New Roman" panose="02020603050405020304" pitchFamily="18" charset="0"/>
                        <a:ea typeface="Calibri" panose="020F0502020204030204" pitchFamily="34" charset="0"/>
                      </a:endParaRPr>
                    </a:p>
                  </a:txBody>
                  <a:tcPr marL="44447" marR="44447" marT="0" marB="0" anchor="b"/>
                </a:tc>
                <a:tc>
                  <a:txBody>
                    <a:bodyPr/>
                    <a:lstStyle/>
                    <a:p>
                      <a:pPr algn="ctr">
                        <a:lnSpc>
                          <a:spcPct val="150000"/>
                        </a:lnSpc>
                        <a:spcAft>
                          <a:spcPts val="0"/>
                        </a:spcAft>
                      </a:pPr>
                      <a:r>
                        <a:rPr lang="es-CO" sz="1100">
                          <a:effectLst/>
                        </a:rPr>
                        <a:t>$ 150,000 </a:t>
                      </a:r>
                      <a:endParaRPr lang="es-ES" sz="1200">
                        <a:effectLst/>
                        <a:latin typeface="Times New Roman" panose="02020603050405020304" pitchFamily="18" charset="0"/>
                        <a:ea typeface="Calibri" panose="020F0502020204030204" pitchFamily="34" charset="0"/>
                      </a:endParaRPr>
                    </a:p>
                  </a:txBody>
                  <a:tcPr marL="44447" marR="44447" marT="0" marB="0" anchor="ctr"/>
                </a:tc>
              </a:tr>
              <a:tr h="176020">
                <a:tc>
                  <a:txBody>
                    <a:bodyPr/>
                    <a:lstStyle/>
                    <a:p>
                      <a:pPr>
                        <a:lnSpc>
                          <a:spcPct val="150000"/>
                        </a:lnSpc>
                        <a:spcAft>
                          <a:spcPts val="0"/>
                        </a:spcAft>
                      </a:pPr>
                      <a:r>
                        <a:rPr lang="es-CO" sz="1100">
                          <a:effectLst/>
                        </a:rPr>
                        <a:t>Rodamientos, piñones y bielas</a:t>
                      </a:r>
                      <a:endParaRPr lang="es-ES" sz="1200">
                        <a:effectLst/>
                        <a:latin typeface="Times New Roman" panose="02020603050405020304" pitchFamily="18" charset="0"/>
                        <a:ea typeface="Calibri" panose="020F0502020204030204" pitchFamily="34" charset="0"/>
                      </a:endParaRPr>
                    </a:p>
                  </a:txBody>
                  <a:tcPr marL="44447" marR="44447" marT="0" marB="0" anchor="b"/>
                </a:tc>
                <a:tc>
                  <a:txBody>
                    <a:bodyPr/>
                    <a:lstStyle/>
                    <a:p>
                      <a:pPr algn="ctr">
                        <a:lnSpc>
                          <a:spcPct val="150000"/>
                        </a:lnSpc>
                        <a:spcAft>
                          <a:spcPts val="0"/>
                        </a:spcAft>
                      </a:pPr>
                      <a:r>
                        <a:rPr lang="es-CO" sz="1100">
                          <a:effectLst/>
                        </a:rPr>
                        <a:t>$ 100,000 </a:t>
                      </a:r>
                      <a:endParaRPr lang="es-ES" sz="1200">
                        <a:effectLst/>
                        <a:latin typeface="Times New Roman" panose="02020603050405020304" pitchFamily="18" charset="0"/>
                        <a:ea typeface="Calibri" panose="020F0502020204030204" pitchFamily="34" charset="0"/>
                      </a:endParaRPr>
                    </a:p>
                  </a:txBody>
                  <a:tcPr marL="44447" marR="44447" marT="0" marB="0" anchor="ctr"/>
                </a:tc>
              </a:tr>
              <a:tr h="176020">
                <a:tc>
                  <a:txBody>
                    <a:bodyPr/>
                    <a:lstStyle/>
                    <a:p>
                      <a:pPr>
                        <a:lnSpc>
                          <a:spcPct val="150000"/>
                        </a:lnSpc>
                        <a:spcAft>
                          <a:spcPts val="0"/>
                        </a:spcAft>
                      </a:pPr>
                      <a:r>
                        <a:rPr lang="es-CO" sz="1100">
                          <a:effectLst/>
                        </a:rPr>
                        <a:t>Silla ergonómica </a:t>
                      </a:r>
                      <a:endParaRPr lang="es-ES" sz="1200">
                        <a:effectLst/>
                        <a:latin typeface="Times New Roman" panose="02020603050405020304" pitchFamily="18" charset="0"/>
                        <a:ea typeface="Calibri" panose="020F0502020204030204" pitchFamily="34" charset="0"/>
                      </a:endParaRPr>
                    </a:p>
                  </a:txBody>
                  <a:tcPr marL="44447" marR="44447" marT="0" marB="0" anchor="b"/>
                </a:tc>
                <a:tc>
                  <a:txBody>
                    <a:bodyPr/>
                    <a:lstStyle/>
                    <a:p>
                      <a:pPr algn="ctr">
                        <a:lnSpc>
                          <a:spcPct val="150000"/>
                        </a:lnSpc>
                        <a:spcAft>
                          <a:spcPts val="0"/>
                        </a:spcAft>
                      </a:pPr>
                      <a:r>
                        <a:rPr lang="es-CO" sz="1100">
                          <a:effectLst/>
                        </a:rPr>
                        <a:t>$ 120,000 </a:t>
                      </a:r>
                      <a:endParaRPr lang="es-ES" sz="1200">
                        <a:effectLst/>
                        <a:latin typeface="Times New Roman" panose="02020603050405020304" pitchFamily="18" charset="0"/>
                        <a:ea typeface="Calibri" panose="020F0502020204030204" pitchFamily="34" charset="0"/>
                      </a:endParaRPr>
                    </a:p>
                  </a:txBody>
                  <a:tcPr marL="44447" marR="44447" marT="0" marB="0" anchor="ctr"/>
                </a:tc>
              </a:tr>
              <a:tr h="176020">
                <a:tc>
                  <a:txBody>
                    <a:bodyPr/>
                    <a:lstStyle/>
                    <a:p>
                      <a:pPr>
                        <a:lnSpc>
                          <a:spcPct val="150000"/>
                        </a:lnSpc>
                        <a:spcAft>
                          <a:spcPts val="0"/>
                        </a:spcAft>
                      </a:pPr>
                      <a:r>
                        <a:rPr lang="es-CO" sz="1100">
                          <a:effectLst/>
                        </a:rPr>
                        <a:t>Sistema de cambios y/o velocidades</a:t>
                      </a:r>
                      <a:endParaRPr lang="es-ES" sz="1200">
                        <a:effectLst/>
                        <a:latin typeface="Times New Roman" panose="02020603050405020304" pitchFamily="18" charset="0"/>
                        <a:ea typeface="Calibri" panose="020F0502020204030204" pitchFamily="34" charset="0"/>
                      </a:endParaRPr>
                    </a:p>
                  </a:txBody>
                  <a:tcPr marL="44447" marR="44447" marT="0" marB="0" anchor="b"/>
                </a:tc>
                <a:tc>
                  <a:txBody>
                    <a:bodyPr/>
                    <a:lstStyle/>
                    <a:p>
                      <a:pPr algn="ctr">
                        <a:lnSpc>
                          <a:spcPct val="150000"/>
                        </a:lnSpc>
                        <a:spcAft>
                          <a:spcPts val="0"/>
                        </a:spcAft>
                      </a:pPr>
                      <a:r>
                        <a:rPr lang="es-CO" sz="1100">
                          <a:effectLst/>
                        </a:rPr>
                        <a:t>$ 150,000 </a:t>
                      </a:r>
                      <a:endParaRPr lang="es-ES" sz="1200">
                        <a:effectLst/>
                        <a:latin typeface="Times New Roman" panose="02020603050405020304" pitchFamily="18" charset="0"/>
                        <a:ea typeface="Calibri" panose="020F0502020204030204" pitchFamily="34" charset="0"/>
                      </a:endParaRPr>
                    </a:p>
                  </a:txBody>
                  <a:tcPr marL="44447" marR="44447" marT="0" marB="0" anchor="ctr"/>
                </a:tc>
              </a:tr>
              <a:tr h="176020">
                <a:tc>
                  <a:txBody>
                    <a:bodyPr/>
                    <a:lstStyle/>
                    <a:p>
                      <a:pPr>
                        <a:lnSpc>
                          <a:spcPct val="150000"/>
                        </a:lnSpc>
                        <a:spcAft>
                          <a:spcPts val="0"/>
                        </a:spcAft>
                      </a:pPr>
                      <a:r>
                        <a:rPr lang="es-CO" sz="1100">
                          <a:effectLst/>
                        </a:rPr>
                        <a:t>Sistema de frenos</a:t>
                      </a:r>
                      <a:endParaRPr lang="es-ES" sz="1200">
                        <a:effectLst/>
                        <a:latin typeface="Times New Roman" panose="02020603050405020304" pitchFamily="18" charset="0"/>
                        <a:ea typeface="Calibri" panose="020F0502020204030204" pitchFamily="34" charset="0"/>
                      </a:endParaRPr>
                    </a:p>
                  </a:txBody>
                  <a:tcPr marL="44447" marR="44447" marT="0" marB="0" anchor="b"/>
                </a:tc>
                <a:tc>
                  <a:txBody>
                    <a:bodyPr/>
                    <a:lstStyle/>
                    <a:p>
                      <a:pPr algn="ctr">
                        <a:lnSpc>
                          <a:spcPct val="150000"/>
                        </a:lnSpc>
                        <a:spcAft>
                          <a:spcPts val="0"/>
                        </a:spcAft>
                      </a:pPr>
                      <a:r>
                        <a:rPr lang="es-CO" sz="1100">
                          <a:effectLst/>
                        </a:rPr>
                        <a:t>$ 150,000 </a:t>
                      </a:r>
                      <a:endParaRPr lang="es-ES" sz="1200">
                        <a:effectLst/>
                        <a:latin typeface="Times New Roman" panose="02020603050405020304" pitchFamily="18" charset="0"/>
                        <a:ea typeface="Calibri" panose="020F0502020204030204" pitchFamily="34" charset="0"/>
                      </a:endParaRPr>
                    </a:p>
                  </a:txBody>
                  <a:tcPr marL="44447" marR="44447" marT="0" marB="0" anchor="ctr"/>
                </a:tc>
              </a:tr>
              <a:tr h="176020">
                <a:tc>
                  <a:txBody>
                    <a:bodyPr/>
                    <a:lstStyle/>
                    <a:p>
                      <a:pPr>
                        <a:lnSpc>
                          <a:spcPct val="150000"/>
                        </a:lnSpc>
                        <a:spcAft>
                          <a:spcPts val="0"/>
                        </a:spcAft>
                      </a:pPr>
                      <a:r>
                        <a:rPr lang="es-CO" sz="1100">
                          <a:effectLst/>
                        </a:rPr>
                        <a:t>Soldadura</a:t>
                      </a:r>
                      <a:endParaRPr lang="es-ES" sz="1200">
                        <a:effectLst/>
                        <a:latin typeface="Times New Roman" panose="02020603050405020304" pitchFamily="18" charset="0"/>
                        <a:ea typeface="Calibri" panose="020F0502020204030204" pitchFamily="34" charset="0"/>
                      </a:endParaRPr>
                    </a:p>
                  </a:txBody>
                  <a:tcPr marL="44447" marR="44447" marT="0" marB="0" anchor="b"/>
                </a:tc>
                <a:tc>
                  <a:txBody>
                    <a:bodyPr/>
                    <a:lstStyle/>
                    <a:p>
                      <a:pPr algn="ctr">
                        <a:lnSpc>
                          <a:spcPct val="150000"/>
                        </a:lnSpc>
                        <a:spcAft>
                          <a:spcPts val="0"/>
                        </a:spcAft>
                      </a:pPr>
                      <a:r>
                        <a:rPr lang="es-CO" sz="1100">
                          <a:effectLst/>
                        </a:rPr>
                        <a:t>$ 125,000 </a:t>
                      </a:r>
                      <a:endParaRPr lang="es-ES" sz="1200">
                        <a:effectLst/>
                        <a:latin typeface="Times New Roman" panose="02020603050405020304" pitchFamily="18" charset="0"/>
                        <a:ea typeface="Calibri" panose="020F0502020204030204" pitchFamily="34" charset="0"/>
                      </a:endParaRPr>
                    </a:p>
                  </a:txBody>
                  <a:tcPr marL="44447" marR="44447" marT="0" marB="0" anchor="ctr"/>
                </a:tc>
              </a:tr>
              <a:tr h="176020">
                <a:tc>
                  <a:txBody>
                    <a:bodyPr/>
                    <a:lstStyle/>
                    <a:p>
                      <a:pPr>
                        <a:lnSpc>
                          <a:spcPct val="150000"/>
                        </a:lnSpc>
                        <a:spcAft>
                          <a:spcPts val="0"/>
                        </a:spcAft>
                      </a:pPr>
                      <a:r>
                        <a:rPr lang="es-CO" sz="1100">
                          <a:effectLst/>
                        </a:rPr>
                        <a:t>Tubería en aluminio </a:t>
                      </a:r>
                      <a:endParaRPr lang="es-ES" sz="1200">
                        <a:effectLst/>
                        <a:latin typeface="Times New Roman" panose="02020603050405020304" pitchFamily="18" charset="0"/>
                        <a:ea typeface="Calibri" panose="020F0502020204030204" pitchFamily="34" charset="0"/>
                      </a:endParaRPr>
                    </a:p>
                  </a:txBody>
                  <a:tcPr marL="44447" marR="44447" marT="0" marB="0" anchor="b"/>
                </a:tc>
                <a:tc>
                  <a:txBody>
                    <a:bodyPr/>
                    <a:lstStyle/>
                    <a:p>
                      <a:pPr algn="ctr">
                        <a:lnSpc>
                          <a:spcPct val="150000"/>
                        </a:lnSpc>
                        <a:spcAft>
                          <a:spcPts val="0"/>
                        </a:spcAft>
                      </a:pPr>
                      <a:r>
                        <a:rPr lang="es-CO" sz="1100">
                          <a:effectLst/>
                        </a:rPr>
                        <a:t>$ 225,000 </a:t>
                      </a:r>
                      <a:endParaRPr lang="es-ES" sz="1200">
                        <a:effectLst/>
                        <a:latin typeface="Times New Roman" panose="02020603050405020304" pitchFamily="18" charset="0"/>
                        <a:ea typeface="Calibri" panose="020F0502020204030204" pitchFamily="34" charset="0"/>
                      </a:endParaRPr>
                    </a:p>
                  </a:txBody>
                  <a:tcPr marL="44447" marR="44447" marT="0" marB="0" anchor="ctr"/>
                </a:tc>
              </a:tr>
              <a:tr h="176020">
                <a:tc>
                  <a:txBody>
                    <a:bodyPr/>
                    <a:lstStyle/>
                    <a:p>
                      <a:pPr>
                        <a:lnSpc>
                          <a:spcPct val="150000"/>
                        </a:lnSpc>
                        <a:spcAft>
                          <a:spcPts val="0"/>
                        </a:spcAft>
                      </a:pPr>
                      <a:r>
                        <a:rPr lang="es-CO" sz="1100">
                          <a:effectLst/>
                        </a:rPr>
                        <a:t>Vidrios, espejos y luces LED´s </a:t>
                      </a:r>
                      <a:endParaRPr lang="es-ES" sz="1200">
                        <a:effectLst/>
                        <a:latin typeface="Times New Roman" panose="02020603050405020304" pitchFamily="18" charset="0"/>
                        <a:ea typeface="Calibri" panose="020F0502020204030204" pitchFamily="34" charset="0"/>
                      </a:endParaRPr>
                    </a:p>
                  </a:txBody>
                  <a:tcPr marL="44447" marR="44447" marT="0" marB="0" anchor="b"/>
                </a:tc>
                <a:tc>
                  <a:txBody>
                    <a:bodyPr/>
                    <a:lstStyle/>
                    <a:p>
                      <a:pPr algn="ctr">
                        <a:lnSpc>
                          <a:spcPct val="150000"/>
                        </a:lnSpc>
                        <a:spcAft>
                          <a:spcPts val="0"/>
                        </a:spcAft>
                      </a:pPr>
                      <a:r>
                        <a:rPr lang="es-CO" sz="1100">
                          <a:effectLst/>
                        </a:rPr>
                        <a:t>$ 170,000 </a:t>
                      </a:r>
                      <a:endParaRPr lang="es-ES" sz="1200">
                        <a:effectLst/>
                        <a:latin typeface="Times New Roman" panose="02020603050405020304" pitchFamily="18" charset="0"/>
                        <a:ea typeface="Calibri" panose="020F0502020204030204" pitchFamily="34" charset="0"/>
                      </a:endParaRPr>
                    </a:p>
                  </a:txBody>
                  <a:tcPr marL="44447" marR="44447" marT="0" marB="0" anchor="ctr"/>
                </a:tc>
              </a:tr>
              <a:tr h="176020">
                <a:tc>
                  <a:txBody>
                    <a:bodyPr/>
                    <a:lstStyle/>
                    <a:p>
                      <a:pPr algn="ctr">
                        <a:lnSpc>
                          <a:spcPct val="150000"/>
                        </a:lnSpc>
                        <a:spcAft>
                          <a:spcPts val="0"/>
                        </a:spcAft>
                      </a:pPr>
                      <a:r>
                        <a:rPr lang="es-CO" sz="1100">
                          <a:effectLst/>
                        </a:rPr>
                        <a:t>Total</a:t>
                      </a:r>
                      <a:endParaRPr lang="es-ES" sz="1200">
                        <a:effectLst/>
                        <a:latin typeface="Times New Roman" panose="02020603050405020304" pitchFamily="18" charset="0"/>
                        <a:ea typeface="Calibri" panose="020F0502020204030204" pitchFamily="34" charset="0"/>
                      </a:endParaRPr>
                    </a:p>
                  </a:txBody>
                  <a:tcPr marL="44447" marR="44447" marT="0" marB="0" anchor="ctr"/>
                </a:tc>
                <a:tc>
                  <a:txBody>
                    <a:bodyPr/>
                    <a:lstStyle/>
                    <a:p>
                      <a:pPr algn="ctr">
                        <a:lnSpc>
                          <a:spcPct val="150000"/>
                        </a:lnSpc>
                        <a:spcAft>
                          <a:spcPts val="0"/>
                        </a:spcAft>
                      </a:pPr>
                      <a:r>
                        <a:rPr lang="es-CO" sz="1100" dirty="0">
                          <a:effectLst/>
                        </a:rPr>
                        <a:t>$ 2,570,000 </a:t>
                      </a:r>
                      <a:endParaRPr lang="es-ES" sz="1200" dirty="0">
                        <a:effectLst/>
                        <a:latin typeface="Times New Roman" panose="02020603050405020304" pitchFamily="18" charset="0"/>
                        <a:ea typeface="Calibri" panose="020F0502020204030204" pitchFamily="34" charset="0"/>
                      </a:endParaRPr>
                    </a:p>
                  </a:txBody>
                  <a:tcPr marL="44447" marR="44447" marT="0" marB="0" anchor="b"/>
                </a:tc>
              </a:tr>
            </a:tbl>
          </a:graphicData>
        </a:graphic>
      </p:graphicFrame>
      <p:sp>
        <p:nvSpPr>
          <p:cNvPr id="4" name="Rectángulo 3"/>
          <p:cNvSpPr/>
          <p:nvPr/>
        </p:nvSpPr>
        <p:spPr>
          <a:xfrm>
            <a:off x="4139952" y="1355332"/>
            <a:ext cx="4572000" cy="369332"/>
          </a:xfrm>
          <a:prstGeom prst="rect">
            <a:avLst/>
          </a:prstGeom>
        </p:spPr>
        <p:txBody>
          <a:bodyPr>
            <a:spAutoFit/>
          </a:bodyPr>
          <a:lstStyle/>
          <a:p>
            <a:pPr indent="180340" algn="ctr">
              <a:lnSpc>
                <a:spcPct val="200000"/>
              </a:lnSpc>
              <a:spcAft>
                <a:spcPts val="0"/>
              </a:spcAft>
            </a:pPr>
            <a:r>
              <a:rPr lang="es-CO" sz="900" b="1" i="1" dirty="0">
                <a:latin typeface="Times New Roman" panose="02020603050405020304" pitchFamily="18" charset="0"/>
                <a:ea typeface="Calibri" panose="020F0502020204030204" pitchFamily="34" charset="0"/>
                <a:cs typeface="Times New Roman" panose="02020603050405020304" pitchFamily="18" charset="0"/>
              </a:rPr>
              <a:t>Tabla </a:t>
            </a:r>
            <a:r>
              <a:rPr lang="es-CO" sz="900" b="1" i="1" dirty="0" smtClean="0">
                <a:latin typeface="Times New Roman" panose="02020603050405020304" pitchFamily="18" charset="0"/>
                <a:ea typeface="Calibri" panose="020F0502020204030204" pitchFamily="34" charset="0"/>
                <a:cs typeface="Times New Roman" panose="02020603050405020304" pitchFamily="18" charset="0"/>
              </a:rPr>
              <a:t>2.</a:t>
            </a:r>
            <a:r>
              <a:rPr lang="es-CO" sz="900" b="1" i="1" dirty="0" smtClean="0">
                <a:latin typeface="Calibri" panose="020F0502020204030204" pitchFamily="34" charset="0"/>
                <a:ea typeface="Calibri" panose="020F0502020204030204" pitchFamily="34" charset="0"/>
                <a:cs typeface="Times New Roman" panose="02020603050405020304" pitchFamily="18" charset="0"/>
              </a:rPr>
              <a:t> </a:t>
            </a:r>
            <a:r>
              <a:rPr lang="es-CO" sz="900" dirty="0">
                <a:latin typeface="Calibri" panose="020F0502020204030204" pitchFamily="34" charset="0"/>
                <a:ea typeface="Calibri" panose="020F0502020204030204" pitchFamily="34" charset="0"/>
                <a:cs typeface="Times New Roman" panose="02020603050405020304" pitchFamily="18" charset="0"/>
              </a:rPr>
              <a:t>Costo de producción de un triciclo dual.</a:t>
            </a:r>
            <a:endParaRPr lang="es-ES" sz="9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162177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99592" y="1700808"/>
            <a:ext cx="1180131" cy="369332"/>
          </a:xfrm>
          <a:prstGeom prst="rect">
            <a:avLst/>
          </a:prstGeom>
        </p:spPr>
        <p:txBody>
          <a:bodyPr wrap="none">
            <a:spAutoFit/>
          </a:bodyPr>
          <a:lstStyle/>
          <a:p>
            <a:pPr algn="just"/>
            <a:r>
              <a:rPr lang="es-CO" b="1" dirty="0" smtClean="0"/>
              <a:t>Publicidad</a:t>
            </a:r>
            <a:endParaRPr lang="es-CO" b="1" dirty="0"/>
          </a:p>
        </p:txBody>
      </p:sp>
      <p:pic>
        <p:nvPicPr>
          <p:cNvPr id="4" name="Imagen 3"/>
          <p:cNvPicPr>
            <a:picLocks noChangeAspect="1"/>
          </p:cNvPicPr>
          <p:nvPr/>
        </p:nvPicPr>
        <p:blipFill rotWithShape="1">
          <a:blip r:embed="rId2"/>
          <a:srcRect b="13705"/>
          <a:stretch/>
        </p:blipFill>
        <p:spPr>
          <a:xfrm>
            <a:off x="899592" y="2276872"/>
            <a:ext cx="8042598" cy="3902018"/>
          </a:xfrm>
          <a:prstGeom prst="rect">
            <a:avLst/>
          </a:prstGeom>
        </p:spPr>
      </p:pic>
    </p:spTree>
    <p:extLst>
      <p:ext uri="{BB962C8B-B14F-4D97-AF65-F5344CB8AC3E}">
        <p14:creationId xmlns:p14="http://schemas.microsoft.com/office/powerpoint/2010/main" val="35391183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971600" y="1628800"/>
            <a:ext cx="4476546" cy="369332"/>
          </a:xfrm>
          <a:prstGeom prst="rect">
            <a:avLst/>
          </a:prstGeom>
        </p:spPr>
        <p:txBody>
          <a:bodyPr wrap="none">
            <a:spAutoFit/>
          </a:bodyPr>
          <a:lstStyle/>
          <a:p>
            <a:pPr algn="just"/>
            <a:r>
              <a:rPr lang="es-CO" b="1" dirty="0" smtClean="0"/>
              <a:t>Plaza / Punto de venta: </a:t>
            </a:r>
            <a:r>
              <a:rPr lang="pt-BR" dirty="0"/>
              <a:t>CARRERA 7 N° 73 - 09</a:t>
            </a:r>
            <a:endParaRPr lang="es-CO" b="1" dirty="0"/>
          </a:p>
        </p:txBody>
      </p:sp>
      <p:pic>
        <p:nvPicPr>
          <p:cNvPr id="3" name="Imagen 2"/>
          <p:cNvPicPr>
            <a:picLocks noChangeAspect="1"/>
          </p:cNvPicPr>
          <p:nvPr/>
        </p:nvPicPr>
        <p:blipFill rotWithShape="1">
          <a:blip r:embed="rId2"/>
          <a:srcRect b="9213"/>
          <a:stretch/>
        </p:blipFill>
        <p:spPr>
          <a:xfrm>
            <a:off x="102082" y="2428399"/>
            <a:ext cx="5346064" cy="2728793"/>
          </a:xfrm>
          <a:prstGeom prst="rect">
            <a:avLst/>
          </a:prstGeom>
        </p:spPr>
      </p:pic>
      <p:pic>
        <p:nvPicPr>
          <p:cNvPr id="4" name="Imagen 3"/>
          <p:cNvPicPr>
            <a:picLocks noChangeAspect="1"/>
          </p:cNvPicPr>
          <p:nvPr/>
        </p:nvPicPr>
        <p:blipFill rotWithShape="1">
          <a:blip r:embed="rId3"/>
          <a:srcRect l="46126" t="30313" r="7385" b="22437"/>
          <a:stretch/>
        </p:blipFill>
        <p:spPr>
          <a:xfrm>
            <a:off x="4067944" y="3616045"/>
            <a:ext cx="4820263" cy="2754436"/>
          </a:xfrm>
          <a:prstGeom prst="roundRect">
            <a:avLst>
              <a:gd name="adj" fmla="val 7019"/>
            </a:avLst>
          </a:prstGeom>
        </p:spPr>
      </p:pic>
    </p:spTree>
    <p:extLst>
      <p:ext uri="{BB962C8B-B14F-4D97-AF65-F5344CB8AC3E}">
        <p14:creationId xmlns:p14="http://schemas.microsoft.com/office/powerpoint/2010/main" val="14574984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uadroTexto 19"/>
          <p:cNvSpPr txBox="1"/>
          <p:nvPr/>
        </p:nvSpPr>
        <p:spPr>
          <a:xfrm>
            <a:off x="-1" y="6623774"/>
            <a:ext cx="7401167" cy="261610"/>
          </a:xfrm>
          <a:prstGeom prst="rect">
            <a:avLst/>
          </a:prstGeom>
          <a:noFill/>
        </p:spPr>
        <p:txBody>
          <a:bodyPr wrap="square" rtlCol="0">
            <a:spAutoFit/>
          </a:bodyPr>
          <a:lstStyle/>
          <a:p>
            <a:pPr algn="ctr"/>
            <a:r>
              <a:rPr lang="es-ES" sz="1100" dirty="0">
                <a:solidFill>
                  <a:schemeClr val="bg1"/>
                </a:solidFill>
              </a:rPr>
              <a:t>UNIVERSIDAD LA GRAN COLOMBIA, MÁS DE MEDIO SIGLO FORMANDO EN VALORES</a:t>
            </a:r>
          </a:p>
        </p:txBody>
      </p:sp>
      <p:pic>
        <p:nvPicPr>
          <p:cNvPr id="10" name="Imagen 5" descr="veritas.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91872" y="6271250"/>
            <a:ext cx="1152128" cy="586750"/>
          </a:xfrm>
          <a:prstGeom prst="rect">
            <a:avLst/>
          </a:prstGeom>
        </p:spPr>
      </p:pic>
      <p:pic>
        <p:nvPicPr>
          <p:cNvPr id="1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01167" y="6277706"/>
            <a:ext cx="590705" cy="5802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5 Rectángulo"/>
          <p:cNvSpPr/>
          <p:nvPr/>
        </p:nvSpPr>
        <p:spPr>
          <a:xfrm>
            <a:off x="683568" y="1484784"/>
            <a:ext cx="8136904" cy="5262979"/>
          </a:xfrm>
          <a:prstGeom prst="rect">
            <a:avLst/>
          </a:prstGeom>
        </p:spPr>
        <p:txBody>
          <a:bodyPr wrap="square">
            <a:spAutoFit/>
          </a:bodyPr>
          <a:lstStyle/>
          <a:p>
            <a:pPr algn="ctr"/>
            <a:r>
              <a:rPr lang="es-CO" sz="2800" b="1" dirty="0" smtClean="0"/>
              <a:t>Conclusiones</a:t>
            </a:r>
          </a:p>
          <a:p>
            <a:pPr algn="ctr"/>
            <a:endParaRPr lang="es-CO" sz="2800" b="1" dirty="0" smtClean="0"/>
          </a:p>
          <a:p>
            <a:pPr algn="just"/>
            <a:r>
              <a:rPr lang="es-CO" sz="1400" dirty="0" smtClean="0"/>
              <a:t>De acuerdo con los resultados arrojados en la encuesta se determina que es viable sacar al mercado el  producto de triciclos y cuadriciclos, pero deberá realizarse de forma gradual por que existe una expectativa de compra por los posibles consumidores a mediano plazo. Es importante contar con un establecimiento físico y virtual para generar mayor confianza en el publico e incentivar la compra del producto.</a:t>
            </a:r>
          </a:p>
          <a:p>
            <a:pPr algn="just"/>
            <a:endParaRPr lang="es-CO" sz="1400" dirty="0"/>
          </a:p>
          <a:p>
            <a:pPr algn="just"/>
            <a:r>
              <a:rPr lang="es-CO" sz="1400" dirty="0" smtClean="0"/>
              <a:t>Se logró identificar que el segmento de mercado a impactar se encuentra en el rango de edad de 15 a 35 años sin importar género. Por lo cual la empresa deberá lanzar estrategias de marketing que sean atractivas para este público. Por otro lado, la empresa deberá evaluar los precios al público como estrategia de venta, de esta forma poder llegar a los estratos 3 y 4 quienes indicaron la aceptación del producto.</a:t>
            </a:r>
          </a:p>
          <a:p>
            <a:pPr algn="just"/>
            <a:endParaRPr lang="es-CO" sz="1400" dirty="0"/>
          </a:p>
          <a:p>
            <a:pPr algn="just"/>
            <a:r>
              <a:rPr lang="es-CO" sz="1400" dirty="0" smtClean="0"/>
              <a:t>Se determina un porcentaje de aceptación de compra del producto equivalente al 66.3% del total de las personas encuestadas, lo cual es congruente con el nivel de interés por parte del público frente al 81.9% quienes manifestaron que el producto les parece interesante. La empresa deberá contar con un punto físico de venta como virtual que le permitan al publico conocer la empresa como el producto.</a:t>
            </a:r>
          </a:p>
          <a:p>
            <a:pPr algn="just"/>
            <a:endParaRPr lang="es-CO" sz="1400" dirty="0" smtClean="0"/>
          </a:p>
          <a:p>
            <a:pPr algn="ctr"/>
            <a:endParaRPr lang="es-CO" sz="1400" dirty="0"/>
          </a:p>
          <a:p>
            <a:endParaRPr lang="es-CO" sz="2800" b="1" dirty="0" smtClean="0"/>
          </a:p>
          <a:p>
            <a:pPr algn="ctr"/>
            <a:endParaRPr lang="es-CO" sz="2800" b="1" dirty="0"/>
          </a:p>
        </p:txBody>
      </p:sp>
    </p:spTree>
    <p:extLst>
      <p:ext uri="{BB962C8B-B14F-4D97-AF65-F5344CB8AC3E}">
        <p14:creationId xmlns:p14="http://schemas.microsoft.com/office/powerpoint/2010/main" val="10440752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9" name="CuadroTexto 19"/>
          <p:cNvSpPr txBox="1"/>
          <p:nvPr/>
        </p:nvSpPr>
        <p:spPr>
          <a:xfrm>
            <a:off x="-1" y="6623774"/>
            <a:ext cx="7401167" cy="261610"/>
          </a:xfrm>
          <a:prstGeom prst="rect">
            <a:avLst/>
          </a:prstGeom>
          <a:noFill/>
        </p:spPr>
        <p:txBody>
          <a:bodyPr wrap="square" rtlCol="0">
            <a:spAutoFit/>
          </a:bodyPr>
          <a:lstStyle/>
          <a:p>
            <a:pPr algn="ctr"/>
            <a:r>
              <a:rPr lang="es-ES" sz="1100" dirty="0">
                <a:solidFill>
                  <a:schemeClr val="bg1"/>
                </a:solidFill>
              </a:rPr>
              <a:t>UNIVERSIDAD LA GRAN COLOMBIA, MÁS DE MEDIO SIGLO FORMANDO EN VALORES</a:t>
            </a:r>
          </a:p>
        </p:txBody>
      </p:sp>
      <p:pic>
        <p:nvPicPr>
          <p:cNvPr id="10" name="Imagen 5" descr="veritas.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91872" y="6271250"/>
            <a:ext cx="1152128" cy="586750"/>
          </a:xfrm>
          <a:prstGeom prst="rect">
            <a:avLst/>
          </a:prstGeom>
        </p:spPr>
      </p:pic>
      <p:pic>
        <p:nvPicPr>
          <p:cNvPr id="1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01167" y="6277706"/>
            <a:ext cx="590705" cy="5802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CuadroTexto 1"/>
          <p:cNvSpPr txBox="1"/>
          <p:nvPr/>
        </p:nvSpPr>
        <p:spPr>
          <a:xfrm>
            <a:off x="2987824" y="2636912"/>
            <a:ext cx="3528392" cy="1200329"/>
          </a:xfrm>
          <a:prstGeom prst="rect">
            <a:avLst/>
          </a:prstGeom>
          <a:noFill/>
        </p:spPr>
        <p:txBody>
          <a:bodyPr wrap="square" rtlCol="0">
            <a:spAutoFit/>
          </a:bodyPr>
          <a:lstStyle/>
          <a:p>
            <a:r>
              <a:rPr lang="es-ES" sz="7200" b="1" dirty="0" smtClean="0"/>
              <a:t>Gracias</a:t>
            </a:r>
            <a:endParaRPr lang="es-ES" sz="7200" b="1" dirty="0"/>
          </a:p>
        </p:txBody>
      </p:sp>
    </p:spTree>
    <p:extLst>
      <p:ext uri="{BB962C8B-B14F-4D97-AF65-F5344CB8AC3E}">
        <p14:creationId xmlns:p14="http://schemas.microsoft.com/office/powerpoint/2010/main" val="21690792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descr="plantill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1" name="Imagen 4" descr="plantilla.png"/>
          <p:cNvPicPr>
            <a:picLocks noChangeAspect="1"/>
          </p:cNvPicPr>
          <p:nvPr/>
        </p:nvPicPr>
        <p:blipFill rotWithShape="1">
          <a:blip r:embed="rId2">
            <a:extLst>
              <a:ext uri="{28A0092B-C50C-407E-A947-70E740481C1C}">
                <a14:useLocalDpi xmlns:a14="http://schemas.microsoft.com/office/drawing/2010/main" val="0"/>
              </a:ext>
            </a:extLst>
          </a:blip>
          <a:srcRect t="-23511" b="95938"/>
          <a:stretch/>
        </p:blipFill>
        <p:spPr>
          <a:xfrm>
            <a:off x="10663" y="5413688"/>
            <a:ext cx="9144000" cy="1444312"/>
          </a:xfrm>
          <a:prstGeom prst="rect">
            <a:avLst/>
          </a:prstGeom>
        </p:spPr>
      </p:pic>
      <p:sp>
        <p:nvSpPr>
          <p:cNvPr id="12" name="CuadroTexto 7"/>
          <p:cNvSpPr txBox="1"/>
          <p:nvPr/>
        </p:nvSpPr>
        <p:spPr>
          <a:xfrm>
            <a:off x="10663" y="6608385"/>
            <a:ext cx="9133337" cy="276999"/>
          </a:xfrm>
          <a:prstGeom prst="rect">
            <a:avLst/>
          </a:prstGeom>
          <a:noFill/>
        </p:spPr>
        <p:txBody>
          <a:bodyPr wrap="square" rtlCol="0">
            <a:spAutoFit/>
          </a:bodyPr>
          <a:lstStyle/>
          <a:p>
            <a:pPr algn="ctr"/>
            <a:r>
              <a:rPr lang="es-ES" sz="1200" dirty="0">
                <a:solidFill>
                  <a:schemeClr val="bg1"/>
                </a:solidFill>
              </a:rPr>
              <a:t>UNIVERSIDAD LA GRAN COLOMBIA, MÁS DE MEDIO SIGLO FORMANDO EN VALORES</a:t>
            </a:r>
          </a:p>
        </p:txBody>
      </p:sp>
      <p:pic>
        <p:nvPicPr>
          <p:cNvPr id="15" name="Imagen 9" descr="veritas.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55976" y="5949280"/>
            <a:ext cx="1152128" cy="586750"/>
          </a:xfrm>
          <a:prstGeom prst="rect">
            <a:avLst/>
          </a:prstGeom>
        </p:spPr>
      </p:pic>
      <p:pic>
        <p:nvPicPr>
          <p:cNvPr id="1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65271" y="5949280"/>
            <a:ext cx="590705" cy="586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Imagen 7"/>
          <p:cNvPicPr>
            <a:picLocks noChangeAspect="1"/>
          </p:cNvPicPr>
          <p:nvPr/>
        </p:nvPicPr>
        <p:blipFill>
          <a:blip r:embed="rId5"/>
          <a:stretch>
            <a:fillRect/>
          </a:stretch>
        </p:blipFill>
        <p:spPr>
          <a:xfrm>
            <a:off x="2868163" y="2636912"/>
            <a:ext cx="3429000" cy="1016000"/>
          </a:xfrm>
          <a:prstGeom prst="rect">
            <a:avLst/>
          </a:prstGeom>
        </p:spPr>
      </p:pic>
    </p:spTree>
    <p:extLst>
      <p:ext uri="{BB962C8B-B14F-4D97-AF65-F5344CB8AC3E}">
        <p14:creationId xmlns:p14="http://schemas.microsoft.com/office/powerpoint/2010/main" val="36135861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uadroTexto 19"/>
          <p:cNvSpPr txBox="1"/>
          <p:nvPr/>
        </p:nvSpPr>
        <p:spPr>
          <a:xfrm>
            <a:off x="-1" y="6623774"/>
            <a:ext cx="7401167" cy="261610"/>
          </a:xfrm>
          <a:prstGeom prst="rect">
            <a:avLst/>
          </a:prstGeom>
          <a:noFill/>
        </p:spPr>
        <p:txBody>
          <a:bodyPr wrap="square" rtlCol="0">
            <a:spAutoFit/>
          </a:bodyPr>
          <a:lstStyle/>
          <a:p>
            <a:pPr algn="ctr"/>
            <a:r>
              <a:rPr lang="es-ES" sz="1100" dirty="0">
                <a:solidFill>
                  <a:schemeClr val="bg1"/>
                </a:solidFill>
              </a:rPr>
              <a:t>UNIVERSIDAD LA GRAN COLOMBIA, MÁS DE MEDIO SIGLO FORMANDO EN VALORES</a:t>
            </a:r>
          </a:p>
        </p:txBody>
      </p:sp>
      <p:pic>
        <p:nvPicPr>
          <p:cNvPr id="10" name="Imagen 5" descr="veritas.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91872" y="6271250"/>
            <a:ext cx="1152128" cy="586750"/>
          </a:xfrm>
          <a:prstGeom prst="rect">
            <a:avLst/>
          </a:prstGeom>
        </p:spPr>
      </p:pic>
      <p:pic>
        <p:nvPicPr>
          <p:cNvPr id="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01167" y="6277706"/>
            <a:ext cx="590705" cy="5802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CuadroTexto 1"/>
          <p:cNvSpPr txBox="1"/>
          <p:nvPr/>
        </p:nvSpPr>
        <p:spPr>
          <a:xfrm>
            <a:off x="1403648" y="1306934"/>
            <a:ext cx="6696744" cy="5447645"/>
          </a:xfrm>
          <a:prstGeom prst="rect">
            <a:avLst/>
          </a:prstGeom>
          <a:noFill/>
        </p:spPr>
        <p:txBody>
          <a:bodyPr wrap="square" rtlCol="0" anchor="t">
            <a:spAutoFit/>
          </a:bodyPr>
          <a:lstStyle/>
          <a:p>
            <a:pPr algn="ctr"/>
            <a:r>
              <a:rPr lang="es-CO" sz="1200" b="1" dirty="0"/>
              <a:t>Investigación de mercado para determinar la viabilidad de venta de triciclos y cuadriciclos para la empresa </a:t>
            </a:r>
            <a:r>
              <a:rPr lang="es-CO" sz="1200" b="1" dirty="0" err="1" smtClean="0"/>
              <a:t>TricyRide</a:t>
            </a:r>
            <a:r>
              <a:rPr lang="es-CO" sz="1200" b="1" dirty="0" smtClean="0"/>
              <a:t> </a:t>
            </a:r>
            <a:r>
              <a:rPr lang="es-CO" sz="1200" b="1" dirty="0"/>
              <a:t>en Bogotá D.C. </a:t>
            </a:r>
            <a:endParaRPr lang="es-ES" sz="1200" dirty="0"/>
          </a:p>
          <a:p>
            <a:pPr algn="ctr"/>
            <a:r>
              <a:rPr lang="es-CO" sz="1200" dirty="0">
                <a:latin typeface="Calibri"/>
              </a:rPr>
              <a:t/>
            </a:r>
            <a:br>
              <a:rPr lang="es-CO" sz="1200" dirty="0">
                <a:latin typeface="Calibri"/>
              </a:rPr>
            </a:br>
            <a:endParaRPr lang="es-CO" sz="1200" dirty="0">
              <a:latin typeface="Calibri"/>
            </a:endParaRPr>
          </a:p>
          <a:p>
            <a:pPr algn="ctr"/>
            <a:r>
              <a:rPr lang="es-CO" sz="1200" dirty="0">
                <a:latin typeface="Calibri"/>
              </a:rPr>
              <a:t/>
            </a:r>
            <a:br>
              <a:rPr lang="es-CO" sz="1200" dirty="0">
                <a:latin typeface="Calibri"/>
              </a:rPr>
            </a:br>
            <a:endParaRPr lang="es-CO" sz="1200" dirty="0">
              <a:latin typeface="Calibri"/>
            </a:endParaRPr>
          </a:p>
          <a:p>
            <a:pPr algn="ctr"/>
            <a:r>
              <a:rPr lang="es-CO" sz="1200" dirty="0">
                <a:latin typeface="Calibri"/>
              </a:rPr>
              <a:t/>
            </a:r>
            <a:br>
              <a:rPr lang="es-CO" sz="1200" dirty="0">
                <a:latin typeface="Calibri"/>
              </a:rPr>
            </a:br>
            <a:endParaRPr lang="es-CO" sz="1200" dirty="0">
              <a:latin typeface="Calibri"/>
            </a:endParaRPr>
          </a:p>
          <a:p>
            <a:pPr algn="ctr"/>
            <a:r>
              <a:rPr lang="es-CO" sz="1200" dirty="0">
                <a:latin typeface="Calibri"/>
              </a:rPr>
              <a:t>CLAUDIA LORENA NARVAEZ</a:t>
            </a:r>
          </a:p>
          <a:p>
            <a:pPr algn="ctr"/>
            <a:r>
              <a:rPr lang="es-CO" sz="1200" dirty="0">
                <a:latin typeface="Calibri"/>
              </a:rPr>
              <a:t>EDWIN LEONARDO GOMEZ RAMIREZ</a:t>
            </a:r>
          </a:p>
          <a:p>
            <a:pPr algn="ctr"/>
            <a:r>
              <a:rPr lang="es-CO" sz="1200" dirty="0">
                <a:latin typeface="Calibri"/>
              </a:rPr>
              <a:t/>
            </a:r>
            <a:br>
              <a:rPr lang="es-CO" sz="1200" dirty="0">
                <a:latin typeface="Calibri"/>
              </a:rPr>
            </a:br>
            <a:endParaRPr lang="es-CO" sz="1200" dirty="0">
              <a:latin typeface="Calibri"/>
            </a:endParaRPr>
          </a:p>
          <a:p>
            <a:pPr algn="ctr"/>
            <a:r>
              <a:rPr lang="es-CO" sz="1200" dirty="0">
                <a:latin typeface="Calibri"/>
              </a:rPr>
              <a:t/>
            </a:r>
            <a:br>
              <a:rPr lang="es-CO" sz="1200" dirty="0">
                <a:latin typeface="Calibri"/>
              </a:rPr>
            </a:br>
            <a:r>
              <a:rPr lang="es-CO" sz="1200" dirty="0">
                <a:latin typeface="Calibri"/>
              </a:rPr>
              <a:t/>
            </a:r>
            <a:br>
              <a:rPr lang="es-CO" sz="1200" dirty="0">
                <a:latin typeface="Calibri"/>
              </a:rPr>
            </a:br>
            <a:endParaRPr lang="es-CO" sz="1200" dirty="0">
              <a:latin typeface="Calibri"/>
            </a:endParaRPr>
          </a:p>
          <a:p>
            <a:pPr algn="ctr"/>
            <a:r>
              <a:rPr lang="es-ES" sz="1200" dirty="0"/>
              <a:t>Línea de Investigación:</a:t>
            </a:r>
          </a:p>
          <a:p>
            <a:pPr algn="ctr"/>
            <a:r>
              <a:rPr lang="es-ES" sz="1200" dirty="0"/>
              <a:t>Desarrollo Económico Con Calidad de Vida </a:t>
            </a:r>
          </a:p>
          <a:p>
            <a:pPr algn="ctr"/>
            <a:r>
              <a:rPr lang="es-CO" sz="1200" dirty="0">
                <a:latin typeface="Calibri"/>
              </a:rPr>
              <a:t/>
            </a:r>
            <a:br>
              <a:rPr lang="es-CO" sz="1200" dirty="0">
                <a:latin typeface="Calibri"/>
              </a:rPr>
            </a:br>
            <a:endParaRPr lang="es-CO" sz="1200" dirty="0">
              <a:latin typeface="Calibri"/>
            </a:endParaRPr>
          </a:p>
          <a:p>
            <a:pPr algn="ctr"/>
            <a:r>
              <a:rPr lang="es-CO" sz="1200" dirty="0">
                <a:latin typeface="Calibri"/>
              </a:rPr>
              <a:t/>
            </a:r>
            <a:br>
              <a:rPr lang="es-CO" sz="1200" dirty="0">
                <a:latin typeface="Calibri"/>
              </a:rPr>
            </a:br>
            <a:endParaRPr lang="es-CO" sz="1200" dirty="0">
              <a:latin typeface="Calibri"/>
            </a:endParaRPr>
          </a:p>
          <a:p>
            <a:pPr algn="ctr"/>
            <a:r>
              <a:rPr lang="es-CO" sz="1200" dirty="0">
                <a:latin typeface="Calibri"/>
              </a:rPr>
              <a:t>Universidad La Gran Colombia</a:t>
            </a:r>
          </a:p>
          <a:p>
            <a:pPr algn="ctr"/>
            <a:r>
              <a:rPr lang="es-CO" sz="1200" dirty="0">
                <a:latin typeface="Calibri"/>
              </a:rPr>
              <a:t>Facultad de posgrados y formación continuada</a:t>
            </a:r>
          </a:p>
          <a:p>
            <a:pPr algn="ctr"/>
            <a:r>
              <a:rPr lang="es-CO" sz="1200" dirty="0">
                <a:latin typeface="Calibri"/>
              </a:rPr>
              <a:t>Especialización en Gerencia </a:t>
            </a:r>
          </a:p>
          <a:p>
            <a:pPr algn="ctr"/>
            <a:r>
              <a:rPr lang="es-CO" sz="1200" dirty="0">
                <a:latin typeface="Calibri"/>
              </a:rPr>
              <a:t>Bogotá D.C., Colombia</a:t>
            </a:r>
          </a:p>
          <a:p>
            <a:pPr algn="ctr"/>
            <a:r>
              <a:rPr lang="es-CO" sz="1200" dirty="0" smtClean="0">
                <a:latin typeface="Calibri"/>
              </a:rPr>
              <a:t>2017</a:t>
            </a:r>
            <a:endParaRPr lang="es-CO" sz="1200" dirty="0">
              <a:latin typeface="Calibri"/>
            </a:endParaRPr>
          </a:p>
          <a:p>
            <a:pPr algn="ctr"/>
            <a:r>
              <a:rPr lang="es-CO" sz="1200" dirty="0">
                <a:latin typeface="Calibri"/>
              </a:rPr>
              <a:t/>
            </a:r>
            <a:br>
              <a:rPr lang="es-CO" sz="1200" dirty="0">
                <a:latin typeface="Calibri"/>
              </a:rPr>
            </a:br>
            <a:endParaRPr lang="es-CO" sz="1200" dirty="0">
              <a:latin typeface="Calibri"/>
            </a:endParaRPr>
          </a:p>
          <a:p>
            <a:pPr algn="ctr"/>
            <a:endParaRPr lang="es-ES" sz="1200" dirty="0">
              <a:latin typeface="Calibri"/>
            </a:endParaRPr>
          </a:p>
        </p:txBody>
      </p:sp>
    </p:spTree>
    <p:extLst>
      <p:ext uri="{BB962C8B-B14F-4D97-AF65-F5344CB8AC3E}">
        <p14:creationId xmlns:p14="http://schemas.microsoft.com/office/powerpoint/2010/main" val="40904972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827584" y="1463873"/>
            <a:ext cx="7860863" cy="3693319"/>
          </a:xfrm>
          <a:prstGeom prst="rect">
            <a:avLst/>
          </a:prstGeom>
          <a:noFill/>
        </p:spPr>
        <p:txBody>
          <a:bodyPr wrap="square" rtlCol="0">
            <a:spAutoFit/>
          </a:bodyPr>
          <a:lstStyle/>
          <a:p>
            <a:pPr algn="ctr"/>
            <a:r>
              <a:rPr lang="es-CO" b="1" dirty="0" smtClean="0">
                <a:effectLst>
                  <a:outerShdw blurRad="38100" dist="38100" dir="2700000" algn="tl">
                    <a:srgbClr val="000000">
                      <a:alpha val="43137"/>
                    </a:srgbClr>
                  </a:outerShdw>
                </a:effectLst>
              </a:rPr>
              <a:t>¿Qué es investigación de mercados?</a:t>
            </a:r>
          </a:p>
          <a:p>
            <a:pPr algn="ctr"/>
            <a:endParaRPr lang="es-CO" b="1" dirty="0"/>
          </a:p>
          <a:p>
            <a:pPr algn="ctr"/>
            <a:endParaRPr lang="es-CO" b="1" dirty="0" smtClean="0"/>
          </a:p>
          <a:p>
            <a:pPr algn="just"/>
            <a:r>
              <a:rPr lang="es-CO" dirty="0" smtClean="0"/>
              <a:t>Según</a:t>
            </a:r>
            <a:r>
              <a:rPr lang="es-CO" b="1" dirty="0" smtClean="0"/>
              <a:t> </a:t>
            </a:r>
            <a:r>
              <a:rPr lang="es-CO" dirty="0" err="1" smtClean="0"/>
              <a:t>Kotler</a:t>
            </a:r>
            <a:r>
              <a:rPr lang="es-CO" dirty="0" smtClean="0"/>
              <a:t> </a:t>
            </a:r>
            <a:r>
              <a:rPr lang="es-CO" dirty="0"/>
              <a:t>(1982) plantea esta disciplina como “el análisis sistemático del problema, construcción de módulos y hallazgos que permitan mejorar la toma de decisiones y el control en el mercado de bienes y servicios</a:t>
            </a:r>
            <a:r>
              <a:rPr lang="es-CO" dirty="0" smtClean="0"/>
              <a:t>”.</a:t>
            </a:r>
          </a:p>
          <a:p>
            <a:pPr algn="just"/>
            <a:endParaRPr lang="es-CO" dirty="0"/>
          </a:p>
          <a:p>
            <a:pPr algn="just"/>
            <a:r>
              <a:rPr lang="es-CO" dirty="0" smtClean="0"/>
              <a:t>Paso 1: Definición del problema y los objetivos de la investigación. </a:t>
            </a:r>
          </a:p>
          <a:p>
            <a:pPr algn="just"/>
            <a:r>
              <a:rPr lang="es-CO" dirty="0" smtClean="0"/>
              <a:t>Paso 2: Diseño del plan de investigación de mercados.</a:t>
            </a:r>
          </a:p>
          <a:p>
            <a:pPr algn="just"/>
            <a:r>
              <a:rPr lang="es-CO" dirty="0"/>
              <a:t>Paso </a:t>
            </a:r>
            <a:r>
              <a:rPr lang="es-CO" dirty="0" smtClean="0"/>
              <a:t>3: Recopilación de datos.</a:t>
            </a:r>
          </a:p>
          <a:p>
            <a:pPr algn="just"/>
            <a:r>
              <a:rPr lang="es-CO" dirty="0"/>
              <a:t>Paso </a:t>
            </a:r>
            <a:r>
              <a:rPr lang="es-CO" dirty="0" smtClean="0"/>
              <a:t>4: Preparación y análisis de datos.</a:t>
            </a:r>
          </a:p>
          <a:p>
            <a:pPr algn="just"/>
            <a:r>
              <a:rPr lang="es-CO" dirty="0"/>
              <a:t>Paso </a:t>
            </a:r>
            <a:r>
              <a:rPr lang="es-CO" dirty="0" smtClean="0"/>
              <a:t>5: Interpretación y presentación del informe con los resultados.</a:t>
            </a:r>
            <a:endParaRPr lang="es-ES" dirty="0"/>
          </a:p>
          <a:p>
            <a:pPr algn="ctr"/>
            <a:endParaRPr lang="es-CO" b="1" dirty="0"/>
          </a:p>
        </p:txBody>
      </p:sp>
    </p:spTree>
    <p:extLst>
      <p:ext uri="{BB962C8B-B14F-4D97-AF65-F5344CB8AC3E}">
        <p14:creationId xmlns:p14="http://schemas.microsoft.com/office/powerpoint/2010/main" val="21394366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27584" y="1192098"/>
            <a:ext cx="7848872" cy="5909310"/>
          </a:xfrm>
          <a:prstGeom prst="rect">
            <a:avLst/>
          </a:prstGeom>
        </p:spPr>
        <p:txBody>
          <a:bodyPr wrap="square">
            <a:spAutoFit/>
          </a:bodyPr>
          <a:lstStyle/>
          <a:p>
            <a:pPr algn="ctr"/>
            <a:r>
              <a:rPr lang="es-CO" b="1" dirty="0" smtClean="0">
                <a:effectLst>
                  <a:outerShdw blurRad="38100" dist="38100" dir="2700000" algn="tl">
                    <a:srgbClr val="000000">
                      <a:alpha val="43137"/>
                    </a:srgbClr>
                  </a:outerShdw>
                </a:effectLst>
              </a:rPr>
              <a:t>1. Definición </a:t>
            </a:r>
            <a:r>
              <a:rPr lang="es-CO" b="1" dirty="0">
                <a:effectLst>
                  <a:outerShdw blurRad="38100" dist="38100" dir="2700000" algn="tl">
                    <a:srgbClr val="000000">
                      <a:alpha val="43137"/>
                    </a:srgbClr>
                  </a:outerShdw>
                </a:effectLst>
              </a:rPr>
              <a:t>del problema y los objetivos de la </a:t>
            </a:r>
            <a:r>
              <a:rPr lang="es-CO" b="1" dirty="0" smtClean="0">
                <a:effectLst>
                  <a:outerShdw blurRad="38100" dist="38100" dir="2700000" algn="tl">
                    <a:srgbClr val="000000">
                      <a:alpha val="43137"/>
                    </a:srgbClr>
                  </a:outerShdw>
                </a:effectLst>
              </a:rPr>
              <a:t>investigación</a:t>
            </a:r>
          </a:p>
          <a:p>
            <a:pPr algn="just"/>
            <a:endParaRPr lang="es-CO" b="1" dirty="0">
              <a:effectLst>
                <a:outerShdw blurRad="38100" dist="38100" dir="2700000" algn="tl">
                  <a:srgbClr val="000000">
                    <a:alpha val="43137"/>
                  </a:srgbClr>
                </a:outerShdw>
              </a:effectLst>
            </a:endParaRPr>
          </a:p>
          <a:p>
            <a:pPr algn="just"/>
            <a:r>
              <a:rPr lang="es-US" b="1" dirty="0"/>
              <a:t>Formulación del Problema:</a:t>
            </a:r>
            <a:endParaRPr lang="es-ES" b="1" dirty="0"/>
          </a:p>
          <a:p>
            <a:pPr algn="just"/>
            <a:r>
              <a:rPr lang="es-CO" dirty="0"/>
              <a:t>A través de la investigación de mercado se determinara la viabilidad en el lanzamiento de los triciclos y cuadriciclos al mercado de la empresa </a:t>
            </a:r>
            <a:r>
              <a:rPr lang="es-CO" dirty="0" err="1"/>
              <a:t>TricyRide</a:t>
            </a:r>
            <a:r>
              <a:rPr lang="es-CO" dirty="0"/>
              <a:t>.</a:t>
            </a:r>
          </a:p>
          <a:p>
            <a:pPr algn="just"/>
            <a:endParaRPr lang="es-CO" dirty="0"/>
          </a:p>
          <a:p>
            <a:pPr algn="just"/>
            <a:r>
              <a:rPr lang="es-US" b="1" dirty="0"/>
              <a:t>Objetivo General</a:t>
            </a:r>
            <a:endParaRPr lang="es-ES" b="1" dirty="0"/>
          </a:p>
          <a:p>
            <a:pPr algn="just"/>
            <a:r>
              <a:rPr lang="es-CO" dirty="0"/>
              <a:t>Realizar una investigación de mercado para determinar la viabilidad de introducir al mercado triciclos y cuadriciclos en la ciudad de Bogotá D.C. el resultado permitirá la creación de la empresa </a:t>
            </a:r>
            <a:r>
              <a:rPr lang="es-CO" dirty="0" err="1" smtClean="0"/>
              <a:t>TricyRide</a:t>
            </a:r>
            <a:r>
              <a:rPr lang="es-CO" dirty="0"/>
              <a:t>. </a:t>
            </a:r>
            <a:endParaRPr lang="es-CO" dirty="0" smtClean="0"/>
          </a:p>
          <a:p>
            <a:pPr algn="just"/>
            <a:endParaRPr lang="es-ES" dirty="0"/>
          </a:p>
          <a:p>
            <a:pPr algn="just"/>
            <a:r>
              <a:rPr lang="es-CO" b="1" dirty="0"/>
              <a:t>Objetivos Específicos </a:t>
            </a:r>
            <a:endParaRPr lang="es-ES" b="1" dirty="0"/>
          </a:p>
          <a:p>
            <a:pPr algn="just"/>
            <a:r>
              <a:rPr lang="es-CO" dirty="0"/>
              <a:t>1. Identificar el perfil del consumidor para la empresa </a:t>
            </a:r>
            <a:r>
              <a:rPr lang="es-CO" dirty="0" err="1"/>
              <a:t>TricyRide</a:t>
            </a:r>
            <a:r>
              <a:rPr lang="es-CO" dirty="0"/>
              <a:t> y su posible intensión de compra.</a:t>
            </a:r>
            <a:endParaRPr lang="es-ES" dirty="0"/>
          </a:p>
          <a:p>
            <a:pPr algn="just"/>
            <a:r>
              <a:rPr lang="es-CO" dirty="0"/>
              <a:t>2. Realizar una segmentación del mercado a partir de los resultados del estudio de los consumidores.</a:t>
            </a:r>
            <a:endParaRPr lang="es-ES" dirty="0"/>
          </a:p>
          <a:p>
            <a:pPr algn="just"/>
            <a:r>
              <a:rPr lang="es-CO" dirty="0"/>
              <a:t>3. Analizar los resultados obtenidos en las encuestas y determinar el porcentaje de aceptación del producto, Canales idóneos de distribución y posicionamiento en el mercado como empresa innovadora. </a:t>
            </a:r>
            <a:endParaRPr lang="es-ES" dirty="0"/>
          </a:p>
          <a:p>
            <a:r>
              <a:rPr lang="es-CO" dirty="0"/>
              <a:t> </a:t>
            </a:r>
            <a:endParaRPr lang="es-ES" dirty="0"/>
          </a:p>
          <a:p>
            <a:pPr algn="just"/>
            <a:endParaRPr lang="es-CO"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2197511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971600" y="1247849"/>
            <a:ext cx="7560840" cy="5632311"/>
          </a:xfrm>
          <a:prstGeom prst="rect">
            <a:avLst/>
          </a:prstGeom>
        </p:spPr>
        <p:txBody>
          <a:bodyPr wrap="square">
            <a:spAutoFit/>
          </a:bodyPr>
          <a:lstStyle/>
          <a:p>
            <a:pPr algn="ctr"/>
            <a:r>
              <a:rPr lang="es-CO" b="1" dirty="0">
                <a:effectLst>
                  <a:outerShdw blurRad="38100" dist="38100" dir="2700000" algn="tl">
                    <a:srgbClr val="000000">
                      <a:alpha val="43137"/>
                    </a:srgbClr>
                  </a:outerShdw>
                </a:effectLst>
              </a:rPr>
              <a:t>Diseño del plan de investigación de </a:t>
            </a:r>
            <a:r>
              <a:rPr lang="es-CO" b="1" dirty="0" smtClean="0">
                <a:effectLst>
                  <a:outerShdw blurRad="38100" dist="38100" dir="2700000" algn="tl">
                    <a:srgbClr val="000000">
                      <a:alpha val="43137"/>
                    </a:srgbClr>
                  </a:outerShdw>
                </a:effectLst>
              </a:rPr>
              <a:t>mercados</a:t>
            </a:r>
          </a:p>
          <a:p>
            <a:pPr algn="just"/>
            <a:endParaRPr lang="es-CO" b="1" dirty="0" smtClean="0">
              <a:effectLst>
                <a:outerShdw blurRad="38100" dist="38100" dir="2700000" algn="tl">
                  <a:srgbClr val="000000">
                    <a:alpha val="43137"/>
                  </a:srgbClr>
                </a:outerShdw>
              </a:effectLst>
            </a:endParaRPr>
          </a:p>
          <a:p>
            <a:pPr algn="just"/>
            <a:endParaRPr lang="es-CO" b="1" dirty="0">
              <a:effectLst>
                <a:outerShdw blurRad="38100" dist="38100" dir="2700000" algn="tl">
                  <a:srgbClr val="000000">
                    <a:alpha val="43137"/>
                  </a:srgbClr>
                </a:outerShdw>
              </a:effectLst>
            </a:endParaRPr>
          </a:p>
          <a:p>
            <a:pPr algn="just"/>
            <a:r>
              <a:rPr lang="es-CO" b="1" dirty="0"/>
              <a:t>Tipo de investigación: </a:t>
            </a:r>
            <a:r>
              <a:rPr lang="es-CO" dirty="0" smtClean="0"/>
              <a:t>Descriptiva</a:t>
            </a:r>
          </a:p>
          <a:p>
            <a:pPr algn="just"/>
            <a:endParaRPr lang="es-CO" dirty="0"/>
          </a:p>
          <a:p>
            <a:pPr algn="just"/>
            <a:r>
              <a:rPr lang="es-CO" dirty="0"/>
              <a:t>Para realizar esta investigación de mercados se efectuara un estudio descriptivo por medio  de  encuestas como fuente primaria y así obtener información de tipo cualitativa y cuantitativa que permita hacer un análisis al consumidor  e identificar cual es el segmento de población de la ciudad de Bogotá en la cual se enfocaría la venta o aceptación del producto</a:t>
            </a:r>
            <a:r>
              <a:rPr lang="es-CO" dirty="0" smtClean="0"/>
              <a:t>.</a:t>
            </a:r>
          </a:p>
          <a:p>
            <a:pPr algn="just"/>
            <a:endParaRPr lang="es-CO" dirty="0"/>
          </a:p>
          <a:p>
            <a:r>
              <a:rPr lang="es-CO" b="1" dirty="0" smtClean="0"/>
              <a:t>Población</a:t>
            </a:r>
          </a:p>
          <a:p>
            <a:endParaRPr lang="es-ES" b="1" dirty="0"/>
          </a:p>
          <a:p>
            <a:pPr algn="just"/>
            <a:r>
              <a:rPr lang="es-CO" dirty="0" smtClean="0"/>
              <a:t>La población a analizar será la de la ciudad de Bogotá y de </a:t>
            </a:r>
            <a:r>
              <a:rPr lang="es-CO" dirty="0"/>
              <a:t>acuerdo con </a:t>
            </a:r>
            <a:r>
              <a:rPr lang="es-CO" dirty="0" smtClean="0"/>
              <a:t>el </a:t>
            </a:r>
            <a:r>
              <a:rPr lang="es-CO" dirty="0"/>
              <a:t>censo realizado por el DANE en el 2005, Bogotá cuenta hoy con aproximadamente 6,763 millones de habitantes. Donde se define una técnica de recolección de información tipo cuantitativa y cualitativa a través de una encuesta </a:t>
            </a:r>
            <a:r>
              <a:rPr lang="es-CO" dirty="0" smtClean="0"/>
              <a:t>virtual.</a:t>
            </a:r>
            <a:endParaRPr lang="es-ES" dirty="0"/>
          </a:p>
          <a:p>
            <a:pPr algn="just"/>
            <a:endParaRPr lang="es-ES" dirty="0"/>
          </a:p>
          <a:p>
            <a:pPr algn="just"/>
            <a:endParaRPr lang="es-CO" dirty="0"/>
          </a:p>
        </p:txBody>
      </p:sp>
    </p:spTree>
    <p:extLst>
      <p:ext uri="{BB962C8B-B14F-4D97-AF65-F5344CB8AC3E}">
        <p14:creationId xmlns:p14="http://schemas.microsoft.com/office/powerpoint/2010/main" val="37706904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ángulo 1"/>
              <p:cNvSpPr/>
              <p:nvPr/>
            </p:nvSpPr>
            <p:spPr>
              <a:xfrm>
                <a:off x="755576" y="1720840"/>
                <a:ext cx="8136904" cy="3586816"/>
              </a:xfrm>
              <a:prstGeom prst="rect">
                <a:avLst/>
              </a:prstGeom>
            </p:spPr>
            <p:txBody>
              <a:bodyPr wrap="square">
                <a:spAutoFit/>
              </a:bodyPr>
              <a:lstStyle/>
              <a:p>
                <a:pPr algn="just">
                  <a:spcAft>
                    <a:spcPts val="0"/>
                  </a:spcAft>
                </a:pPr>
                <a:r>
                  <a:rPr lang="es-CO" b="1" dirty="0"/>
                  <a:t>Tamaño de la </a:t>
                </a:r>
                <a:r>
                  <a:rPr lang="es-CO" b="1" dirty="0" smtClean="0"/>
                  <a:t>Muestra</a:t>
                </a:r>
              </a:p>
              <a:p>
                <a:pPr algn="just">
                  <a:spcAft>
                    <a:spcPts val="0"/>
                  </a:spcAft>
                </a:pPr>
                <a:endParaRPr lang="es-ES" b="1" dirty="0"/>
              </a:p>
              <a:p>
                <a:pPr algn="just">
                  <a:spcAft>
                    <a:spcPts val="0"/>
                  </a:spcAft>
                </a:pPr>
                <a:r>
                  <a:rPr lang="es-CO" dirty="0" smtClean="0"/>
                  <a:t>La  </a:t>
                </a:r>
                <a:r>
                  <a:rPr lang="es-CO" dirty="0"/>
                  <a:t>información se recopilara a partir de encuestas  que se aplicaran   de  forma aleatoria, con un porcentaje de error del 10%, el cálculo para determinar la muestra se representa a partir de la siguiente Formula</a:t>
                </a:r>
                <a:r>
                  <a:rPr lang="es-CO" dirty="0" smtClean="0"/>
                  <a:t>:</a:t>
                </a:r>
              </a:p>
              <a:p>
                <a:pPr algn="just">
                  <a:spcAft>
                    <a:spcPts val="0"/>
                  </a:spcAft>
                </a:pPr>
                <a:endParaRPr lang="es-CO" dirty="0" smtClean="0"/>
              </a:p>
              <a:p>
                <a:pPr algn="just">
                  <a:spcAft>
                    <a:spcPts val="0"/>
                  </a:spcAft>
                </a:pPr>
                <a:endParaRPr lang="es-CO" dirty="0"/>
              </a:p>
              <a:p>
                <a:pPr/>
                <a14:m>
                  <m:oMathPara xmlns:m="http://schemas.openxmlformats.org/officeDocument/2006/math">
                    <m:oMathParaPr>
                      <m:jc m:val="centerGroup"/>
                    </m:oMathParaPr>
                    <m:oMath xmlns:m="http://schemas.openxmlformats.org/officeDocument/2006/math">
                      <m:r>
                        <a:rPr lang="es-CO" i="1">
                          <a:latin typeface="Cambria Math" panose="02040503050406030204" pitchFamily="18" charset="0"/>
                        </a:rPr>
                        <m:t>𝑛</m:t>
                      </m:r>
                      <m:r>
                        <a:rPr lang="es-CO">
                          <a:latin typeface="Cambria Math" panose="02040503050406030204" pitchFamily="18" charset="0"/>
                        </a:rPr>
                        <m:t>=</m:t>
                      </m:r>
                      <m:f>
                        <m:fPr>
                          <m:ctrlPr>
                            <a:rPr lang="es-ES" i="1">
                              <a:latin typeface="Cambria Math"/>
                            </a:rPr>
                          </m:ctrlPr>
                        </m:fPr>
                        <m:num>
                          <m:r>
                            <a:rPr lang="es-CO" i="1">
                              <a:latin typeface="Cambria Math" panose="02040503050406030204" pitchFamily="18" charset="0"/>
                            </a:rPr>
                            <m:t>𝑁</m:t>
                          </m:r>
                          <m:r>
                            <a:rPr lang="es-CO" i="1">
                              <a:latin typeface="Cambria Math" panose="02040503050406030204" pitchFamily="18" charset="0"/>
                            </a:rPr>
                            <m:t>∗</m:t>
                          </m:r>
                          <m:sSubSup>
                            <m:sSubSupPr>
                              <m:ctrlPr>
                                <a:rPr lang="es-ES" i="1">
                                  <a:latin typeface="Cambria Math"/>
                                </a:rPr>
                              </m:ctrlPr>
                            </m:sSubSupPr>
                            <m:e>
                              <m:r>
                                <a:rPr lang="es-CO" i="1">
                                  <a:latin typeface="Cambria Math" panose="02040503050406030204" pitchFamily="18" charset="0"/>
                                </a:rPr>
                                <m:t>𝑘</m:t>
                              </m:r>
                            </m:e>
                            <m:sub>
                              <m:r>
                                <a:rPr lang="es-CO" i="1">
                                  <a:latin typeface="Cambria Math" panose="02040503050406030204" pitchFamily="18" charset="0"/>
                                </a:rPr>
                                <m:t>𝑎</m:t>
                              </m:r>
                            </m:sub>
                            <m:sup>
                              <m:r>
                                <a:rPr lang="es-CO">
                                  <a:latin typeface="Cambria Math" panose="02040503050406030204" pitchFamily="18" charset="0"/>
                                </a:rPr>
                                <m:t>2</m:t>
                              </m:r>
                            </m:sup>
                          </m:sSubSup>
                          <m:r>
                            <a:rPr lang="es-CO" i="1">
                              <a:latin typeface="Cambria Math" panose="02040503050406030204" pitchFamily="18" charset="0"/>
                            </a:rPr>
                            <m:t>∗</m:t>
                          </m:r>
                          <m:r>
                            <a:rPr lang="es-CO">
                              <a:latin typeface="Cambria Math" panose="02040503050406030204" pitchFamily="18" charset="0"/>
                            </a:rPr>
                            <m:t> </m:t>
                          </m:r>
                          <m:r>
                            <a:rPr lang="es-CO" i="1">
                              <a:latin typeface="Cambria Math" panose="02040503050406030204" pitchFamily="18" charset="0"/>
                            </a:rPr>
                            <m:t>𝑝</m:t>
                          </m:r>
                          <m:r>
                            <a:rPr lang="es-CO" i="1">
                              <a:latin typeface="Cambria Math" panose="02040503050406030204" pitchFamily="18" charset="0"/>
                            </a:rPr>
                            <m:t>∗</m:t>
                          </m:r>
                          <m:r>
                            <a:rPr lang="es-CO">
                              <a:latin typeface="Cambria Math" panose="02040503050406030204" pitchFamily="18" charset="0"/>
                            </a:rPr>
                            <m:t> </m:t>
                          </m:r>
                          <m:r>
                            <a:rPr lang="es-CO" i="1">
                              <a:latin typeface="Cambria Math" panose="02040503050406030204" pitchFamily="18" charset="0"/>
                            </a:rPr>
                            <m:t>𝑞</m:t>
                          </m:r>
                        </m:num>
                        <m:den>
                          <m:sSup>
                            <m:sSupPr>
                              <m:ctrlPr>
                                <a:rPr lang="es-ES" i="1">
                                  <a:latin typeface="Cambria Math"/>
                                </a:rPr>
                              </m:ctrlPr>
                            </m:sSupPr>
                            <m:e>
                              <m:r>
                                <a:rPr lang="es-CO" i="1">
                                  <a:latin typeface="Cambria Math" panose="02040503050406030204" pitchFamily="18" charset="0"/>
                                </a:rPr>
                                <m:t>𝑑</m:t>
                              </m:r>
                            </m:e>
                            <m:sup>
                              <m:r>
                                <a:rPr lang="es-CO">
                                  <a:latin typeface="Cambria Math" panose="02040503050406030204" pitchFamily="18" charset="0"/>
                                </a:rPr>
                                <m:t>2</m:t>
                              </m:r>
                            </m:sup>
                          </m:sSup>
                          <m:r>
                            <a:rPr lang="es-CO" i="1">
                              <a:latin typeface="Cambria Math" panose="02040503050406030204" pitchFamily="18" charset="0"/>
                            </a:rPr>
                            <m:t>∗</m:t>
                          </m:r>
                          <m:d>
                            <m:dPr>
                              <m:ctrlPr>
                                <a:rPr lang="es-ES" i="1">
                                  <a:latin typeface="Cambria Math"/>
                                </a:rPr>
                              </m:ctrlPr>
                            </m:dPr>
                            <m:e>
                              <m:r>
                                <a:rPr lang="es-CO" i="1">
                                  <a:latin typeface="Cambria Math" panose="02040503050406030204" pitchFamily="18" charset="0"/>
                                </a:rPr>
                                <m:t>𝑁</m:t>
                              </m:r>
                              <m:r>
                                <a:rPr lang="es-CO" i="1">
                                  <a:latin typeface="Cambria Math" panose="02040503050406030204" pitchFamily="18" charset="0"/>
                                </a:rPr>
                                <m:t>−</m:t>
                              </m:r>
                              <m:r>
                                <a:rPr lang="es-CO">
                                  <a:latin typeface="Cambria Math" panose="02040503050406030204" pitchFamily="18" charset="0"/>
                                </a:rPr>
                                <m:t>1</m:t>
                              </m:r>
                            </m:e>
                          </m:d>
                          <m:r>
                            <a:rPr lang="es-CO">
                              <a:latin typeface="Cambria Math" panose="02040503050406030204" pitchFamily="18" charset="0"/>
                            </a:rPr>
                            <m:t>+</m:t>
                          </m:r>
                          <m:sSubSup>
                            <m:sSubSupPr>
                              <m:ctrlPr>
                                <a:rPr lang="es-ES" i="1">
                                  <a:latin typeface="Cambria Math"/>
                                </a:rPr>
                              </m:ctrlPr>
                            </m:sSubSupPr>
                            <m:e>
                              <m:r>
                                <a:rPr lang="es-CO" i="1">
                                  <a:latin typeface="Cambria Math" panose="02040503050406030204" pitchFamily="18" charset="0"/>
                                </a:rPr>
                                <m:t>𝑘</m:t>
                              </m:r>
                            </m:e>
                            <m:sub>
                              <m:r>
                                <a:rPr lang="es-CO" i="1">
                                  <a:latin typeface="Cambria Math" panose="02040503050406030204" pitchFamily="18" charset="0"/>
                                </a:rPr>
                                <m:t>𝑎</m:t>
                              </m:r>
                            </m:sub>
                            <m:sup>
                              <m:r>
                                <a:rPr lang="es-CO">
                                  <a:latin typeface="Cambria Math" panose="02040503050406030204" pitchFamily="18" charset="0"/>
                                </a:rPr>
                                <m:t>2</m:t>
                              </m:r>
                            </m:sup>
                          </m:sSubSup>
                          <m:r>
                            <a:rPr lang="es-CO" i="1">
                              <a:latin typeface="Cambria Math" panose="02040503050406030204" pitchFamily="18" charset="0"/>
                            </a:rPr>
                            <m:t>∗</m:t>
                          </m:r>
                          <m:r>
                            <a:rPr lang="es-CO" i="1">
                              <a:latin typeface="Cambria Math" panose="02040503050406030204" pitchFamily="18" charset="0"/>
                            </a:rPr>
                            <m:t>𝑝</m:t>
                          </m:r>
                          <m:r>
                            <a:rPr lang="es-CO" i="1">
                              <a:latin typeface="Cambria Math" panose="02040503050406030204" pitchFamily="18" charset="0"/>
                            </a:rPr>
                            <m:t>∗</m:t>
                          </m:r>
                          <m:r>
                            <a:rPr lang="es-CO" i="1">
                              <a:latin typeface="Cambria Math" panose="02040503050406030204" pitchFamily="18" charset="0"/>
                            </a:rPr>
                            <m:t>𝑞</m:t>
                          </m:r>
                        </m:den>
                      </m:f>
                    </m:oMath>
                  </m:oMathPara>
                </a14:m>
                <a:endParaRPr lang="es-ES" dirty="0"/>
              </a:p>
              <a:p>
                <a:pPr/>
                <a14:m>
                  <m:oMathPara xmlns:m="http://schemas.openxmlformats.org/officeDocument/2006/math">
                    <m:oMathParaPr>
                      <m:jc m:val="centerGroup"/>
                    </m:oMathParaPr>
                    <m:oMath xmlns:m="http://schemas.openxmlformats.org/officeDocument/2006/math">
                      <m:r>
                        <a:rPr lang="es-CO" i="1">
                          <a:latin typeface="Cambria Math" panose="02040503050406030204" pitchFamily="18" charset="0"/>
                        </a:rPr>
                        <m:t>𝑛</m:t>
                      </m:r>
                      <m:r>
                        <a:rPr lang="es-CO">
                          <a:latin typeface="Cambria Math" panose="02040503050406030204" pitchFamily="18" charset="0"/>
                        </a:rPr>
                        <m:t>=</m:t>
                      </m:r>
                      <m:f>
                        <m:fPr>
                          <m:ctrlPr>
                            <a:rPr lang="es-ES" i="1">
                              <a:latin typeface="Cambria Math"/>
                            </a:rPr>
                          </m:ctrlPr>
                        </m:fPr>
                        <m:num>
                          <m:r>
                            <a:rPr lang="es-CO" i="1">
                              <a:latin typeface="Cambria Math" panose="02040503050406030204" pitchFamily="18" charset="0"/>
                            </a:rPr>
                            <m:t>20000∗2.58∗</m:t>
                          </m:r>
                          <m:r>
                            <a:rPr lang="es-CO">
                              <a:latin typeface="Cambria Math" panose="02040503050406030204" pitchFamily="18" charset="0"/>
                            </a:rPr>
                            <m:t> 0.5</m:t>
                          </m:r>
                          <m:r>
                            <a:rPr lang="es-CO" i="1">
                              <a:latin typeface="Cambria Math" panose="02040503050406030204" pitchFamily="18" charset="0"/>
                            </a:rPr>
                            <m:t>∗</m:t>
                          </m:r>
                          <m:r>
                            <a:rPr lang="es-CO">
                              <a:latin typeface="Cambria Math" panose="02040503050406030204" pitchFamily="18" charset="0"/>
                            </a:rPr>
                            <m:t> </m:t>
                          </m:r>
                          <m:r>
                            <a:rPr lang="es-CO" i="1">
                              <a:latin typeface="Cambria Math" panose="02040503050406030204" pitchFamily="18" charset="0"/>
                            </a:rPr>
                            <m:t>0.5</m:t>
                          </m:r>
                        </m:num>
                        <m:den>
                          <m:sSup>
                            <m:sSupPr>
                              <m:ctrlPr>
                                <a:rPr lang="es-ES" i="1">
                                  <a:latin typeface="Cambria Math"/>
                                </a:rPr>
                              </m:ctrlPr>
                            </m:sSupPr>
                            <m:e>
                              <m:r>
                                <a:rPr lang="es-CO">
                                  <a:latin typeface="Cambria Math" panose="02040503050406030204" pitchFamily="18" charset="0"/>
                                </a:rPr>
                                <m:t>10</m:t>
                              </m:r>
                            </m:e>
                            <m:sup>
                              <m:r>
                                <a:rPr lang="es-CO" i="1">
                                  <a:latin typeface="Cambria Math" panose="02040503050406030204" pitchFamily="18" charset="0"/>
                                </a:rPr>
                                <m:t>2</m:t>
                              </m:r>
                            </m:sup>
                          </m:sSup>
                          <m:r>
                            <a:rPr lang="es-CO" i="1">
                              <a:latin typeface="Cambria Math" panose="02040503050406030204" pitchFamily="18" charset="0"/>
                            </a:rPr>
                            <m:t>∗</m:t>
                          </m:r>
                          <m:d>
                            <m:dPr>
                              <m:ctrlPr>
                                <a:rPr lang="es-ES" i="1">
                                  <a:latin typeface="Cambria Math"/>
                                </a:rPr>
                              </m:ctrlPr>
                            </m:dPr>
                            <m:e>
                              <m:r>
                                <a:rPr lang="es-CO">
                                  <a:latin typeface="Cambria Math" panose="02040503050406030204" pitchFamily="18" charset="0"/>
                                </a:rPr>
                                <m:t>20000</m:t>
                              </m:r>
                              <m:r>
                                <a:rPr lang="es-CO" i="1">
                                  <a:latin typeface="Cambria Math" panose="02040503050406030204" pitchFamily="18" charset="0"/>
                                </a:rPr>
                                <m:t>−</m:t>
                              </m:r>
                              <m:r>
                                <a:rPr lang="es-CO">
                                  <a:latin typeface="Cambria Math" panose="02040503050406030204" pitchFamily="18" charset="0"/>
                                </a:rPr>
                                <m:t>1</m:t>
                              </m:r>
                            </m:e>
                          </m:d>
                          <m:r>
                            <a:rPr lang="es-CO">
                              <a:latin typeface="Cambria Math" panose="02040503050406030204" pitchFamily="18" charset="0"/>
                            </a:rPr>
                            <m:t>+</m:t>
                          </m:r>
                          <m:sSup>
                            <m:sSupPr>
                              <m:ctrlPr>
                                <a:rPr lang="es-ES" i="1">
                                  <a:latin typeface="Cambria Math"/>
                                </a:rPr>
                              </m:ctrlPr>
                            </m:sSupPr>
                            <m:e>
                              <m:r>
                                <a:rPr lang="es-CO" i="1">
                                  <a:latin typeface="Cambria Math" panose="02040503050406030204" pitchFamily="18" charset="0"/>
                                </a:rPr>
                                <m:t>2.58</m:t>
                              </m:r>
                            </m:e>
                            <m:sup>
                              <m:r>
                                <a:rPr lang="es-CO" i="1">
                                  <a:latin typeface="Cambria Math" panose="02040503050406030204" pitchFamily="18" charset="0"/>
                                </a:rPr>
                                <m:t>2</m:t>
                              </m:r>
                            </m:sup>
                          </m:sSup>
                          <m:r>
                            <a:rPr lang="es-CO" i="1">
                              <a:latin typeface="Cambria Math" panose="02040503050406030204" pitchFamily="18" charset="0"/>
                            </a:rPr>
                            <m:t>∗0.5∗</m:t>
                          </m:r>
                          <m:r>
                            <a:rPr lang="es-CO">
                              <a:latin typeface="Cambria Math" panose="02040503050406030204" pitchFamily="18" charset="0"/>
                            </a:rPr>
                            <m:t>0.5</m:t>
                          </m:r>
                        </m:den>
                      </m:f>
                      <m:r>
                        <a:rPr lang="es-CO" i="1">
                          <a:latin typeface="Cambria Math" panose="02040503050406030204" pitchFamily="18" charset="0"/>
                        </a:rPr>
                        <m:t>=166 </m:t>
                      </m:r>
                      <m:r>
                        <a:rPr lang="es-CO" i="1">
                          <a:latin typeface="Cambria Math" panose="02040503050406030204" pitchFamily="18" charset="0"/>
                        </a:rPr>
                        <m:t>𝑒𝑛𝑐𝑢𝑒𝑠𝑡𝑎𝑠</m:t>
                      </m:r>
                    </m:oMath>
                  </m:oMathPara>
                </a14:m>
                <a:endParaRPr lang="es-ES" dirty="0"/>
              </a:p>
              <a:p>
                <a:pPr algn="just">
                  <a:spcAft>
                    <a:spcPts val="0"/>
                  </a:spcAft>
                </a:pPr>
                <a:endParaRPr lang="es-ES" dirty="0"/>
              </a:p>
            </p:txBody>
          </p:sp>
        </mc:Choice>
        <mc:Fallback xmlns="">
          <p:sp>
            <p:nvSpPr>
              <p:cNvPr id="2" name="Rectángulo 1"/>
              <p:cNvSpPr>
                <a:spLocks noRot="1" noChangeAspect="1" noMove="1" noResize="1" noEditPoints="1" noAdjustHandles="1" noChangeArrowheads="1" noChangeShapeType="1" noTextEdit="1"/>
              </p:cNvSpPr>
              <p:nvPr/>
            </p:nvSpPr>
            <p:spPr>
              <a:xfrm>
                <a:off x="755576" y="1720840"/>
                <a:ext cx="8136904" cy="3586816"/>
              </a:xfrm>
              <a:prstGeom prst="rect">
                <a:avLst/>
              </a:prstGeom>
              <a:blipFill rotWithShape="0">
                <a:blip r:embed="rId2"/>
                <a:stretch>
                  <a:fillRect l="-674" t="-849" r="-599"/>
                </a:stretch>
              </a:blipFill>
            </p:spPr>
            <p:txBody>
              <a:bodyPr/>
              <a:lstStyle/>
              <a:p>
                <a:r>
                  <a:rPr lang="es-CO">
                    <a:noFill/>
                  </a:rPr>
                  <a:t> </a:t>
                </a:r>
              </a:p>
            </p:txBody>
          </p:sp>
        </mc:Fallback>
      </mc:AlternateContent>
    </p:spTree>
    <p:extLst>
      <p:ext uri="{BB962C8B-B14F-4D97-AF65-F5344CB8AC3E}">
        <p14:creationId xmlns:p14="http://schemas.microsoft.com/office/powerpoint/2010/main" val="33433628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55576" y="1772816"/>
            <a:ext cx="7920880" cy="2862322"/>
          </a:xfrm>
          <a:prstGeom prst="rect">
            <a:avLst/>
          </a:prstGeom>
        </p:spPr>
        <p:txBody>
          <a:bodyPr wrap="square">
            <a:spAutoFit/>
          </a:bodyPr>
          <a:lstStyle/>
          <a:p>
            <a:pPr indent="180340" algn="just">
              <a:spcAft>
                <a:spcPts val="0"/>
              </a:spcAft>
            </a:pPr>
            <a:r>
              <a:rPr lang="es-CO" b="1" dirty="0"/>
              <a:t>Las fases de la encuesta son</a:t>
            </a:r>
            <a:r>
              <a:rPr lang="es-CO" b="1" dirty="0" smtClean="0"/>
              <a:t>:</a:t>
            </a:r>
          </a:p>
          <a:p>
            <a:pPr indent="180340" algn="just">
              <a:spcAft>
                <a:spcPts val="0"/>
              </a:spcAft>
            </a:pPr>
            <a:endParaRPr lang="es-ES" dirty="0"/>
          </a:p>
          <a:p>
            <a:pPr marL="285750" indent="-285750" algn="just">
              <a:lnSpc>
                <a:spcPct val="200000"/>
              </a:lnSpc>
              <a:spcAft>
                <a:spcPts val="0"/>
              </a:spcAft>
              <a:buFont typeface="Wingdings" panose="05000000000000000000" pitchFamily="2" charset="2"/>
              <a:buChar char="ü"/>
            </a:pPr>
            <a:r>
              <a:rPr lang="es-CO" dirty="0"/>
              <a:t>Elaboración y evaluación de preguntas a encuestar</a:t>
            </a:r>
            <a:endParaRPr lang="es-ES" dirty="0"/>
          </a:p>
          <a:p>
            <a:pPr marL="285750" indent="-285750" algn="just">
              <a:lnSpc>
                <a:spcPct val="200000"/>
              </a:lnSpc>
              <a:spcAft>
                <a:spcPts val="0"/>
              </a:spcAft>
              <a:buFont typeface="Wingdings" panose="05000000000000000000" pitchFamily="2" charset="2"/>
              <a:buChar char="ü"/>
            </a:pPr>
            <a:r>
              <a:rPr lang="es-CO" dirty="0"/>
              <a:t>Envío de la encuesta de manera aleatorio por medio virtual. </a:t>
            </a:r>
            <a:endParaRPr lang="es-ES" dirty="0"/>
          </a:p>
          <a:p>
            <a:pPr marL="285750" indent="-285750" algn="just">
              <a:lnSpc>
                <a:spcPct val="200000"/>
              </a:lnSpc>
              <a:spcAft>
                <a:spcPts val="0"/>
              </a:spcAft>
              <a:buFont typeface="Wingdings" panose="05000000000000000000" pitchFamily="2" charset="2"/>
              <a:buChar char="ü"/>
            </a:pPr>
            <a:r>
              <a:rPr lang="es-CO" dirty="0"/>
              <a:t>Recopilación de datos </a:t>
            </a:r>
            <a:endParaRPr lang="es-ES" dirty="0"/>
          </a:p>
          <a:p>
            <a:pPr marL="285750" indent="-285750" algn="just">
              <a:lnSpc>
                <a:spcPct val="200000"/>
              </a:lnSpc>
              <a:spcAft>
                <a:spcPts val="0"/>
              </a:spcAft>
              <a:buFont typeface="Wingdings" panose="05000000000000000000" pitchFamily="2" charset="2"/>
              <a:buChar char="ü"/>
            </a:pPr>
            <a:r>
              <a:rPr lang="es-CO" dirty="0"/>
              <a:t>Análisis e interpretación de los datos.</a:t>
            </a:r>
            <a:endParaRPr lang="es-ES" dirty="0"/>
          </a:p>
        </p:txBody>
      </p:sp>
    </p:spTree>
    <p:extLst>
      <p:ext uri="{BB962C8B-B14F-4D97-AF65-F5344CB8AC3E}">
        <p14:creationId xmlns:p14="http://schemas.microsoft.com/office/powerpoint/2010/main" val="16893285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83568" y="1628800"/>
            <a:ext cx="7920880" cy="2308324"/>
          </a:xfrm>
          <a:prstGeom prst="rect">
            <a:avLst/>
          </a:prstGeom>
        </p:spPr>
        <p:txBody>
          <a:bodyPr wrap="square">
            <a:spAutoFit/>
          </a:bodyPr>
          <a:lstStyle/>
          <a:p>
            <a:pPr algn="ctr"/>
            <a:r>
              <a:rPr lang="es-CO" b="1" dirty="0" smtClean="0">
                <a:effectLst>
                  <a:outerShdw blurRad="38100" dist="38100" dir="2700000" algn="tl">
                    <a:srgbClr val="000000">
                      <a:alpha val="43137"/>
                    </a:srgbClr>
                  </a:outerShdw>
                </a:effectLst>
              </a:rPr>
              <a:t>3. Recopilación </a:t>
            </a:r>
            <a:r>
              <a:rPr lang="es-CO" b="1" dirty="0">
                <a:effectLst>
                  <a:outerShdw blurRad="38100" dist="38100" dir="2700000" algn="tl">
                    <a:srgbClr val="000000">
                      <a:alpha val="43137"/>
                    </a:srgbClr>
                  </a:outerShdw>
                </a:effectLst>
              </a:rPr>
              <a:t>de </a:t>
            </a:r>
            <a:r>
              <a:rPr lang="es-CO" b="1" dirty="0" smtClean="0">
                <a:effectLst>
                  <a:outerShdw blurRad="38100" dist="38100" dir="2700000" algn="tl">
                    <a:srgbClr val="000000">
                      <a:alpha val="43137"/>
                    </a:srgbClr>
                  </a:outerShdw>
                </a:effectLst>
              </a:rPr>
              <a:t>datos</a:t>
            </a:r>
          </a:p>
          <a:p>
            <a:endParaRPr lang="es-CO" b="1" dirty="0">
              <a:effectLst>
                <a:outerShdw blurRad="38100" dist="38100" dir="2700000" algn="tl">
                  <a:srgbClr val="000000">
                    <a:alpha val="43137"/>
                  </a:srgbClr>
                </a:outerShdw>
              </a:effectLst>
            </a:endParaRPr>
          </a:p>
          <a:p>
            <a:pPr algn="just"/>
            <a:r>
              <a:rPr lang="es-CO" dirty="0" smtClean="0"/>
              <a:t>Se realizó la recolección de datos primarios a través de una encuesta cuya aplicación se efectuó a través de la herramienta Google </a:t>
            </a:r>
            <a:r>
              <a:rPr lang="es-CO" dirty="0" err="1" smtClean="0"/>
              <a:t>Forms</a:t>
            </a:r>
            <a:r>
              <a:rPr lang="es-CO" dirty="0" smtClean="0"/>
              <a:t>, donde el cuestionario contenía un total de 10 preguntas de selección múltiple que permitirán realizar el análisis del producto en el mercado y otras 3 preguntas para realizar el análisis demográfico y determinar la segmentación del mercado.</a:t>
            </a:r>
            <a:endParaRPr lang="es-CO" dirty="0"/>
          </a:p>
          <a:p>
            <a:endParaRPr lang="es-CO" dirty="0"/>
          </a:p>
        </p:txBody>
      </p:sp>
    </p:spTree>
    <p:extLst>
      <p:ext uri="{BB962C8B-B14F-4D97-AF65-F5344CB8AC3E}">
        <p14:creationId xmlns:p14="http://schemas.microsoft.com/office/powerpoint/2010/main" val="24624901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059832" y="1196752"/>
            <a:ext cx="3349828" cy="369332"/>
          </a:xfrm>
          <a:prstGeom prst="rect">
            <a:avLst/>
          </a:prstGeom>
        </p:spPr>
        <p:txBody>
          <a:bodyPr wrap="none">
            <a:spAutoFit/>
          </a:bodyPr>
          <a:lstStyle/>
          <a:p>
            <a:r>
              <a:rPr lang="es-CO" b="1" dirty="0" smtClean="0">
                <a:effectLst>
                  <a:outerShdw blurRad="38100" dist="38100" dir="2700000" algn="tl">
                    <a:srgbClr val="000000">
                      <a:alpha val="43137"/>
                    </a:srgbClr>
                  </a:outerShdw>
                </a:effectLst>
              </a:rPr>
              <a:t>4. Preparación </a:t>
            </a:r>
            <a:r>
              <a:rPr lang="es-CO" b="1" dirty="0">
                <a:effectLst>
                  <a:outerShdw blurRad="38100" dist="38100" dir="2700000" algn="tl">
                    <a:srgbClr val="000000">
                      <a:alpha val="43137"/>
                    </a:srgbClr>
                  </a:outerShdw>
                </a:effectLst>
              </a:rPr>
              <a:t>y análisis de </a:t>
            </a:r>
            <a:r>
              <a:rPr lang="es-CO" b="1" dirty="0" smtClean="0">
                <a:effectLst>
                  <a:outerShdw blurRad="38100" dist="38100" dir="2700000" algn="tl">
                    <a:srgbClr val="000000">
                      <a:alpha val="43137"/>
                    </a:srgbClr>
                  </a:outerShdw>
                </a:effectLst>
              </a:rPr>
              <a:t>datos</a:t>
            </a:r>
            <a:endParaRPr lang="es-CO" b="1" dirty="0">
              <a:effectLst>
                <a:outerShdw blurRad="38100" dist="38100" dir="2700000" algn="tl">
                  <a:srgbClr val="000000">
                    <a:alpha val="43137"/>
                  </a:srgbClr>
                </a:outerShdw>
              </a:effectLst>
            </a:endParaRPr>
          </a:p>
        </p:txBody>
      </p:sp>
      <p:pic>
        <p:nvPicPr>
          <p:cNvPr id="2049" name="pict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305636"/>
            <a:ext cx="3484478" cy="18002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a:spLocks noChangeArrowheads="1"/>
          </p:cNvSpPr>
          <p:nvPr/>
        </p:nvSpPr>
        <p:spPr bwMode="auto">
          <a:xfrm>
            <a:off x="433712" y="1873948"/>
            <a:ext cx="1872208"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80975"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80975" algn="l" defTabSz="914400" rtl="0" eaLnBrk="0" fontAlgn="base" latinLnBrk="0" hangingPunct="0">
              <a:lnSpc>
                <a:spcPct val="100000"/>
              </a:lnSpc>
              <a:spcBef>
                <a:spcPct val="0"/>
              </a:spcBef>
              <a:spcAft>
                <a:spcPct val="0"/>
              </a:spcAft>
              <a:buClrTx/>
              <a:buSzTx/>
              <a:buFontTx/>
              <a:buNone/>
              <a:tabLst/>
            </a:pPr>
            <a:r>
              <a:rPr kumimoji="0" lang="es-CO" altLang="es-ES" sz="1200" b="1" i="0" u="none" strike="noStrike" cap="none" normalizeH="0" baseline="0" dirty="0" smtClean="0">
                <a:ln>
                  <a:noFill/>
                </a:ln>
                <a:solidFill>
                  <a:srgbClr val="000000"/>
                </a:solidFill>
                <a:effectLst/>
                <a:latin typeface="Arial" panose="020B0604020202020204" pitchFamily="34" charset="0"/>
                <a:ea typeface="Helvetica" panose="020B0604020202020204" pitchFamily="34" charset="0"/>
              </a:rPr>
              <a:t>Datos Demográficos</a:t>
            </a:r>
            <a:endParaRPr kumimoji="0" lang="es-ES" altLang="es-ES" sz="800" b="0" i="0" u="none" strike="noStrike" cap="none" normalizeH="0" baseline="0" dirty="0" smtClean="0">
              <a:ln>
                <a:noFill/>
              </a:ln>
              <a:solidFill>
                <a:schemeClr val="tx1"/>
              </a:solidFill>
              <a:effectLst/>
              <a:latin typeface="Arial" panose="020B0604020202020204" pitchFamily="34" charset="0"/>
            </a:endParaRPr>
          </a:p>
          <a:p>
            <a:pPr marL="0" marR="0" lvl="0" indent="180975" algn="l" defTabSz="914400" rtl="0" eaLnBrk="0" fontAlgn="base" latinLnBrk="0" hangingPunct="0">
              <a:lnSpc>
                <a:spcPct val="100000"/>
              </a:lnSpc>
              <a:spcBef>
                <a:spcPct val="0"/>
              </a:spcBef>
              <a:spcAft>
                <a:spcPct val="0"/>
              </a:spcAft>
              <a:buClrTx/>
              <a:buSzTx/>
              <a:buFontTx/>
              <a:buNone/>
              <a:tabLst/>
            </a:pPr>
            <a:r>
              <a:rPr kumimoji="0" lang="es-CO" altLang="es-ES"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Género.</a:t>
            </a:r>
            <a:endParaRPr kumimoji="0" lang="es-ES" altLang="es-ES" sz="800" b="0" i="0" u="none" strike="noStrike" cap="none" normalizeH="0" baseline="0" dirty="0" smtClean="0">
              <a:ln>
                <a:noFill/>
              </a:ln>
              <a:solidFill>
                <a:schemeClr val="tx1"/>
              </a:solidFill>
              <a:effectLst/>
            </a:endParaRPr>
          </a:p>
          <a:p>
            <a:pPr marL="0" marR="0" lvl="0" indent="180975"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smtClean="0">
              <a:ln>
                <a:noFill/>
              </a:ln>
              <a:solidFill>
                <a:schemeClr val="tx1"/>
              </a:solidFill>
              <a:effectLst/>
              <a:latin typeface="Arial" panose="020B0604020202020204" pitchFamily="34" charset="0"/>
            </a:endParaRPr>
          </a:p>
        </p:txBody>
      </p:sp>
      <p:sp>
        <p:nvSpPr>
          <p:cNvPr id="5" name="Rectangle 5"/>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180975"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80975" algn="l" defTabSz="914400" rtl="0" eaLnBrk="0" fontAlgn="base" latinLnBrk="0" hangingPunct="0">
              <a:lnSpc>
                <a:spcPct val="100000"/>
              </a:lnSpc>
              <a:spcBef>
                <a:spcPct val="0"/>
              </a:spcBef>
              <a:spcAft>
                <a:spcPct val="0"/>
              </a:spcAft>
              <a:buClrTx/>
              <a:buSzTx/>
              <a:buFontTx/>
              <a:buNone/>
              <a:tabLst/>
            </a:pPr>
            <a:r>
              <a:rPr kumimoji="0" lang="es-CO" altLang="es-ES" sz="12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Rango de edad.</a:t>
            </a:r>
            <a:endParaRPr kumimoji="0" lang="es-ES" altLang="es-ES" sz="800" b="0" i="0" u="none" strike="noStrike" cap="none" normalizeH="0" baseline="0" smtClean="0">
              <a:ln>
                <a:noFill/>
              </a:ln>
              <a:solidFill>
                <a:schemeClr val="tx1"/>
              </a:solidFill>
              <a:effectLst/>
            </a:endParaRPr>
          </a:p>
          <a:p>
            <a:pPr marL="0" marR="0" lvl="0" indent="180975"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smtClean="0">
              <a:ln>
                <a:noFill/>
              </a:ln>
              <a:solidFill>
                <a:schemeClr val="tx1"/>
              </a:solidFill>
              <a:effectLst/>
              <a:latin typeface="Arial" panose="020B0604020202020204" pitchFamily="34" charset="0"/>
            </a:endParaRPr>
          </a:p>
        </p:txBody>
      </p:sp>
      <p:pic>
        <p:nvPicPr>
          <p:cNvPr id="2052" name="pictur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68489" y="2276872"/>
            <a:ext cx="3341171" cy="1800200"/>
          </a:xfrm>
          <a:prstGeom prst="rect">
            <a:avLst/>
          </a:prstGeom>
          <a:noFill/>
          <a:extLst>
            <a:ext uri="{909E8E84-426E-40DD-AFC4-6F175D3DCCD1}">
              <a14:hiddenFill xmlns:a14="http://schemas.microsoft.com/office/drawing/2010/main">
                <a:solidFill>
                  <a:srgbClr val="FFFFFF"/>
                </a:solidFill>
              </a14:hiddenFill>
            </a:ext>
          </a:extLst>
        </p:spPr>
      </p:pic>
      <p:sp>
        <p:nvSpPr>
          <p:cNvPr id="7" name="Rectángulo 6"/>
          <p:cNvSpPr/>
          <p:nvPr/>
        </p:nvSpPr>
        <p:spPr>
          <a:xfrm>
            <a:off x="3195066" y="1787480"/>
            <a:ext cx="1341393" cy="561949"/>
          </a:xfrm>
          <a:prstGeom prst="rect">
            <a:avLst/>
          </a:prstGeom>
        </p:spPr>
        <p:txBody>
          <a:bodyPr wrap="none">
            <a:spAutoFit/>
          </a:bodyPr>
          <a:lstStyle/>
          <a:p>
            <a:pPr indent="180340" algn="just">
              <a:lnSpc>
                <a:spcPct val="200000"/>
              </a:lnSpc>
              <a:spcAft>
                <a:spcPts val="0"/>
              </a:spcAft>
            </a:pPr>
            <a:r>
              <a:rPr lang="es-CO" sz="1200" dirty="0">
                <a:latin typeface="Times New Roman" panose="02020603050405020304" pitchFamily="18" charset="0"/>
                <a:ea typeface="Calibri" panose="020F0502020204030204" pitchFamily="34" charset="0"/>
                <a:cs typeface="Times New Roman" panose="02020603050405020304" pitchFamily="18" charset="0"/>
              </a:rPr>
              <a:t>Rango</a:t>
            </a:r>
            <a:r>
              <a:rPr lang="es-CO" dirty="0">
                <a:latin typeface="Times New Roman" panose="02020603050405020304" pitchFamily="18" charset="0"/>
                <a:ea typeface="Calibri" panose="020F0502020204030204" pitchFamily="34" charset="0"/>
              </a:rPr>
              <a:t> </a:t>
            </a:r>
            <a:r>
              <a:rPr lang="es-CO" sz="1200" dirty="0">
                <a:latin typeface="Times New Roman" panose="02020603050405020304" pitchFamily="18" charset="0"/>
                <a:ea typeface="Calibri" panose="020F0502020204030204" pitchFamily="34" charset="0"/>
                <a:cs typeface="Times New Roman" panose="02020603050405020304" pitchFamily="18" charset="0"/>
              </a:rPr>
              <a:t>de edad.</a:t>
            </a:r>
            <a:endParaRPr lang="es-ES" sz="12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8" name="Rectángulo 7"/>
          <p:cNvSpPr/>
          <p:nvPr/>
        </p:nvSpPr>
        <p:spPr>
          <a:xfrm>
            <a:off x="6377685" y="1979548"/>
            <a:ext cx="1747594" cy="369332"/>
          </a:xfrm>
          <a:prstGeom prst="rect">
            <a:avLst/>
          </a:prstGeom>
        </p:spPr>
        <p:txBody>
          <a:bodyPr wrap="none">
            <a:spAutoFit/>
          </a:bodyPr>
          <a:lstStyle/>
          <a:p>
            <a:r>
              <a:rPr lang="es-CO" sz="1200" dirty="0">
                <a:latin typeface="Times New Roman" panose="02020603050405020304" pitchFamily="18" charset="0"/>
                <a:ea typeface="Calibri" panose="020F0502020204030204" pitchFamily="34" charset="0"/>
                <a:cs typeface="Times New Roman" panose="02020603050405020304" pitchFamily="18" charset="0"/>
              </a:rPr>
              <a:t>Estrato Socioeconómico</a:t>
            </a:r>
            <a:r>
              <a:rPr lang="es-CO" dirty="0">
                <a:latin typeface="Times New Roman" panose="02020603050405020304" pitchFamily="18" charset="0"/>
                <a:ea typeface="Calibri" panose="020F0502020204030204" pitchFamily="34" charset="0"/>
              </a:rPr>
              <a:t>.</a:t>
            </a:r>
            <a:endParaRPr lang="es-CO" dirty="0"/>
          </a:p>
        </p:txBody>
      </p:sp>
      <p:pic>
        <p:nvPicPr>
          <p:cNvPr id="13" name="picture"/>
          <p:cNvPicPr/>
          <p:nvPr/>
        </p:nvPicPr>
        <p:blipFill>
          <a:blip r:embed="rId4">
            <a:extLst>
              <a:ext uri="{28A0092B-C50C-407E-A947-70E740481C1C}">
                <a14:useLocalDpi xmlns:a14="http://schemas.microsoft.com/office/drawing/2010/main" val="0"/>
              </a:ext>
            </a:extLst>
          </a:blip>
          <a:stretch>
            <a:fillRect/>
          </a:stretch>
        </p:blipFill>
        <p:spPr>
          <a:xfrm>
            <a:off x="6228184" y="2348880"/>
            <a:ext cx="2915816" cy="1731044"/>
          </a:xfrm>
          <a:prstGeom prst="rect">
            <a:avLst/>
          </a:prstGeom>
        </p:spPr>
      </p:pic>
      <p:sp>
        <p:nvSpPr>
          <p:cNvPr id="9" name="Rectángulo 8"/>
          <p:cNvSpPr/>
          <p:nvPr/>
        </p:nvSpPr>
        <p:spPr>
          <a:xfrm>
            <a:off x="107504" y="3888690"/>
            <a:ext cx="8176101" cy="404406"/>
          </a:xfrm>
          <a:prstGeom prst="rect">
            <a:avLst/>
          </a:prstGeom>
        </p:spPr>
        <p:txBody>
          <a:bodyPr wrap="square">
            <a:spAutoFit/>
          </a:bodyPr>
          <a:lstStyle/>
          <a:p>
            <a:pPr>
              <a:lnSpc>
                <a:spcPct val="200000"/>
              </a:lnSpc>
              <a:spcAft>
                <a:spcPts val="0"/>
              </a:spcAft>
            </a:pPr>
            <a:r>
              <a:rPr lang="es-CO" sz="1200" b="1" dirty="0">
                <a:solidFill>
                  <a:srgbClr val="000000"/>
                </a:solidFill>
                <a:latin typeface="Arial" panose="020B0604020202020204" pitchFamily="34" charset="0"/>
                <a:ea typeface="Helvetica" panose="020B0604020202020204" pitchFamily="34" charset="0"/>
              </a:rPr>
              <a:t>Recolección de datos para el estudio de mercado.</a:t>
            </a:r>
            <a:endParaRPr lang="es-ES" sz="1200" b="1" dirty="0">
              <a:solidFill>
                <a:srgbClr val="000000"/>
              </a:solidFill>
              <a:latin typeface="Arial" panose="020B0604020202020204" pitchFamily="34" charset="0"/>
              <a:ea typeface="Helvetica" panose="020B0604020202020204" pitchFamily="34" charset="0"/>
            </a:endParaRPr>
          </a:p>
        </p:txBody>
      </p:sp>
      <p:sp>
        <p:nvSpPr>
          <p:cNvPr id="11" name="Rectángulo 10"/>
          <p:cNvSpPr/>
          <p:nvPr/>
        </p:nvSpPr>
        <p:spPr>
          <a:xfrm>
            <a:off x="35496" y="4214467"/>
            <a:ext cx="3927630" cy="830997"/>
          </a:xfrm>
          <a:prstGeom prst="rect">
            <a:avLst/>
          </a:prstGeom>
        </p:spPr>
        <p:txBody>
          <a:bodyPr wrap="square">
            <a:spAutoFit/>
          </a:bodyPr>
          <a:lstStyle/>
          <a:p>
            <a:pPr indent="180340" algn="just">
              <a:lnSpc>
                <a:spcPct val="200000"/>
              </a:lnSpc>
              <a:spcAft>
                <a:spcPts val="0"/>
              </a:spcAft>
            </a:pPr>
            <a:r>
              <a:rPr lang="es-CO" sz="1200" dirty="0">
                <a:latin typeface="Times New Roman" panose="02020603050405020304" pitchFamily="18" charset="0"/>
                <a:ea typeface="Calibri" panose="020F0502020204030204" pitchFamily="34" charset="0"/>
                <a:cs typeface="Times New Roman" panose="02020603050405020304" pitchFamily="18" charset="0"/>
              </a:rPr>
              <a:t>¿Qué medio de transporte utiliza habitualmente en la ciudad de Bogotá?</a:t>
            </a:r>
            <a:endParaRPr lang="es-ES" sz="1200" dirty="0">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6" name="picture"/>
          <p:cNvPicPr/>
          <p:nvPr/>
        </p:nvPicPr>
        <p:blipFill>
          <a:blip r:embed="rId5">
            <a:extLst>
              <a:ext uri="{28A0092B-C50C-407E-A947-70E740481C1C}">
                <a14:useLocalDpi xmlns:a14="http://schemas.microsoft.com/office/drawing/2010/main" val="0"/>
              </a:ext>
            </a:extLst>
          </a:blip>
          <a:stretch>
            <a:fillRect/>
          </a:stretch>
        </p:blipFill>
        <p:spPr>
          <a:xfrm>
            <a:off x="35496" y="4925516"/>
            <a:ext cx="3960440" cy="1743844"/>
          </a:xfrm>
          <a:prstGeom prst="rect">
            <a:avLst/>
          </a:prstGeom>
        </p:spPr>
      </p:pic>
      <p:sp>
        <p:nvSpPr>
          <p:cNvPr id="15" name="Rectángulo 14"/>
          <p:cNvSpPr/>
          <p:nvPr/>
        </p:nvSpPr>
        <p:spPr>
          <a:xfrm>
            <a:off x="4227145" y="3905800"/>
            <a:ext cx="4572000" cy="774699"/>
          </a:xfrm>
          <a:prstGeom prst="rect">
            <a:avLst/>
          </a:prstGeom>
        </p:spPr>
        <p:txBody>
          <a:bodyPr>
            <a:spAutoFit/>
          </a:bodyPr>
          <a:lstStyle/>
          <a:p>
            <a:pPr indent="180340" algn="just">
              <a:lnSpc>
                <a:spcPct val="200000"/>
              </a:lnSpc>
              <a:spcAft>
                <a:spcPts val="0"/>
              </a:spcAft>
            </a:pPr>
            <a:r>
              <a:rPr lang="es-CO" sz="1200" dirty="0">
                <a:latin typeface="Times New Roman" panose="02020603050405020304" pitchFamily="18" charset="0"/>
                <a:ea typeface="Calibri" panose="020F0502020204030204" pitchFamily="34" charset="0"/>
                <a:cs typeface="Times New Roman" panose="02020603050405020304" pitchFamily="18" charset="0"/>
              </a:rPr>
              <a:t>¿En una escala de 1 a 6 donde 6 es "muy interesante" y 1 es "nada interesante", ¿Que percepción le genera el diseño?</a:t>
            </a:r>
            <a:endParaRPr lang="es-ES" sz="1200" dirty="0">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21" name="picture"/>
          <p:cNvPicPr/>
          <p:nvPr/>
        </p:nvPicPr>
        <p:blipFill>
          <a:blip r:embed="rId6">
            <a:extLst>
              <a:ext uri="{28A0092B-C50C-407E-A947-70E740481C1C}">
                <a14:useLocalDpi xmlns:a14="http://schemas.microsoft.com/office/drawing/2010/main" val="0"/>
              </a:ext>
            </a:extLst>
          </a:blip>
          <a:stretch>
            <a:fillRect/>
          </a:stretch>
        </p:blipFill>
        <p:spPr>
          <a:xfrm>
            <a:off x="5436096" y="5153642"/>
            <a:ext cx="3707904" cy="1704358"/>
          </a:xfrm>
          <a:prstGeom prst="rect">
            <a:avLst/>
          </a:prstGeom>
        </p:spPr>
      </p:pic>
      <p:pic>
        <p:nvPicPr>
          <p:cNvPr id="19" name="Imagen 18"/>
          <p:cNvPicPr/>
          <p:nvPr/>
        </p:nvPicPr>
        <p:blipFill>
          <a:blip r:embed="rId7" cstate="print">
            <a:extLst>
              <a:ext uri="{28A0092B-C50C-407E-A947-70E740481C1C}">
                <a14:useLocalDpi xmlns:a14="http://schemas.microsoft.com/office/drawing/2010/main" val="0"/>
              </a:ext>
            </a:extLst>
          </a:blip>
          <a:stretch>
            <a:fillRect/>
          </a:stretch>
        </p:blipFill>
        <p:spPr>
          <a:xfrm>
            <a:off x="3995936" y="4808851"/>
            <a:ext cx="2232248" cy="1428568"/>
          </a:xfrm>
          <a:prstGeom prst="rect">
            <a:avLst/>
          </a:prstGeom>
        </p:spPr>
      </p:pic>
      <p:sp>
        <p:nvSpPr>
          <p:cNvPr id="17" name="Rectángulo 16"/>
          <p:cNvSpPr/>
          <p:nvPr/>
        </p:nvSpPr>
        <p:spPr>
          <a:xfrm>
            <a:off x="2250459" y="6209155"/>
            <a:ext cx="4572000" cy="338554"/>
          </a:xfrm>
          <a:prstGeom prst="rect">
            <a:avLst/>
          </a:prstGeom>
        </p:spPr>
        <p:txBody>
          <a:bodyPr>
            <a:spAutoFit/>
          </a:bodyPr>
          <a:lstStyle/>
          <a:p>
            <a:pPr marL="457200" algn="ctr">
              <a:spcAft>
                <a:spcPts val="0"/>
              </a:spcAft>
            </a:pPr>
            <a:r>
              <a:rPr lang="es-CO" sz="800" b="1" i="1" dirty="0" err="1" smtClean="0">
                <a:latin typeface="Times New Roman" panose="02020603050405020304" pitchFamily="18" charset="0"/>
                <a:ea typeface="Calibri" panose="020F0502020204030204" pitchFamily="34" charset="0"/>
              </a:rPr>
              <a:t>Urban</a:t>
            </a:r>
            <a:r>
              <a:rPr lang="es-CO" sz="800" b="1" i="1" dirty="0" smtClean="0">
                <a:latin typeface="Times New Roman" panose="02020603050405020304" pitchFamily="18" charset="0"/>
                <a:ea typeface="Calibri" panose="020F0502020204030204" pitchFamily="34" charset="0"/>
              </a:rPr>
              <a:t> Velo de </a:t>
            </a:r>
            <a:r>
              <a:rPr lang="es-CO" sz="800" b="1" i="1" dirty="0" err="1" smtClean="0">
                <a:latin typeface="Times New Roman" panose="02020603050405020304" pitchFamily="18" charset="0"/>
                <a:ea typeface="Calibri" panose="020F0502020204030204" pitchFamily="34" charset="0"/>
              </a:rPr>
              <a:t>Marcello</a:t>
            </a:r>
            <a:r>
              <a:rPr lang="es-CO" sz="800" b="1" i="1" dirty="0" smtClean="0">
                <a:latin typeface="Times New Roman" panose="02020603050405020304" pitchFamily="18" charset="0"/>
                <a:ea typeface="Calibri" panose="020F0502020204030204" pitchFamily="34" charset="0"/>
              </a:rPr>
              <a:t> </a:t>
            </a:r>
            <a:r>
              <a:rPr lang="es-CO" sz="800" b="1" i="1" dirty="0" err="1" smtClean="0">
                <a:latin typeface="Times New Roman" panose="02020603050405020304" pitchFamily="18" charset="0"/>
                <a:ea typeface="Calibri" panose="020F0502020204030204" pitchFamily="34" charset="0"/>
              </a:rPr>
              <a:t>Betoldi</a:t>
            </a:r>
            <a:r>
              <a:rPr lang="es-CO" sz="800" b="1" i="1" dirty="0" smtClean="0">
                <a:latin typeface="Times New Roman" panose="02020603050405020304" pitchFamily="18" charset="0"/>
                <a:ea typeface="Calibri" panose="020F0502020204030204" pitchFamily="34" charset="0"/>
              </a:rPr>
              <a:t>. </a:t>
            </a:r>
            <a:endParaRPr lang="es-ES" sz="800" b="1" i="1" dirty="0" smtClean="0">
              <a:latin typeface="Times New Roman" panose="02020603050405020304" pitchFamily="18" charset="0"/>
              <a:ea typeface="Calibri" panose="020F0502020204030204" pitchFamily="34" charset="0"/>
            </a:endParaRPr>
          </a:p>
          <a:p>
            <a:pPr marL="457200" algn="ctr">
              <a:spcAft>
                <a:spcPts val="0"/>
              </a:spcAft>
            </a:pPr>
            <a:r>
              <a:rPr lang="es-CO" sz="800" b="1" i="1" dirty="0" smtClean="0">
                <a:latin typeface="Times New Roman" panose="02020603050405020304" pitchFamily="18" charset="0"/>
                <a:ea typeface="Calibri" panose="020F0502020204030204" pitchFamily="34" charset="0"/>
              </a:rPr>
              <a:t>Fuente: </a:t>
            </a:r>
            <a:r>
              <a:rPr lang="es-CO" sz="800" b="1" i="1" dirty="0" err="1" smtClean="0">
                <a:latin typeface="Times New Roman" panose="02020603050405020304" pitchFamily="18" charset="0"/>
                <a:ea typeface="Calibri" panose="020F0502020204030204" pitchFamily="34" charset="0"/>
              </a:rPr>
              <a:t>Motorpasión</a:t>
            </a:r>
            <a:r>
              <a:rPr lang="es-CO" sz="800" b="1" i="1" dirty="0" smtClean="0">
                <a:latin typeface="Times New Roman" panose="02020603050405020304" pitchFamily="18" charset="0"/>
                <a:ea typeface="Calibri" panose="020F0502020204030204" pitchFamily="34" charset="0"/>
              </a:rPr>
              <a:t> Futuro</a:t>
            </a:r>
            <a:endParaRPr lang="es-ES" sz="800" b="1" i="1" dirty="0">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2713250707"/>
      </p:ext>
    </p:extLst>
  </p:cSld>
  <p:clrMapOvr>
    <a:masterClrMapping/>
  </p:clrMapOvr>
</p:sld>
</file>

<file path=ppt/theme/theme1.xml><?xml version="1.0" encoding="utf-8"?>
<a:theme xmlns:a="http://schemas.openxmlformats.org/drawingml/2006/main" name="Tema de Office">
  <a:themeElements>
    <a:clrScheme name="Ofici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ci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c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4954</TotalTime>
  <Words>1179</Words>
  <Application>Microsoft Office PowerPoint</Application>
  <PresentationFormat>Presentación en pantalla (4:3)</PresentationFormat>
  <Paragraphs>158</Paragraphs>
  <Slides>17</Slides>
  <Notes>2</Notes>
  <HiddenSlides>0</HiddenSlides>
  <MMClips>0</MMClips>
  <ScaleCrop>false</ScaleCrop>
  <HeadingPairs>
    <vt:vector size="4" baseType="variant">
      <vt:variant>
        <vt:lpstr>Tema</vt:lpstr>
      </vt:variant>
      <vt:variant>
        <vt:i4>4</vt:i4>
      </vt:variant>
      <vt:variant>
        <vt:lpstr>Títulos de diapositiva</vt:lpstr>
      </vt:variant>
      <vt:variant>
        <vt:i4>17</vt:i4>
      </vt:variant>
    </vt:vector>
  </HeadingPairs>
  <TitlesOfParts>
    <vt:vector size="21" baseType="lpstr">
      <vt:lpstr>Tema de Office</vt:lpstr>
      <vt:lpstr>1_Diseño personalizado</vt:lpstr>
      <vt:lpstr>2_Diseño personalizado</vt:lpstr>
      <vt:lpstr>3_Diseño personalizado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INDUCCIÓN ALUMNOS PRIMER SEMESTRE 2014</dc:title>
  <dc:creator>usuario</dc:creator>
  <cp:lastModifiedBy>usuario</cp:lastModifiedBy>
  <cp:revision>339</cp:revision>
  <cp:lastPrinted>2016-02-04T16:35:37Z</cp:lastPrinted>
  <dcterms:created xsi:type="dcterms:W3CDTF">2014-01-13T19:39:08Z</dcterms:created>
  <dcterms:modified xsi:type="dcterms:W3CDTF">2017-03-30T00:23:24Z</dcterms:modified>
</cp:coreProperties>
</file>