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5203150" cy="50406300"/>
  <p:notesSz cx="6858000" cy="9144000"/>
  <p:defaultTextStyle>
    <a:defPPr>
      <a:defRPr lang="es-CO"/>
    </a:defPPr>
    <a:lvl1pPr marL="0" algn="l" defTabSz="43662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83130" algn="l" defTabSz="43662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66260" algn="l" defTabSz="43662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49390" algn="l" defTabSz="43662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32520" algn="l" defTabSz="43662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15650" algn="l" defTabSz="43662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098780" algn="l" defTabSz="43662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281910" algn="l" defTabSz="43662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465040" algn="l" defTabSz="43662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8649"/>
    <a:srgbClr val="CC3300"/>
    <a:srgbClr val="D2A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" d="100"/>
          <a:sy n="10" d="100"/>
        </p:scale>
        <p:origin x="-2568" y="18"/>
      </p:cViewPr>
      <p:guideLst>
        <p:guide orient="horz" pos="15876"/>
        <p:guide pos="79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890236" y="15658628"/>
            <a:ext cx="21422678" cy="1080468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780474" y="28563570"/>
            <a:ext cx="17642205" cy="1288161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83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66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49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32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156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098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2819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465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EA1F-81AF-4EA3-9A96-C65F68ABBC71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6F9A-8861-4B0B-B67A-6DB9B6BDB41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36913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EA1F-81AF-4EA3-9A96-C65F68ABBC71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6F9A-8861-4B0B-B67A-6DB9B6BDB41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22559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0362546" y="15075221"/>
            <a:ext cx="15629453" cy="321130136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74184" y="15075221"/>
            <a:ext cx="46468308" cy="321130136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EA1F-81AF-4EA3-9A96-C65F68ABBC71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6F9A-8861-4B0B-B67A-6DB9B6BDB41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6407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EA1F-81AF-4EA3-9A96-C65F68ABBC71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6F9A-8861-4B0B-B67A-6DB9B6BDB41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9418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90875" y="32390719"/>
            <a:ext cx="21422678" cy="10011251"/>
          </a:xfrm>
        </p:spPr>
        <p:txBody>
          <a:bodyPr anchor="t"/>
          <a:lstStyle>
            <a:lvl1pPr algn="l">
              <a:defRPr sz="191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990875" y="21364345"/>
            <a:ext cx="21422678" cy="11026374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8313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66260" indent="0">
              <a:buNone/>
              <a:defRPr sz="7600">
                <a:solidFill>
                  <a:schemeClr val="tx1">
                    <a:tint val="75000"/>
                  </a:schemeClr>
                </a:solidFill>
              </a:defRPr>
            </a:lvl3pPr>
            <a:lvl4pPr marL="654939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325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1565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0987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28191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4650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EA1F-81AF-4EA3-9A96-C65F68ABBC71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6F9A-8861-4B0B-B67A-6DB9B6BDB41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4187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74185" y="87814309"/>
            <a:ext cx="31048881" cy="248391045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943118" y="87814309"/>
            <a:ext cx="31048881" cy="248391045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EA1F-81AF-4EA3-9A96-C65F68ABBC71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6F9A-8861-4B0B-B67A-6DB9B6BDB41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01336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60159" y="2018589"/>
            <a:ext cx="22682835" cy="840105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260158" y="11283081"/>
            <a:ext cx="11135768" cy="4702251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83130" indent="0">
              <a:buNone/>
              <a:defRPr sz="9600" b="1"/>
            </a:lvl2pPr>
            <a:lvl3pPr marL="4366260" indent="0">
              <a:buNone/>
              <a:defRPr sz="8600" b="1"/>
            </a:lvl3pPr>
            <a:lvl4pPr marL="6549390" indent="0">
              <a:buNone/>
              <a:defRPr sz="7600" b="1"/>
            </a:lvl4pPr>
            <a:lvl5pPr marL="8732520" indent="0">
              <a:buNone/>
              <a:defRPr sz="7600" b="1"/>
            </a:lvl5pPr>
            <a:lvl6pPr marL="10915650" indent="0">
              <a:buNone/>
              <a:defRPr sz="7600" b="1"/>
            </a:lvl6pPr>
            <a:lvl7pPr marL="13098780" indent="0">
              <a:buNone/>
              <a:defRPr sz="7600" b="1"/>
            </a:lvl7pPr>
            <a:lvl8pPr marL="15281910" indent="0">
              <a:buNone/>
              <a:defRPr sz="7600" b="1"/>
            </a:lvl8pPr>
            <a:lvl9pPr marL="17465040" indent="0">
              <a:buNone/>
              <a:defRPr sz="7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260158" y="15985332"/>
            <a:ext cx="11135768" cy="29041966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2802852" y="11283081"/>
            <a:ext cx="11140142" cy="4702251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83130" indent="0">
              <a:buNone/>
              <a:defRPr sz="9600" b="1"/>
            </a:lvl2pPr>
            <a:lvl3pPr marL="4366260" indent="0">
              <a:buNone/>
              <a:defRPr sz="8600" b="1"/>
            </a:lvl3pPr>
            <a:lvl4pPr marL="6549390" indent="0">
              <a:buNone/>
              <a:defRPr sz="7600" b="1"/>
            </a:lvl4pPr>
            <a:lvl5pPr marL="8732520" indent="0">
              <a:buNone/>
              <a:defRPr sz="7600" b="1"/>
            </a:lvl5pPr>
            <a:lvl6pPr marL="10915650" indent="0">
              <a:buNone/>
              <a:defRPr sz="7600" b="1"/>
            </a:lvl6pPr>
            <a:lvl7pPr marL="13098780" indent="0">
              <a:buNone/>
              <a:defRPr sz="7600" b="1"/>
            </a:lvl7pPr>
            <a:lvl8pPr marL="15281910" indent="0">
              <a:buNone/>
              <a:defRPr sz="7600" b="1"/>
            </a:lvl8pPr>
            <a:lvl9pPr marL="17465040" indent="0">
              <a:buNone/>
              <a:defRPr sz="7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2802852" y="15985332"/>
            <a:ext cx="11140142" cy="29041966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EA1F-81AF-4EA3-9A96-C65F68ABBC71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6F9A-8861-4B0B-B67A-6DB9B6BDB41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2828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EA1F-81AF-4EA3-9A96-C65F68ABBC71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6F9A-8861-4B0B-B67A-6DB9B6BDB41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4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EA1F-81AF-4EA3-9A96-C65F68ABBC71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6F9A-8861-4B0B-B67A-6DB9B6BDB41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39919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60160" y="2006917"/>
            <a:ext cx="8291663" cy="8541068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853733" y="2006921"/>
            <a:ext cx="14089261" cy="43020381"/>
          </a:xfrm>
        </p:spPr>
        <p:txBody>
          <a:bodyPr/>
          <a:lstStyle>
            <a:lvl1pPr>
              <a:defRPr sz="153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260160" y="10547989"/>
            <a:ext cx="8291663" cy="34479313"/>
          </a:xfrm>
        </p:spPr>
        <p:txBody>
          <a:bodyPr/>
          <a:lstStyle>
            <a:lvl1pPr marL="0" indent="0">
              <a:buNone/>
              <a:defRPr sz="6700"/>
            </a:lvl1pPr>
            <a:lvl2pPr marL="2183130" indent="0">
              <a:buNone/>
              <a:defRPr sz="5700"/>
            </a:lvl2pPr>
            <a:lvl3pPr marL="4366260" indent="0">
              <a:buNone/>
              <a:defRPr sz="4800"/>
            </a:lvl3pPr>
            <a:lvl4pPr marL="6549390" indent="0">
              <a:buNone/>
              <a:defRPr sz="4300"/>
            </a:lvl4pPr>
            <a:lvl5pPr marL="8732520" indent="0">
              <a:buNone/>
              <a:defRPr sz="4300"/>
            </a:lvl5pPr>
            <a:lvl6pPr marL="10915650" indent="0">
              <a:buNone/>
              <a:defRPr sz="4300"/>
            </a:lvl6pPr>
            <a:lvl7pPr marL="13098780" indent="0">
              <a:buNone/>
              <a:defRPr sz="4300"/>
            </a:lvl7pPr>
            <a:lvl8pPr marL="15281910" indent="0">
              <a:buNone/>
              <a:defRPr sz="4300"/>
            </a:lvl8pPr>
            <a:lvl9pPr marL="17465040" indent="0">
              <a:buNone/>
              <a:defRPr sz="4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EA1F-81AF-4EA3-9A96-C65F68ABBC71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6F9A-8861-4B0B-B67A-6DB9B6BDB41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92471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39994" y="35284410"/>
            <a:ext cx="15121890" cy="4165525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939994" y="4503897"/>
            <a:ext cx="15121890" cy="30243780"/>
          </a:xfrm>
        </p:spPr>
        <p:txBody>
          <a:bodyPr/>
          <a:lstStyle>
            <a:lvl1pPr marL="0" indent="0">
              <a:buNone/>
              <a:defRPr sz="15300"/>
            </a:lvl1pPr>
            <a:lvl2pPr marL="2183130" indent="0">
              <a:buNone/>
              <a:defRPr sz="13400"/>
            </a:lvl2pPr>
            <a:lvl3pPr marL="4366260" indent="0">
              <a:buNone/>
              <a:defRPr sz="11500"/>
            </a:lvl3pPr>
            <a:lvl4pPr marL="6549390" indent="0">
              <a:buNone/>
              <a:defRPr sz="9600"/>
            </a:lvl4pPr>
            <a:lvl5pPr marL="8732520" indent="0">
              <a:buNone/>
              <a:defRPr sz="9600"/>
            </a:lvl5pPr>
            <a:lvl6pPr marL="10915650" indent="0">
              <a:buNone/>
              <a:defRPr sz="9600"/>
            </a:lvl6pPr>
            <a:lvl7pPr marL="13098780" indent="0">
              <a:buNone/>
              <a:defRPr sz="9600"/>
            </a:lvl7pPr>
            <a:lvl8pPr marL="15281910" indent="0">
              <a:buNone/>
              <a:defRPr sz="9600"/>
            </a:lvl8pPr>
            <a:lvl9pPr marL="17465040" indent="0">
              <a:buNone/>
              <a:defRPr sz="96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939994" y="39449935"/>
            <a:ext cx="15121890" cy="5915735"/>
          </a:xfrm>
        </p:spPr>
        <p:txBody>
          <a:bodyPr/>
          <a:lstStyle>
            <a:lvl1pPr marL="0" indent="0">
              <a:buNone/>
              <a:defRPr sz="6700"/>
            </a:lvl1pPr>
            <a:lvl2pPr marL="2183130" indent="0">
              <a:buNone/>
              <a:defRPr sz="5700"/>
            </a:lvl2pPr>
            <a:lvl3pPr marL="4366260" indent="0">
              <a:buNone/>
              <a:defRPr sz="4800"/>
            </a:lvl3pPr>
            <a:lvl4pPr marL="6549390" indent="0">
              <a:buNone/>
              <a:defRPr sz="4300"/>
            </a:lvl4pPr>
            <a:lvl5pPr marL="8732520" indent="0">
              <a:buNone/>
              <a:defRPr sz="4300"/>
            </a:lvl5pPr>
            <a:lvl6pPr marL="10915650" indent="0">
              <a:buNone/>
              <a:defRPr sz="4300"/>
            </a:lvl6pPr>
            <a:lvl7pPr marL="13098780" indent="0">
              <a:buNone/>
              <a:defRPr sz="4300"/>
            </a:lvl7pPr>
            <a:lvl8pPr marL="15281910" indent="0">
              <a:buNone/>
              <a:defRPr sz="4300"/>
            </a:lvl8pPr>
            <a:lvl9pPr marL="17465040" indent="0">
              <a:buNone/>
              <a:defRPr sz="4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EA1F-81AF-4EA3-9A96-C65F68ABBC71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6F9A-8861-4B0B-B67A-6DB9B6BDB41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626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260159" y="2018589"/>
            <a:ext cx="22682835" cy="8401050"/>
          </a:xfrm>
          <a:prstGeom prst="rect">
            <a:avLst/>
          </a:prstGeom>
        </p:spPr>
        <p:txBody>
          <a:bodyPr vert="horz" lIns="436626" tIns="218313" rIns="436626" bIns="218313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260159" y="11761474"/>
            <a:ext cx="22682835" cy="33265828"/>
          </a:xfrm>
          <a:prstGeom prst="rect">
            <a:avLst/>
          </a:prstGeom>
        </p:spPr>
        <p:txBody>
          <a:bodyPr vert="horz" lIns="436626" tIns="218313" rIns="436626" bIns="218313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260159" y="46719176"/>
            <a:ext cx="5880735" cy="2683669"/>
          </a:xfrm>
          <a:prstGeom prst="rect">
            <a:avLst/>
          </a:prstGeom>
        </p:spPr>
        <p:txBody>
          <a:bodyPr vert="horz" lIns="436626" tIns="218313" rIns="436626" bIns="218313" rtlCol="0" anchor="ctr"/>
          <a:lstStyle>
            <a:lvl1pPr algn="l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DEA1F-81AF-4EA3-9A96-C65F68ABBC71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8611076" y="46719176"/>
            <a:ext cx="7980998" cy="2683669"/>
          </a:xfrm>
          <a:prstGeom prst="rect">
            <a:avLst/>
          </a:prstGeom>
        </p:spPr>
        <p:txBody>
          <a:bodyPr vert="horz" lIns="436626" tIns="218313" rIns="436626" bIns="218313" rtlCol="0" anchor="ctr"/>
          <a:lstStyle>
            <a:lvl1pPr algn="ct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8062259" y="46719176"/>
            <a:ext cx="5880735" cy="2683669"/>
          </a:xfrm>
          <a:prstGeom prst="rect">
            <a:avLst/>
          </a:prstGeom>
        </p:spPr>
        <p:txBody>
          <a:bodyPr vert="horz" lIns="436626" tIns="218313" rIns="436626" bIns="218313" rtlCol="0" anchor="ctr"/>
          <a:lstStyle>
            <a:lvl1pPr algn="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46F9A-8861-4B0B-B67A-6DB9B6BDB41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80916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66260" rtl="0" eaLnBrk="1" latinLnBrk="0" hangingPunct="1">
        <a:spcBef>
          <a:spcPct val="0"/>
        </a:spcBef>
        <a:buNone/>
        <a:defRPr sz="21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37348" indent="-1637348" algn="l" defTabSz="4366260" rtl="0" eaLnBrk="1" latinLnBrk="0" hangingPunct="1">
        <a:spcBef>
          <a:spcPct val="20000"/>
        </a:spcBef>
        <a:buFont typeface="Arial" pitchFamily="34" charset="0"/>
        <a:buChar char="•"/>
        <a:defRPr sz="15300" kern="1200">
          <a:solidFill>
            <a:schemeClr val="tx1"/>
          </a:solidFill>
          <a:latin typeface="+mn-lt"/>
          <a:ea typeface="+mn-ea"/>
          <a:cs typeface="+mn-cs"/>
        </a:defRPr>
      </a:lvl1pPr>
      <a:lvl2pPr marL="3547586" indent="-1364456" algn="l" defTabSz="4366260" rtl="0" eaLnBrk="1" latinLnBrk="0" hangingPunct="1">
        <a:spcBef>
          <a:spcPct val="20000"/>
        </a:spcBef>
        <a:buFont typeface="Arial" pitchFamily="34" charset="0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57825" indent="-1091565" algn="l" defTabSz="4366260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40955" indent="-1091565" algn="l" defTabSz="4366260" rtl="0" eaLnBrk="1" latinLnBrk="0" hangingPunct="1">
        <a:spcBef>
          <a:spcPct val="20000"/>
        </a:spcBef>
        <a:buFont typeface="Arial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24085" indent="-1091565" algn="l" defTabSz="4366260" rtl="0" eaLnBrk="1" latinLnBrk="0" hangingPunct="1">
        <a:spcBef>
          <a:spcPct val="20000"/>
        </a:spcBef>
        <a:buFont typeface="Arial" pitchFamily="34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07215" indent="-1091565" algn="l" defTabSz="436626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190345" indent="-1091565" algn="l" defTabSz="436626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373475" indent="-1091565" algn="l" defTabSz="436626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556605" indent="-1091565" algn="l" defTabSz="436626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43662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83130" algn="l" defTabSz="43662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66260" algn="l" defTabSz="43662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49390" algn="l" defTabSz="43662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32520" algn="l" defTabSz="43662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15650" algn="l" defTabSz="43662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098780" algn="l" defTabSz="43662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281910" algn="l" defTabSz="43662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465040" algn="l" defTabSz="43662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66" t="4369" r="30119" b="8198"/>
          <a:stretch/>
        </p:blipFill>
        <p:spPr bwMode="auto">
          <a:xfrm>
            <a:off x="0" y="10937007"/>
            <a:ext cx="25235450" cy="25849112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6">
                <a:lumMod val="75000"/>
                <a:alpha val="3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1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7" r="15404"/>
          <a:stretch/>
        </p:blipFill>
        <p:spPr bwMode="auto">
          <a:xfrm>
            <a:off x="705131" y="6153809"/>
            <a:ext cx="11266882" cy="5083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33565" y="1299149"/>
            <a:ext cx="24336017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CO" sz="4400" b="1" spc="50" dirty="0" smtClean="0">
                <a:ln w="11430">
                  <a:solidFill>
                    <a:schemeClr val="accent3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srgbClr val="FFC000">
                      <a:alpha val="40000"/>
                    </a:srgbClr>
                  </a:outerShdw>
                </a:effectLst>
                <a:latin typeface="Groening" pitchFamily="2" charset="0"/>
              </a:rPr>
              <a:t>QUINTAS EN BOGOTÁ Y SU INFLUENCIA EN LA CIUDAD</a:t>
            </a:r>
            <a:endParaRPr lang="es-CO" sz="4400" b="1" spc="50" dirty="0">
              <a:ln w="11430">
                <a:solidFill>
                  <a:schemeClr val="accent3">
                    <a:lumMod val="50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dist="38100" dir="10800000" algn="r" rotWithShape="0">
                  <a:srgbClr val="FFC000">
                    <a:alpha val="40000"/>
                  </a:srgbClr>
                </a:outerShdw>
              </a:effectLst>
              <a:latin typeface="Groening" pitchFamily="2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591559" y="2808627"/>
            <a:ext cx="7212375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400" dirty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Trascendencia histórica en el crecimiento de Bogotá y su contribución a una nueva tendencia urbana</a:t>
            </a:r>
            <a:r>
              <a:rPr lang="es-CO" sz="2800" dirty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. 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7650898" y="3024069"/>
            <a:ext cx="482453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CO" sz="48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j</a:t>
            </a:r>
            <a:r>
              <a:rPr lang="es-CO" sz="32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ustificación</a:t>
            </a:r>
            <a:endParaRPr lang="es-CO" sz="1800" b="1" dirty="0">
              <a:ln w="900" cmpd="sng">
                <a:solidFill>
                  <a:schemeClr val="accent6">
                    <a:lumMod val="75000"/>
                    <a:alpha val="55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641" y="3878868"/>
            <a:ext cx="2713041" cy="1956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2878958" y="5835387"/>
            <a:ext cx="57883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600" dirty="0" smtClean="0">
                <a:latin typeface="Belwe Cn BT" panose="02060806050305020504" pitchFamily="18" charset="0"/>
              </a:rPr>
              <a:t>(imagen tomadas del Atlas histórico de Bogotá 1538-1910, 2004).</a:t>
            </a:r>
            <a:endParaRPr lang="es-CO" sz="1600" dirty="0">
              <a:latin typeface="Belwe Cn BT" panose="02060806050305020504" pitchFamily="18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13236640" y="2808627"/>
            <a:ext cx="78539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b="1" dirty="0">
                <a:solidFill>
                  <a:srgbClr val="CC3300"/>
                </a:solidFill>
                <a:latin typeface="Tekton Pro Ext" pitchFamily="34" charset="0"/>
              </a:rPr>
              <a:t>Las Quintas influyeron en el crecimiento de Bogotá</a:t>
            </a:r>
            <a:r>
              <a:rPr lang="es-ES" sz="2400" dirty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 en tanto fueron generadoras de una nueva tendencia urbana creando una estructura organizacional que cambio la forma de habitar la ciudad.</a:t>
            </a:r>
            <a:endParaRPr lang="es-CO" sz="2400" dirty="0">
              <a:solidFill>
                <a:schemeClr val="tx1">
                  <a:lumMod val="25000"/>
                </a:schemeClr>
              </a:solidFill>
              <a:latin typeface="Tekton Pro Ext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0809142" y="3362623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CO" sz="48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h</a:t>
            </a:r>
            <a:r>
              <a:rPr lang="es-CO" sz="32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ipótesis</a:t>
            </a:r>
            <a:endParaRPr lang="es-CO" sz="1100" b="1" dirty="0">
              <a:ln w="900" cmpd="sng">
                <a:solidFill>
                  <a:schemeClr val="accent6">
                    <a:lumMod val="75000"/>
                    <a:alpha val="55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  <p:sp>
        <p:nvSpPr>
          <p:cNvPr id="41" name="40 CuadroTexto"/>
          <p:cNvSpPr txBox="1"/>
          <p:nvPr/>
        </p:nvSpPr>
        <p:spPr>
          <a:xfrm>
            <a:off x="16512922" y="5342943"/>
            <a:ext cx="6618831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CO" sz="4800" b="1" dirty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Q</a:t>
            </a:r>
            <a:r>
              <a:rPr lang="es-CO" sz="32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UINTAS EN LA REPUBLICA</a:t>
            </a:r>
            <a:endParaRPr lang="es-CO" sz="3200" b="1" dirty="0">
              <a:ln w="900" cmpd="sng">
                <a:solidFill>
                  <a:schemeClr val="accent6">
                    <a:lumMod val="75000"/>
                    <a:alpha val="55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  <p:pic>
        <p:nvPicPr>
          <p:cNvPr id="42" name="Picture 1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3" r="17727"/>
          <a:stretch/>
        </p:blipFill>
        <p:spPr bwMode="auto">
          <a:xfrm>
            <a:off x="14856387" y="5898066"/>
            <a:ext cx="10357462" cy="481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42 CuadroTexto"/>
          <p:cNvSpPr txBox="1"/>
          <p:nvPr/>
        </p:nvSpPr>
        <p:spPr>
          <a:xfrm>
            <a:off x="13459857" y="6838408"/>
            <a:ext cx="3210681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 smtClean="0">
                <a:latin typeface="Tekton Pro Ext" pitchFamily="34" charset="0"/>
              </a:rPr>
              <a:t>Convenciones</a:t>
            </a:r>
          </a:p>
          <a:p>
            <a:r>
              <a:rPr lang="es-CO" sz="2400" dirty="0" smtClean="0">
                <a:latin typeface="Tekton Pro Ext" pitchFamily="34" charset="0"/>
              </a:rPr>
              <a:t>Quintas</a:t>
            </a:r>
          </a:p>
          <a:p>
            <a:r>
              <a:rPr lang="es-CO" sz="2400" dirty="0" smtClean="0">
                <a:latin typeface="Tekton Pro Ext" pitchFamily="34" charset="0"/>
              </a:rPr>
              <a:t>Plazas</a:t>
            </a:r>
          </a:p>
          <a:p>
            <a:r>
              <a:rPr lang="es-CO" sz="2400" dirty="0" smtClean="0">
                <a:latin typeface="Tekton Pro Ext" pitchFamily="34" charset="0"/>
              </a:rPr>
              <a:t>Traza</a:t>
            </a:r>
          </a:p>
          <a:p>
            <a:r>
              <a:rPr lang="es-CO" sz="2400" dirty="0" smtClean="0">
                <a:latin typeface="Tekton Pro Ext" pitchFamily="34" charset="0"/>
              </a:rPr>
              <a:t>ríos</a:t>
            </a:r>
          </a:p>
        </p:txBody>
      </p:sp>
      <p:sp>
        <p:nvSpPr>
          <p:cNvPr id="44" name="43 Rectángulo"/>
          <p:cNvSpPr/>
          <p:nvPr/>
        </p:nvSpPr>
        <p:spPr>
          <a:xfrm>
            <a:off x="12998942" y="7188208"/>
            <a:ext cx="432048" cy="22607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5" name="44 Rectángulo"/>
          <p:cNvSpPr/>
          <p:nvPr/>
        </p:nvSpPr>
        <p:spPr>
          <a:xfrm>
            <a:off x="12996641" y="7594363"/>
            <a:ext cx="432048" cy="226072"/>
          </a:xfrm>
          <a:prstGeom prst="rect">
            <a:avLst/>
          </a:prstGeom>
          <a:solidFill>
            <a:srgbClr val="FF7C8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6" name="45 Rectángulo"/>
          <p:cNvSpPr/>
          <p:nvPr/>
        </p:nvSpPr>
        <p:spPr>
          <a:xfrm>
            <a:off x="13020616" y="8010133"/>
            <a:ext cx="432048" cy="226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7" name="46 Rectángulo"/>
          <p:cNvSpPr/>
          <p:nvPr/>
        </p:nvSpPr>
        <p:spPr>
          <a:xfrm>
            <a:off x="13020616" y="8437160"/>
            <a:ext cx="432048" cy="226072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8" name="47 Elipse"/>
          <p:cNvSpPr/>
          <p:nvPr/>
        </p:nvSpPr>
        <p:spPr>
          <a:xfrm>
            <a:off x="19227215" y="7990052"/>
            <a:ext cx="1744850" cy="1873941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0" name="49 Rectángulo"/>
          <p:cNvSpPr/>
          <p:nvPr/>
        </p:nvSpPr>
        <p:spPr>
          <a:xfrm>
            <a:off x="14421675" y="11638069"/>
            <a:ext cx="9575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600" b="1" dirty="0" smtClean="0">
                <a:latin typeface="Belwe Cn BT" panose="02060806050305020504" pitchFamily="18" charset="0"/>
              </a:rPr>
              <a:t> </a:t>
            </a:r>
            <a:r>
              <a:rPr lang="es-CO" sz="1600" dirty="0" smtClean="0">
                <a:latin typeface="Belwe Cn BT" panose="02060806050305020504" pitchFamily="18" charset="0"/>
              </a:rPr>
              <a:t>(Tomado de Bogotá cd, 1998, modificado por Danya Marín, 2014. Quintas en Bogotá).</a:t>
            </a:r>
          </a:p>
        </p:txBody>
      </p:sp>
      <p:sp>
        <p:nvSpPr>
          <p:cNvPr id="51" name="CuadroTexto 16"/>
          <p:cNvSpPr txBox="1"/>
          <p:nvPr/>
        </p:nvSpPr>
        <p:spPr>
          <a:xfrm>
            <a:off x="12788969" y="10744350"/>
            <a:ext cx="12197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400" dirty="0">
                <a:latin typeface="Tekton Pro Ext" pitchFamily="34" charset="0"/>
              </a:rPr>
              <a:t>A</a:t>
            </a:r>
            <a:r>
              <a:rPr lang="es-CO" sz="2400" dirty="0" smtClean="0">
                <a:latin typeface="Tekton Pro Ext" pitchFamily="34" charset="0"/>
              </a:rPr>
              <a:t>parecen mas casas quintas, sin embargo comienzan a desaparecer otras, en especial las mas cercanas al casco urbano tradicional de la ciudad.</a:t>
            </a:r>
            <a:endParaRPr lang="es-CO" sz="2400" dirty="0">
              <a:latin typeface="Tekton Pro Ext" pitchFamily="34" charset="0"/>
            </a:endParaRPr>
          </a:p>
        </p:txBody>
      </p:sp>
      <p:sp>
        <p:nvSpPr>
          <p:cNvPr id="52" name="51 CuadroTexto"/>
          <p:cNvSpPr txBox="1"/>
          <p:nvPr/>
        </p:nvSpPr>
        <p:spPr>
          <a:xfrm>
            <a:off x="1069095" y="9214460"/>
            <a:ext cx="50897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 smtClean="0">
                <a:latin typeface="Tekton Pro Ext" pitchFamily="34" charset="0"/>
              </a:rPr>
              <a:t>Convenciones</a:t>
            </a:r>
          </a:p>
          <a:p>
            <a:r>
              <a:rPr lang="es-CO" sz="2400" dirty="0" smtClean="0">
                <a:latin typeface="Tekton Pro Ext" pitchFamily="34" charset="0"/>
              </a:rPr>
              <a:t>Quintas</a:t>
            </a:r>
          </a:p>
          <a:p>
            <a:r>
              <a:rPr lang="es-CO" sz="2400" dirty="0" smtClean="0">
                <a:latin typeface="Tekton Pro Ext" pitchFamily="34" charset="0"/>
              </a:rPr>
              <a:t>Quinta republicana </a:t>
            </a:r>
          </a:p>
          <a:p>
            <a:r>
              <a:rPr lang="es-CO" sz="2400" dirty="0" smtClean="0">
                <a:latin typeface="Tekton Pro Ext" pitchFamily="34" charset="0"/>
              </a:rPr>
              <a:t>Plazas</a:t>
            </a:r>
          </a:p>
          <a:p>
            <a:r>
              <a:rPr lang="es-CO" sz="2400" dirty="0" smtClean="0">
                <a:latin typeface="Tekton Pro Ext" pitchFamily="34" charset="0"/>
              </a:rPr>
              <a:t>Traza</a:t>
            </a:r>
          </a:p>
          <a:p>
            <a:r>
              <a:rPr lang="es-CO" sz="2400" dirty="0" smtClean="0">
                <a:latin typeface="Tekton Pro Ext" pitchFamily="34" charset="0"/>
              </a:rPr>
              <a:t>Ríos</a:t>
            </a:r>
          </a:p>
        </p:txBody>
      </p:sp>
      <p:sp>
        <p:nvSpPr>
          <p:cNvPr id="54" name="53 Rectángulo"/>
          <p:cNvSpPr/>
          <p:nvPr/>
        </p:nvSpPr>
        <p:spPr>
          <a:xfrm rot="1363554">
            <a:off x="6680609" y="8537490"/>
            <a:ext cx="2767551" cy="100694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rgbClr val="FFC000"/>
              </a:solidFill>
            </a:endParaRPr>
          </a:p>
        </p:txBody>
      </p:sp>
      <p:sp>
        <p:nvSpPr>
          <p:cNvPr id="55" name="54 Rectángulo"/>
          <p:cNvSpPr/>
          <p:nvPr/>
        </p:nvSpPr>
        <p:spPr>
          <a:xfrm>
            <a:off x="3571021" y="7568700"/>
            <a:ext cx="2767551" cy="50347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rgbClr val="FFC000"/>
              </a:solidFill>
            </a:endParaRPr>
          </a:p>
        </p:txBody>
      </p:sp>
      <p:sp>
        <p:nvSpPr>
          <p:cNvPr id="56" name="55 Rectángulo"/>
          <p:cNvSpPr/>
          <p:nvPr/>
        </p:nvSpPr>
        <p:spPr>
          <a:xfrm>
            <a:off x="552609" y="9610191"/>
            <a:ext cx="432048" cy="18369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7" name="56 Rectángulo"/>
          <p:cNvSpPr/>
          <p:nvPr/>
        </p:nvSpPr>
        <p:spPr>
          <a:xfrm>
            <a:off x="574283" y="10483227"/>
            <a:ext cx="432048" cy="183692"/>
          </a:xfrm>
          <a:prstGeom prst="rect">
            <a:avLst/>
          </a:prstGeom>
          <a:solidFill>
            <a:srgbClr val="FF7C8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8" name="57 Rectángulo"/>
          <p:cNvSpPr/>
          <p:nvPr/>
        </p:nvSpPr>
        <p:spPr>
          <a:xfrm>
            <a:off x="550308" y="10821781"/>
            <a:ext cx="432048" cy="1836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9" name="58 Rectángulo"/>
          <p:cNvSpPr/>
          <p:nvPr/>
        </p:nvSpPr>
        <p:spPr>
          <a:xfrm>
            <a:off x="550308" y="11192287"/>
            <a:ext cx="432048" cy="183692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0" name="59 Rectángulo"/>
          <p:cNvSpPr/>
          <p:nvPr/>
        </p:nvSpPr>
        <p:spPr>
          <a:xfrm>
            <a:off x="550308" y="10017189"/>
            <a:ext cx="432048" cy="183692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1" name="60 Rectángulo"/>
          <p:cNvSpPr/>
          <p:nvPr/>
        </p:nvSpPr>
        <p:spPr>
          <a:xfrm>
            <a:off x="2292875" y="11468792"/>
            <a:ext cx="69605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600" b="1" dirty="0" smtClean="0">
                <a:latin typeface="Belwe Cn BT" panose="02060806050305020504" pitchFamily="18" charset="0"/>
              </a:rPr>
              <a:t> </a:t>
            </a:r>
            <a:r>
              <a:rPr lang="es-CO" sz="1600" dirty="0" smtClean="0">
                <a:latin typeface="Belwe Cn BT" panose="02060806050305020504" pitchFamily="18" charset="0"/>
              </a:rPr>
              <a:t>(Tomado de Bogotá cd, 1998, modificado por Danya Marín, 2014. Quintas en Bogotá).</a:t>
            </a:r>
          </a:p>
        </p:txBody>
      </p:sp>
      <p:grpSp>
        <p:nvGrpSpPr>
          <p:cNvPr id="66" name="Grupo 2"/>
          <p:cNvGrpSpPr/>
          <p:nvPr/>
        </p:nvGrpSpPr>
        <p:grpSpPr>
          <a:xfrm>
            <a:off x="982356" y="39623522"/>
            <a:ext cx="10078726" cy="7319499"/>
            <a:chOff x="185232" y="4984088"/>
            <a:chExt cx="2417530" cy="1798982"/>
          </a:xfrm>
        </p:grpSpPr>
        <p:pic>
          <p:nvPicPr>
            <p:cNvPr id="67" name="Picture 4"/>
            <p:cNvPicPr>
              <a:picLocks noChangeAspect="1" noChangeArrowheads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81" r="17934"/>
            <a:stretch/>
          </p:blipFill>
          <p:spPr bwMode="auto">
            <a:xfrm>
              <a:off x="185232" y="4984088"/>
              <a:ext cx="2417530" cy="17989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8" name="9 Grupo"/>
            <p:cNvGrpSpPr/>
            <p:nvPr/>
          </p:nvGrpSpPr>
          <p:grpSpPr>
            <a:xfrm>
              <a:off x="1527444" y="5545088"/>
              <a:ext cx="395615" cy="376589"/>
              <a:chOff x="21558474" y="9793213"/>
              <a:chExt cx="574290" cy="531510"/>
            </a:xfrm>
          </p:grpSpPr>
          <p:sp>
            <p:nvSpPr>
              <p:cNvPr id="69" name="2 Elipse"/>
              <p:cNvSpPr/>
              <p:nvPr/>
            </p:nvSpPr>
            <p:spPr>
              <a:xfrm>
                <a:off x="21764592" y="9995603"/>
                <a:ext cx="162018" cy="132971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</a:ln>
              <a:effectLst>
                <a:glow rad="139700">
                  <a:srgbClr val="FFFF00">
                    <a:alpha val="40000"/>
                  </a:srgb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70" name="69 Elipse"/>
              <p:cNvSpPr/>
              <p:nvPr/>
            </p:nvSpPr>
            <p:spPr>
              <a:xfrm>
                <a:off x="21651110" y="9869943"/>
                <a:ext cx="388983" cy="384293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</a:ln>
              <a:effectLst>
                <a:glow rad="139700">
                  <a:srgbClr val="FFFF00">
                    <a:alpha val="40000"/>
                  </a:srgb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71" name="64 Elipse"/>
              <p:cNvSpPr/>
              <p:nvPr/>
            </p:nvSpPr>
            <p:spPr>
              <a:xfrm>
                <a:off x="21558474" y="9793213"/>
                <a:ext cx="574290" cy="531510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</a:ln>
              <a:effectLst>
                <a:glow rad="139700">
                  <a:srgbClr val="FFFF00">
                    <a:alpha val="40000"/>
                  </a:srgb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</p:grpSp>
      </p:grpSp>
      <p:pic>
        <p:nvPicPr>
          <p:cNvPr id="72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6775" y="44771509"/>
            <a:ext cx="4131561" cy="4620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002" y="46848727"/>
            <a:ext cx="8145575" cy="2898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" name="Picture 2"/>
          <p:cNvPicPr>
            <a:picLocks noChangeAspect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1" t="9246"/>
          <a:stretch/>
        </p:blipFill>
        <p:spPr bwMode="auto">
          <a:xfrm>
            <a:off x="13513808" y="40125573"/>
            <a:ext cx="11069056" cy="5695228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7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7858" y="43061135"/>
            <a:ext cx="3509750" cy="2759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8" name="77 CuadroTexto"/>
          <p:cNvSpPr txBox="1"/>
          <p:nvPr/>
        </p:nvSpPr>
        <p:spPr>
          <a:xfrm>
            <a:off x="18333939" y="46263951"/>
            <a:ext cx="495563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/>
            <a:r>
              <a:rPr lang="es-CO" sz="32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La soledad </a:t>
            </a:r>
            <a:endParaRPr lang="es-CO" sz="1800" b="1" dirty="0">
              <a:ln w="900" cmpd="sng">
                <a:solidFill>
                  <a:schemeClr val="accent6">
                    <a:lumMod val="75000"/>
                    <a:alpha val="55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  <p:sp>
        <p:nvSpPr>
          <p:cNvPr id="79" name="78 Rectángulo"/>
          <p:cNvSpPr/>
          <p:nvPr/>
        </p:nvSpPr>
        <p:spPr>
          <a:xfrm>
            <a:off x="479312" y="47328594"/>
            <a:ext cx="69037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Tekton Pro Ext" pitchFamily="34" charset="0"/>
              </a:rPr>
              <a:t>L</a:t>
            </a:r>
            <a:r>
              <a:rPr lang="es-ES" sz="2400" dirty="0" smtClean="0">
                <a:latin typeface="Tekton Pro Ext" pitchFamily="34" charset="0"/>
              </a:rPr>
              <a:t>os </a:t>
            </a:r>
            <a:r>
              <a:rPr lang="es-ES" sz="2400" dirty="0">
                <a:latin typeface="Tekton Pro Ext" pitchFamily="34" charset="0"/>
              </a:rPr>
              <a:t>lineamientos trazados por las Quintas como los caminos de herradura o las zanjas de determinación de las propiedades pasan a ser los limites barriales conceptuales y vías </a:t>
            </a:r>
            <a:r>
              <a:rPr lang="es-ES" sz="2400" dirty="0" smtClean="0">
                <a:latin typeface="Tekton Pro Ext" pitchFamily="34" charset="0"/>
              </a:rPr>
              <a:t>actuales. </a:t>
            </a:r>
            <a:endParaRPr lang="es-CO" sz="2400" dirty="0">
              <a:latin typeface="Tekton Pro Ext" pitchFamily="34" charset="0"/>
            </a:endParaRPr>
          </a:p>
        </p:txBody>
      </p:sp>
      <p:sp>
        <p:nvSpPr>
          <p:cNvPr id="80" name="79 Elipse"/>
          <p:cNvSpPr/>
          <p:nvPr/>
        </p:nvSpPr>
        <p:spPr>
          <a:xfrm>
            <a:off x="16708290" y="41687427"/>
            <a:ext cx="977419" cy="941913"/>
          </a:xfrm>
          <a:prstGeom prst="ellipse">
            <a:avLst/>
          </a:prstGeom>
          <a:noFill/>
          <a:ln w="38100">
            <a:solidFill>
              <a:srgbClr val="FFC000"/>
            </a:solidFill>
          </a:ln>
          <a:effectLst>
            <a:glow rad="139700">
              <a:srgbClr val="FFC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1" name="80 Elipse"/>
          <p:cNvSpPr/>
          <p:nvPr/>
        </p:nvSpPr>
        <p:spPr>
          <a:xfrm>
            <a:off x="16512922" y="41510310"/>
            <a:ext cx="1368153" cy="1296145"/>
          </a:xfrm>
          <a:prstGeom prst="ellipse">
            <a:avLst/>
          </a:prstGeom>
          <a:noFill/>
          <a:ln w="38100">
            <a:solidFill>
              <a:srgbClr val="FFC000"/>
            </a:solidFill>
          </a:ln>
          <a:effectLst>
            <a:glow rad="139700">
              <a:srgbClr val="FFC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2" name="81 Elipse"/>
          <p:cNvSpPr/>
          <p:nvPr/>
        </p:nvSpPr>
        <p:spPr>
          <a:xfrm>
            <a:off x="16921783" y="41877405"/>
            <a:ext cx="550435" cy="561959"/>
          </a:xfrm>
          <a:prstGeom prst="ellipse">
            <a:avLst/>
          </a:prstGeom>
          <a:noFill/>
          <a:ln w="38100">
            <a:solidFill>
              <a:srgbClr val="FFC000"/>
            </a:solidFill>
          </a:ln>
          <a:effectLst>
            <a:glow rad="139700">
              <a:srgbClr val="FFC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3" name="82 CuadroTexto"/>
          <p:cNvSpPr txBox="1"/>
          <p:nvPr/>
        </p:nvSpPr>
        <p:spPr>
          <a:xfrm>
            <a:off x="15144002" y="46263952"/>
            <a:ext cx="495563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s-CO" sz="32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Santa teresa </a:t>
            </a:r>
            <a:endParaRPr lang="es-CO" sz="1800" b="1" dirty="0">
              <a:ln w="900" cmpd="sng">
                <a:solidFill>
                  <a:schemeClr val="accent6">
                    <a:lumMod val="75000"/>
                    <a:alpha val="55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  <p:sp>
        <p:nvSpPr>
          <p:cNvPr id="84" name="83 CuadroTexto"/>
          <p:cNvSpPr txBox="1"/>
          <p:nvPr/>
        </p:nvSpPr>
        <p:spPr>
          <a:xfrm rot="17905124">
            <a:off x="20381989" y="44422604"/>
            <a:ext cx="240481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CO" sz="2400" b="1" dirty="0" smtClean="0">
                <a:ln w="900" cmpd="sng">
                  <a:solidFill>
                    <a:schemeClr val="bg1"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Diagonal 40</a:t>
            </a:r>
            <a:endParaRPr lang="es-CO" sz="1400" b="1" dirty="0">
              <a:ln w="900" cmpd="sng">
                <a:solidFill>
                  <a:schemeClr val="bg1">
                    <a:alpha val="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  <p:sp>
        <p:nvSpPr>
          <p:cNvPr id="89" name="88 CuadroTexto"/>
          <p:cNvSpPr txBox="1"/>
          <p:nvPr/>
        </p:nvSpPr>
        <p:spPr>
          <a:xfrm>
            <a:off x="7264736" y="49391513"/>
            <a:ext cx="495563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CO" sz="32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CALLE 32</a:t>
            </a:r>
            <a:endParaRPr lang="es-CO" sz="1800" b="1" dirty="0">
              <a:ln w="900" cmpd="sng">
                <a:solidFill>
                  <a:schemeClr val="accent6">
                    <a:lumMod val="75000"/>
                    <a:alpha val="55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  <p:sp>
        <p:nvSpPr>
          <p:cNvPr id="92" name="91 CuadroTexto"/>
          <p:cNvSpPr txBox="1"/>
          <p:nvPr/>
        </p:nvSpPr>
        <p:spPr>
          <a:xfrm>
            <a:off x="8544435" y="38837839"/>
            <a:ext cx="8146579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/>
            <a:r>
              <a:rPr lang="es-CO" sz="32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TRAZADO A PARTIR DE LAS Quintas </a:t>
            </a:r>
            <a:endParaRPr lang="es-CO" sz="1800" b="1" dirty="0">
              <a:ln w="900" cmpd="sng">
                <a:solidFill>
                  <a:schemeClr val="accent6">
                    <a:lumMod val="75000"/>
                    <a:alpha val="55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93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52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1492</TotalTime>
  <Words>194</Words>
  <Application>Microsoft Office PowerPoint</Application>
  <PresentationFormat>Personalizado</PresentationFormat>
  <Paragraphs>27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Danya</dc:creator>
  <cp:lastModifiedBy>2</cp:lastModifiedBy>
  <cp:revision>40</cp:revision>
  <dcterms:created xsi:type="dcterms:W3CDTF">2014-11-27T04:09:31Z</dcterms:created>
  <dcterms:modified xsi:type="dcterms:W3CDTF">2015-04-21T15:26:19Z</dcterms:modified>
</cp:coreProperties>
</file>