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71" r:id="rId3"/>
    <p:sldId id="279" r:id="rId4"/>
    <p:sldId id="285" r:id="rId5"/>
    <p:sldId id="281" r:id="rId6"/>
    <p:sldId id="282" r:id="rId7"/>
    <p:sldId id="289" r:id="rId8"/>
    <p:sldId id="280" r:id="rId9"/>
    <p:sldId id="272" r:id="rId10"/>
    <p:sldId id="287" r:id="rId11"/>
    <p:sldId id="288" r:id="rId12"/>
    <p:sldId id="284" r:id="rId13"/>
    <p:sldId id="269" r:id="rId1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6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8C82BE-3ACF-4D12-88A2-D9D209DC4043}" v="3" dt="2025-04-22T19:14:04.4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15" autoAdjust="0"/>
    <p:restoredTop sz="94660"/>
  </p:normalViewPr>
  <p:slideViewPr>
    <p:cSldViewPr snapToGrid="0">
      <p:cViewPr>
        <p:scale>
          <a:sx n="66" d="100"/>
          <a:sy n="66" d="100"/>
        </p:scale>
        <p:origin x="1290" y="2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Manuel Cañon" userId="41da4c4e2cce2264" providerId="LiveId" clId="{528C82BE-3ACF-4D12-88A2-D9D209DC4043}"/>
    <pc:docChg chg="undo redo custSel modSld sldOrd">
      <pc:chgData name="Juan Manuel Cañon" userId="41da4c4e2cce2264" providerId="LiveId" clId="{528C82BE-3ACF-4D12-88A2-D9D209DC4043}" dt="2025-04-22T18:47:35.171" v="10" actId="20578"/>
      <pc:docMkLst>
        <pc:docMk/>
      </pc:docMkLst>
      <pc:sldChg chg="modSp mod">
        <pc:chgData name="Juan Manuel Cañon" userId="41da4c4e2cce2264" providerId="LiveId" clId="{528C82BE-3ACF-4D12-88A2-D9D209DC4043}" dt="2025-04-22T18:39:33.966" v="0" actId="20577"/>
        <pc:sldMkLst>
          <pc:docMk/>
          <pc:sldMk cId="1121444229" sldId="271"/>
        </pc:sldMkLst>
        <pc:spChg chg="mod">
          <ac:chgData name="Juan Manuel Cañon" userId="41da4c4e2cce2264" providerId="LiveId" clId="{528C82BE-3ACF-4D12-88A2-D9D209DC4043}" dt="2025-04-22T18:39:33.966" v="0" actId="20577"/>
          <ac:spMkLst>
            <pc:docMk/>
            <pc:sldMk cId="1121444229" sldId="271"/>
            <ac:spMk id="3" creationId="{00000000-0000-0000-0000-000000000000}"/>
          </ac:spMkLst>
        </pc:spChg>
      </pc:sldChg>
      <pc:sldChg chg="ord">
        <pc:chgData name="Juan Manuel Cañon" userId="41da4c4e2cce2264" providerId="LiveId" clId="{528C82BE-3ACF-4D12-88A2-D9D209DC4043}" dt="2025-04-22T18:47:21.779" v="6"/>
        <pc:sldMkLst>
          <pc:docMk/>
          <pc:sldMk cId="1029807984" sldId="280"/>
        </pc:sldMkLst>
      </pc:sldChg>
      <pc:sldChg chg="ord">
        <pc:chgData name="Juan Manuel Cañon" userId="41da4c4e2cce2264" providerId="LiveId" clId="{528C82BE-3ACF-4D12-88A2-D9D209DC4043}" dt="2025-04-22T18:47:35.171" v="10" actId="20578"/>
        <pc:sldMkLst>
          <pc:docMk/>
          <pc:sldMk cId="3475053890" sldId="289"/>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3B352A14-9E2D-44B0-823C-A5160EFBDDFB}" type="datetimeFigureOut">
              <a:rPr lang="es-CO" smtClean="0"/>
              <a:t>22/04/2025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2249565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B352A14-9E2D-44B0-823C-A5160EFBDDFB}" type="datetimeFigureOut">
              <a:rPr lang="es-CO" smtClean="0"/>
              <a:t>22/04/2025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486779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B352A14-9E2D-44B0-823C-A5160EFBDDFB}" type="datetimeFigureOut">
              <a:rPr lang="es-CO" smtClean="0"/>
              <a:t>22/04/2025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643309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B352A14-9E2D-44B0-823C-A5160EFBDDFB}" type="datetimeFigureOut">
              <a:rPr lang="es-CO" smtClean="0"/>
              <a:t>22/04/2025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1765065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B352A14-9E2D-44B0-823C-A5160EFBDDFB}" type="datetimeFigureOut">
              <a:rPr lang="es-CO" smtClean="0"/>
              <a:t>22/04/2025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256079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B352A14-9E2D-44B0-823C-A5160EFBDDFB}" type="datetimeFigureOut">
              <a:rPr lang="es-CO" smtClean="0"/>
              <a:t>22/04/2025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301188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B352A14-9E2D-44B0-823C-A5160EFBDDFB}" type="datetimeFigureOut">
              <a:rPr lang="es-CO" smtClean="0"/>
              <a:t>22/04/2025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2811267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B352A14-9E2D-44B0-823C-A5160EFBDDFB}" type="datetimeFigureOut">
              <a:rPr lang="es-CO" smtClean="0"/>
              <a:t>22/04/2025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3164436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52A14-9E2D-44B0-823C-A5160EFBDDFB}" type="datetimeFigureOut">
              <a:rPr lang="es-CO" smtClean="0"/>
              <a:t>22/04/2025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2856124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B352A14-9E2D-44B0-823C-A5160EFBDDFB}" type="datetimeFigureOut">
              <a:rPr lang="es-CO" smtClean="0"/>
              <a:t>22/04/2025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1127025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B352A14-9E2D-44B0-823C-A5160EFBDDFB}" type="datetimeFigureOut">
              <a:rPr lang="es-CO" smtClean="0"/>
              <a:t>22/04/2025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FFB29D5-9882-47BC-AA3B-1ABC7182BBED}" type="slidenum">
              <a:rPr lang="es-CO" smtClean="0"/>
              <a:t>‹Nº›</a:t>
            </a:fld>
            <a:endParaRPr lang="es-CO"/>
          </a:p>
        </p:txBody>
      </p:sp>
    </p:spTree>
    <p:extLst>
      <p:ext uri="{BB962C8B-B14F-4D97-AF65-F5344CB8AC3E}">
        <p14:creationId xmlns:p14="http://schemas.microsoft.com/office/powerpoint/2010/main" val="2423012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52A14-9E2D-44B0-823C-A5160EFBDDFB}" type="datetimeFigureOut">
              <a:rPr lang="es-CO" smtClean="0"/>
              <a:t>22/04/2025</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FB29D5-9882-47BC-AA3B-1ABC7182BBED}" type="slidenum">
              <a:rPr lang="es-CO" smtClean="0"/>
              <a:t>‹Nº›</a:t>
            </a:fld>
            <a:endParaRPr lang="es-CO"/>
          </a:p>
        </p:txBody>
      </p:sp>
    </p:spTree>
    <p:extLst>
      <p:ext uri="{BB962C8B-B14F-4D97-AF65-F5344CB8AC3E}">
        <p14:creationId xmlns:p14="http://schemas.microsoft.com/office/powerpoint/2010/main" val="1619466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5879" cy="6858000"/>
          </a:xfrm>
          <a:prstGeom prst="rect">
            <a:avLst/>
          </a:prstGeom>
        </p:spPr>
      </p:pic>
    </p:spTree>
    <p:extLst>
      <p:ext uri="{BB962C8B-B14F-4D97-AF65-F5344CB8AC3E}">
        <p14:creationId xmlns:p14="http://schemas.microsoft.com/office/powerpoint/2010/main" val="4264473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
        <p:nvSpPr>
          <p:cNvPr id="3" name="Rectángulo 2"/>
          <p:cNvSpPr/>
          <p:nvPr/>
        </p:nvSpPr>
        <p:spPr>
          <a:xfrm>
            <a:off x="636104" y="619036"/>
            <a:ext cx="7407965" cy="6124754"/>
          </a:xfrm>
          <a:prstGeom prst="rect">
            <a:avLst/>
          </a:prstGeom>
        </p:spPr>
        <p:txBody>
          <a:bodyPr wrap="square">
            <a:spAutoFit/>
          </a:bodyPr>
          <a:lstStyle/>
          <a:p>
            <a:pPr algn="ctr"/>
            <a:r>
              <a:rPr lang="es-MX" sz="2400" b="1" dirty="0"/>
              <a:t>Control de convencionalidad: Caso Gustavo Petro versus Colombia.</a:t>
            </a:r>
            <a:endParaRPr lang="es-CO"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CAPITULO III: </a:t>
            </a:r>
            <a:r>
              <a:rPr lang="es-MX" b="1" dirty="0">
                <a:solidFill>
                  <a:srgbClr val="00460F"/>
                </a:solidFill>
                <a:latin typeface="Arial" panose="020B0604020202020204" pitchFamily="34" charset="0"/>
                <a:cs typeface="Arial" panose="020B0604020202020204" pitchFamily="34" charset="0"/>
              </a:rPr>
              <a:t>Sobre la aplicación acertada de la jurisprudencia en el ordenamiento nacional</a:t>
            </a:r>
          </a:p>
          <a:p>
            <a:pPr algn="ctr"/>
            <a:endParaRPr lang="es-MX" b="1" dirty="0">
              <a:solidFill>
                <a:srgbClr val="00460F"/>
              </a:solidFill>
              <a:latin typeface="Arial" panose="020B0604020202020204" pitchFamily="34" charset="0"/>
              <a:cs typeface="Arial" panose="020B0604020202020204" pitchFamily="34" charset="0"/>
            </a:endParaRPr>
          </a:p>
          <a:p>
            <a:pPr algn="ctr"/>
            <a:r>
              <a:rPr lang="es-MX" dirty="0">
                <a:solidFill>
                  <a:srgbClr val="00460F"/>
                </a:solidFill>
                <a:latin typeface="Arial" panose="020B0604020202020204" pitchFamily="34" charset="0"/>
                <a:cs typeface="Arial" panose="020B0604020202020204" pitchFamily="34" charset="0"/>
              </a:rPr>
              <a:t>Este capítulo aborda las implicaciones del fallo de la Corte Interamericana tanto en el ámbito jurídico como político para Colombia. Se examina la obligatoriedad de las decisiones de la Corte IDH en el marco del bloque de constitucionalidad, y se analizan las tensiones que surgen cuando estas decisiones entran en conflicto con normas y prácticas del orden interno, como las facultades sancionatorias de la Procuraduría. Igualmente, se estudian las reacciones institucionales frente al fallo, el precedente que sienta en materia de protección de derechos políticos, y los desafíos para la implementación efectiva de las decisiones internacionales. En este contexto, el capítulo reflexiona sobre el deber del Estado colombiano de armonizar su normativa interna con sus compromisos internacionales en derechos humanos.</a:t>
            </a:r>
            <a:endParaRPr lang="es-CO"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just"/>
            <a:endParaRPr lang="es-CO" sz="2000" dirty="0">
              <a:effectLst/>
              <a:latin typeface="Arial" panose="020B0604020202020204" pitchFamily="34" charset="0"/>
              <a:ea typeface="Calibri" panose="020F050202020403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0682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26" y="0"/>
            <a:ext cx="9141970" cy="6858000"/>
          </a:xfrm>
          <a:prstGeom prst="rect">
            <a:avLst/>
          </a:prstGeom>
        </p:spPr>
      </p:pic>
      <p:sp>
        <p:nvSpPr>
          <p:cNvPr id="3" name="Rectángulo 2"/>
          <p:cNvSpPr/>
          <p:nvPr/>
        </p:nvSpPr>
        <p:spPr>
          <a:xfrm>
            <a:off x="1032655" y="1259175"/>
            <a:ext cx="7394712" cy="4985980"/>
          </a:xfrm>
          <a:prstGeom prst="rect">
            <a:avLst/>
          </a:prstGeom>
        </p:spPr>
        <p:txBody>
          <a:bodyPr wrap="square">
            <a:spAutoFit/>
          </a:bodyPr>
          <a:lstStyle/>
          <a:p>
            <a:pPr algn="ctr"/>
            <a:r>
              <a:rPr lang="es-MX" sz="2400" b="1" dirty="0"/>
              <a:t>Control de convencionalidad: Caso Gustavo Petro versus Colombia.</a:t>
            </a: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CONCLUSIONES </a:t>
            </a:r>
          </a:p>
          <a:p>
            <a:pPr algn="ctr"/>
            <a:r>
              <a:rPr lang="es-MX" b="1" dirty="0">
                <a:solidFill>
                  <a:srgbClr val="00460F"/>
                </a:solidFill>
                <a:latin typeface="Arial" panose="020B0604020202020204" pitchFamily="34" charset="0"/>
                <a:cs typeface="Arial" panose="020B0604020202020204" pitchFamily="34" charset="0"/>
              </a:rPr>
              <a:t> </a:t>
            </a:r>
            <a:r>
              <a:rPr lang="es-MX" dirty="0">
                <a:solidFill>
                  <a:srgbClr val="00460F"/>
                </a:solidFill>
                <a:latin typeface="Arial" panose="020B0604020202020204" pitchFamily="34" charset="0"/>
                <a:cs typeface="Arial" panose="020B0604020202020204" pitchFamily="34" charset="0"/>
              </a:rPr>
              <a:t>La decisión de la Corte Interamericana de Derechos Humanos no solo reafirma la protección de los derechos políticos como pilares esenciales de la democracia representativa, sino que también obliga al Estado colombiano a revisar y ajustar sus prácticas institucionales para garantizar el respeto a los estándares internacionales. El desconocimiento de este tipo de fallos no solo afecta la imagen internacional del país, sino que también pone en entredicho su compromiso con los tratados que ha ratificado voluntariamente. Este caso demuestra la necesidad de reforzar la independencia judicial, limitar el poder de órganos administrativos en materia sancionatoria política, y consolidar la prevalencia del bloque de constitucionalidad como guía del actuar estatal en democracia y derechos humanos.</a:t>
            </a:r>
            <a:endParaRPr lang="es-CO" dirty="0">
              <a:solidFill>
                <a:srgbClr val="00460F"/>
              </a:solidFill>
              <a:latin typeface="Arial" panose="020B0604020202020204" pitchFamily="34" charset="0"/>
              <a:cs typeface="Arial" panose="020B0604020202020204" pitchFamily="34" charset="0"/>
            </a:endParaRPr>
          </a:p>
          <a:p>
            <a:pPr algn="just"/>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1088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
        <p:nvSpPr>
          <p:cNvPr id="3" name="Rectángulo 2"/>
          <p:cNvSpPr/>
          <p:nvPr/>
        </p:nvSpPr>
        <p:spPr>
          <a:xfrm>
            <a:off x="622853" y="874642"/>
            <a:ext cx="8110330" cy="5539978"/>
          </a:xfrm>
          <a:prstGeom prst="rect">
            <a:avLst/>
          </a:prstGeom>
        </p:spPr>
        <p:txBody>
          <a:bodyPr wrap="square">
            <a:spAutoFit/>
          </a:bodyPr>
          <a:lstStyle/>
          <a:p>
            <a:pPr algn="ctr"/>
            <a:r>
              <a:rPr lang="es-MX" sz="2400" b="1" dirty="0"/>
              <a:t>Control de convencionalidad: Caso Gustavo Petro versus Colombia.</a:t>
            </a:r>
          </a:p>
          <a:p>
            <a:pPr algn="ctr"/>
            <a:r>
              <a:rPr lang="es-CO" b="1" dirty="0">
                <a:solidFill>
                  <a:srgbClr val="00460F"/>
                </a:solidFill>
                <a:latin typeface="Arial" panose="020B0604020202020204" pitchFamily="34" charset="0"/>
                <a:cs typeface="Arial" panose="020B0604020202020204" pitchFamily="34" charset="0"/>
              </a:rPr>
              <a:t>BIBLIOGRAFIA</a:t>
            </a:r>
          </a:p>
          <a:p>
            <a:pPr algn="ctr"/>
            <a:endParaRPr lang="es-CO" b="1" dirty="0">
              <a:solidFill>
                <a:srgbClr val="00460F"/>
              </a:solidFill>
              <a:latin typeface="Arial" panose="020B0604020202020204" pitchFamily="34" charset="0"/>
              <a:cs typeface="Arial" panose="020B0604020202020204" pitchFamily="34" charset="0"/>
            </a:endParaRPr>
          </a:p>
          <a:p>
            <a:pPr algn="ctr"/>
            <a:r>
              <a:rPr lang="es-MX" dirty="0">
                <a:solidFill>
                  <a:srgbClr val="00460F"/>
                </a:solidFill>
                <a:latin typeface="Arial" panose="020B0604020202020204" pitchFamily="34" charset="0"/>
                <a:cs typeface="Arial" panose="020B0604020202020204" pitchFamily="34" charset="0"/>
              </a:rPr>
              <a:t>- Alcalá, H. N. (2006). Los desafíos de la sentencia de la Corte interamericana en el caso Almonacid Arellano. Ius et Praxis, 363-364.</a:t>
            </a:r>
          </a:p>
          <a:p>
            <a:pPr algn="ctr"/>
            <a:r>
              <a:rPr lang="es-MX" dirty="0">
                <a:solidFill>
                  <a:srgbClr val="00460F"/>
                </a:solidFill>
                <a:latin typeface="Arial" panose="020B0604020202020204" pitchFamily="34" charset="0"/>
                <a:cs typeface="Arial" panose="020B0604020202020204" pitchFamily="34" charset="0"/>
              </a:rPr>
              <a:t>- </a:t>
            </a:r>
            <a:r>
              <a:rPr lang="es-MX" dirty="0" err="1">
                <a:solidFill>
                  <a:srgbClr val="00460F"/>
                </a:solidFill>
                <a:latin typeface="Arial" panose="020B0604020202020204" pitchFamily="34" charset="0"/>
                <a:cs typeface="Arial" panose="020B0604020202020204" pitchFamily="34" charset="0"/>
              </a:rPr>
              <a:t>Calderon</a:t>
            </a:r>
            <a:r>
              <a:rPr lang="es-MX" dirty="0">
                <a:solidFill>
                  <a:srgbClr val="00460F"/>
                </a:solidFill>
                <a:latin typeface="Arial" panose="020B0604020202020204" pitchFamily="34" charset="0"/>
                <a:cs typeface="Arial" panose="020B0604020202020204" pitchFamily="34" charset="0"/>
              </a:rPr>
              <a:t>, L. A. (2002). Reflexiones sobre la congestión judicial en la jurisdicción de lo contencioso-administrativo colombiana. </a:t>
            </a:r>
            <a:r>
              <a:rPr lang="es-MX" dirty="0" err="1">
                <a:solidFill>
                  <a:srgbClr val="00460F"/>
                </a:solidFill>
                <a:latin typeface="Arial" panose="020B0604020202020204" pitchFamily="34" charset="0"/>
                <a:cs typeface="Arial" panose="020B0604020202020204" pitchFamily="34" charset="0"/>
              </a:rPr>
              <a:t>Bogota</a:t>
            </a:r>
            <a:r>
              <a:rPr lang="es-MX" dirty="0">
                <a:solidFill>
                  <a:srgbClr val="00460F"/>
                </a:solidFill>
                <a:latin typeface="Arial" panose="020B0604020202020204" pitchFamily="34" charset="0"/>
                <a:cs typeface="Arial" panose="020B0604020202020204" pitchFamily="34" charset="0"/>
              </a:rPr>
              <a:t>: </a:t>
            </a:r>
            <a:r>
              <a:rPr lang="es-MX" dirty="0" err="1">
                <a:solidFill>
                  <a:srgbClr val="00460F"/>
                </a:solidFill>
                <a:latin typeface="Arial" panose="020B0604020202020204" pitchFamily="34" charset="0"/>
                <a:cs typeface="Arial" panose="020B0604020202020204" pitchFamily="34" charset="0"/>
              </a:rPr>
              <a:t>Dikaión</a:t>
            </a:r>
            <a:r>
              <a:rPr lang="es-MX" dirty="0">
                <a:solidFill>
                  <a:srgbClr val="00460F"/>
                </a:solidFill>
                <a:latin typeface="Arial" panose="020B0604020202020204" pitchFamily="34" charset="0"/>
                <a:cs typeface="Arial" panose="020B0604020202020204" pitchFamily="34" charset="0"/>
              </a:rPr>
              <a:t>-Lo justo.</a:t>
            </a:r>
          </a:p>
          <a:p>
            <a:pPr algn="ctr"/>
            <a:r>
              <a:rPr lang="es-MX" dirty="0">
                <a:solidFill>
                  <a:srgbClr val="00460F"/>
                </a:solidFill>
                <a:latin typeface="Arial" panose="020B0604020202020204" pitchFamily="34" charset="0"/>
                <a:cs typeface="Arial" panose="020B0604020202020204" pitchFamily="34" charset="0"/>
              </a:rPr>
              <a:t>Internacionales. Revista Estudios Constitucionales, 1.</a:t>
            </a:r>
          </a:p>
          <a:p>
            <a:pPr algn="ctr"/>
            <a:r>
              <a:rPr lang="es-MX" dirty="0">
                <a:solidFill>
                  <a:srgbClr val="00460F"/>
                </a:solidFill>
                <a:latin typeface="Arial" panose="020B0604020202020204" pitchFamily="34" charset="0"/>
                <a:cs typeface="Arial" panose="020B0604020202020204" pitchFamily="34" charset="0"/>
              </a:rPr>
              <a:t>- </a:t>
            </a:r>
            <a:r>
              <a:rPr lang="es-MX" dirty="0" err="1">
                <a:solidFill>
                  <a:srgbClr val="00460F"/>
                </a:solidFill>
                <a:latin typeface="Arial" panose="020B0604020202020204" pitchFamily="34" charset="0"/>
                <a:cs typeface="Arial" panose="020B0604020202020204" pitchFamily="34" charset="0"/>
              </a:rPr>
              <a:t>Hitters</a:t>
            </a:r>
            <a:r>
              <a:rPr lang="es-MX" dirty="0">
                <a:solidFill>
                  <a:srgbClr val="00460F"/>
                </a:solidFill>
                <a:latin typeface="Arial" panose="020B0604020202020204" pitchFamily="34" charset="0"/>
                <a:cs typeface="Arial" panose="020B0604020202020204" pitchFamily="34" charset="0"/>
              </a:rPr>
              <a:t>, J. C. (2012). Cumplimiento de las Sentencias de la Corte Interamericana. Revista La Ley, 6.</a:t>
            </a:r>
          </a:p>
          <a:p>
            <a:pPr algn="ctr"/>
            <a:r>
              <a:rPr lang="es-MX" dirty="0">
                <a:solidFill>
                  <a:srgbClr val="00460F"/>
                </a:solidFill>
                <a:latin typeface="Arial" panose="020B0604020202020204" pitchFamily="34" charset="0"/>
                <a:cs typeface="Arial" panose="020B0604020202020204" pitchFamily="34" charset="0"/>
              </a:rPr>
              <a:t>- IDH, C. (2020). Caso Petro Urrego Vs. Colombia. SENTENCIA DE 8 DE JULIO DE </a:t>
            </a:r>
          </a:p>
          <a:p>
            <a:pPr marL="285750" indent="-285750" algn="ctr">
              <a:buFontTx/>
              <a:buChar char="-"/>
            </a:pPr>
            <a:r>
              <a:rPr lang="es-MX" dirty="0">
                <a:solidFill>
                  <a:srgbClr val="00460F"/>
                </a:solidFill>
                <a:latin typeface="Arial" panose="020B0604020202020204" pitchFamily="34" charset="0"/>
                <a:cs typeface="Arial" panose="020B0604020202020204" pitchFamily="34" charset="0"/>
              </a:rPr>
              <a:t>2020. </a:t>
            </a:r>
          </a:p>
          <a:p>
            <a:pPr marL="285750" indent="-285750" algn="ctr">
              <a:buFontTx/>
              <a:buChar char="-"/>
            </a:pPr>
            <a:r>
              <a:rPr lang="es-MX" dirty="0">
                <a:solidFill>
                  <a:srgbClr val="00460F"/>
                </a:solidFill>
                <a:latin typeface="Arial" panose="020B0604020202020204" pitchFamily="34" charset="0"/>
                <a:cs typeface="Arial" panose="020B0604020202020204" pitchFamily="34" charset="0"/>
              </a:rPr>
              <a:t>Constitucional, C. (2023). Sentencia C-030 . </a:t>
            </a: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just"/>
            <a:r>
              <a:rPr lang="es-CO" sz="1800" dirty="0">
                <a:solidFill>
                  <a:srgbClr val="000000"/>
                </a:solidFill>
                <a:effectLst/>
                <a:latin typeface="Times New Roman" panose="02020603050405020304" pitchFamily="18" charset="0"/>
                <a:ea typeface="Times New Roman" panose="02020603050405020304" pitchFamily="18" charset="0"/>
              </a:rPr>
              <a:t>.</a:t>
            </a:r>
            <a:endParaRPr lang="es-CO"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966801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
        <p:nvSpPr>
          <p:cNvPr id="3" name="Título 2"/>
          <p:cNvSpPr>
            <a:spLocks noGrp="1"/>
          </p:cNvSpPr>
          <p:nvPr>
            <p:ph type="title"/>
          </p:nvPr>
        </p:nvSpPr>
        <p:spPr>
          <a:xfrm>
            <a:off x="627635" y="2466069"/>
            <a:ext cx="7886700" cy="1325563"/>
          </a:xfrm>
        </p:spPr>
        <p:txBody>
          <a:bodyPr>
            <a:normAutofit/>
          </a:bodyPr>
          <a:lstStyle/>
          <a:p>
            <a:pPr algn="ctr"/>
            <a:r>
              <a:rPr lang="es-CO" sz="6000" dirty="0">
                <a:latin typeface="Arial" panose="020B0604020202020204" pitchFamily="34" charset="0"/>
                <a:cs typeface="Arial" panose="020B0604020202020204" pitchFamily="34" charset="0"/>
              </a:rPr>
              <a:t>GRACIAS</a:t>
            </a:r>
          </a:p>
        </p:txBody>
      </p:sp>
    </p:spTree>
    <p:extLst>
      <p:ext uri="{BB962C8B-B14F-4D97-AF65-F5344CB8AC3E}">
        <p14:creationId xmlns:p14="http://schemas.microsoft.com/office/powerpoint/2010/main" val="249398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5879" cy="6858000"/>
          </a:xfrm>
          <a:prstGeom prst="rect">
            <a:avLst/>
          </a:prstGeom>
        </p:spPr>
      </p:pic>
      <p:sp>
        <p:nvSpPr>
          <p:cNvPr id="3" name="Rectángulo 2"/>
          <p:cNvSpPr/>
          <p:nvPr/>
        </p:nvSpPr>
        <p:spPr>
          <a:xfrm>
            <a:off x="1126435" y="978265"/>
            <a:ext cx="6705600" cy="4555093"/>
          </a:xfrm>
          <a:prstGeom prst="rect">
            <a:avLst/>
          </a:prstGeom>
        </p:spPr>
        <p:txBody>
          <a:bodyPr wrap="square">
            <a:spAutoFit/>
          </a:bodyPr>
          <a:lstStyle/>
          <a:p>
            <a:pPr algn="ctr"/>
            <a:r>
              <a:rPr lang="es-MX" sz="2800" b="1" dirty="0">
                <a:latin typeface="Arial" panose="020B0604020202020204" pitchFamily="34" charset="0"/>
                <a:cs typeface="Arial" panose="020B0604020202020204" pitchFamily="34" charset="0"/>
              </a:rPr>
              <a:t>Control de convencionalidad: Caso Gustavo Petro versus Colombia.</a:t>
            </a: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Facultad de Derecho</a:t>
            </a: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r>
              <a:rPr lang="es-MX" b="1" dirty="0">
                <a:solidFill>
                  <a:srgbClr val="00460F"/>
                </a:solidFill>
                <a:latin typeface="Arial" panose="020B0604020202020204" pitchFamily="34" charset="0"/>
                <a:cs typeface="Arial" panose="020B0604020202020204" pitchFamily="34" charset="0"/>
              </a:rPr>
              <a:t>Faber Leonardo Martínez Peñalosa</a:t>
            </a:r>
          </a:p>
          <a:p>
            <a:pPr algn="ctr"/>
            <a:endParaRPr lang="es-MX" b="1" dirty="0">
              <a:solidFill>
                <a:srgbClr val="00460F"/>
              </a:solidFill>
              <a:latin typeface="Arial" panose="020B0604020202020204" pitchFamily="34" charset="0"/>
              <a:cs typeface="Arial" panose="020B0604020202020204" pitchFamily="34" charset="0"/>
            </a:endParaRPr>
          </a:p>
          <a:p>
            <a:pPr algn="ctr"/>
            <a:r>
              <a:rPr lang="es-MX" b="1" dirty="0">
                <a:solidFill>
                  <a:srgbClr val="00460F"/>
                </a:solidFill>
                <a:latin typeface="Arial" panose="020B0604020202020204" pitchFamily="34" charset="0"/>
                <a:cs typeface="Arial" panose="020B0604020202020204" pitchFamily="34" charset="0"/>
              </a:rPr>
              <a:t>Juan Manuel Cañón Amaya</a:t>
            </a: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1444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5879" cy="6858000"/>
          </a:xfrm>
          <a:prstGeom prst="rect">
            <a:avLst/>
          </a:prstGeom>
        </p:spPr>
      </p:pic>
      <p:sp>
        <p:nvSpPr>
          <p:cNvPr id="3" name="Rectángulo 2"/>
          <p:cNvSpPr/>
          <p:nvPr/>
        </p:nvSpPr>
        <p:spPr>
          <a:xfrm>
            <a:off x="914400" y="645663"/>
            <a:ext cx="7381461" cy="5324535"/>
          </a:xfrm>
          <a:prstGeom prst="rect">
            <a:avLst/>
          </a:prstGeom>
        </p:spPr>
        <p:txBody>
          <a:bodyPr wrap="square">
            <a:spAutoFit/>
          </a:bodyPr>
          <a:lstStyle/>
          <a:p>
            <a:pPr algn="ctr"/>
            <a:r>
              <a:rPr lang="es-MX" sz="2400" b="1" dirty="0"/>
              <a:t>Control de convencionalidad: Caso Gustavo Petro versus Colombia.</a:t>
            </a:r>
            <a:endParaRPr lang="es-CO" sz="2000"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r>
              <a:rPr lang="es-MX" sz="1600" b="1" dirty="0">
                <a:solidFill>
                  <a:srgbClr val="00460F"/>
                </a:solidFill>
                <a:latin typeface="Arial" panose="020B0604020202020204" pitchFamily="34" charset="0"/>
                <a:cs typeface="Arial" panose="020B0604020202020204" pitchFamily="34" charset="0"/>
              </a:rPr>
              <a:t>El caso Gustavo Petro vs. Procuraduría General de la Nación, resuelto por la Corte Interamericana de Derechos Humanos en 2020, puso en evidencia una profunda tensión entre el ordenamiento jurídico interno colombiano y el sistema interamericano de derechos humanos. A pesar del fallo vinculante de la CIDH, que declaró violaciones a los derechos políticos de Petro al ser destituido por un órgano administrativo, el Estado colombiano —a través de distintas instituciones— ha mostrado resistencia a implementar plenamente la decisión. Esta situación plantea serios interrogantes sobre el compromiso del país con el derecho internacional de los derechos humanos, particularmente en lo que respecta a la fuerza vinculante de las decisiones de tribunales internacionales. De mantenerse esta postura, Colombia se arriesga a una erosión de su legitimidad ante la comunidad internacional, a la desprotección de los derechos políticos de sus ciudadanos, y a una posible pérdida de influencia en escenarios multilaterales que exigen respeto al derecho internacional y a los principios democráticos.</a:t>
            </a:r>
            <a:endParaRPr lang="es-CO" sz="1600"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6064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773" y="145773"/>
            <a:ext cx="9135879" cy="6858000"/>
          </a:xfrm>
          <a:prstGeom prst="rect">
            <a:avLst/>
          </a:prstGeom>
        </p:spPr>
      </p:pic>
      <p:sp>
        <p:nvSpPr>
          <p:cNvPr id="3" name="Rectángulo 2"/>
          <p:cNvSpPr/>
          <p:nvPr/>
        </p:nvSpPr>
        <p:spPr>
          <a:xfrm>
            <a:off x="344558" y="645663"/>
            <a:ext cx="7593494" cy="5632311"/>
          </a:xfrm>
          <a:prstGeom prst="rect">
            <a:avLst/>
          </a:prstGeom>
        </p:spPr>
        <p:txBody>
          <a:bodyPr wrap="square">
            <a:spAutoFit/>
          </a:bodyPr>
          <a:lstStyle/>
          <a:p>
            <a:pPr algn="ctr"/>
            <a:r>
              <a:rPr lang="es-MX" b="1" dirty="0"/>
              <a:t>Control de convencionalidad: Caso Gustavo Petro versus Colombia.</a:t>
            </a: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PREGUNTA DE INVESTIGACIÓN</a:t>
            </a: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r>
              <a:rPr lang="es-MX" b="1" dirty="0">
                <a:solidFill>
                  <a:srgbClr val="00460F"/>
                </a:solidFill>
                <a:latin typeface="Arial" panose="020B0604020202020204" pitchFamily="34" charset="0"/>
                <a:cs typeface="Arial" panose="020B0604020202020204" pitchFamily="34" charset="0"/>
              </a:rPr>
              <a:t>Si el Estado colombiano continúa desconociendo y/o dilatando el cumplimiento de las decisiones de la Corte Interamericana de Derechos Humanos, como en el caso Gustavo Petro, entonces no solo se debilitará la protección de los derechos políticos en el ámbito interno, sino que también se comprometerá la posición internacional de Colombia como un Estado respetuoso del derecho internacional y de los sistemas regionales de protección de derechos humanos.</a:t>
            </a:r>
            <a:endParaRPr lang="es-CO"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just"/>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s-CO" sz="1800" dirty="0">
                <a:effectLst/>
                <a:latin typeface="Arial" panose="020B0604020202020204" pitchFamily="34" charset="0"/>
                <a:ea typeface="Times New Roman" panose="02020603050405020304" pitchFamily="18" charset="0"/>
                <a:cs typeface="Arial" panose="020B0604020202020204" pitchFamily="34" charset="0"/>
              </a:rPr>
              <a:t>.</a:t>
            </a:r>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0308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5879" cy="6858000"/>
          </a:xfrm>
          <a:prstGeom prst="rect">
            <a:avLst/>
          </a:prstGeom>
        </p:spPr>
      </p:pic>
      <p:sp>
        <p:nvSpPr>
          <p:cNvPr id="3" name="Rectángulo 2"/>
          <p:cNvSpPr/>
          <p:nvPr/>
        </p:nvSpPr>
        <p:spPr>
          <a:xfrm>
            <a:off x="861390" y="659564"/>
            <a:ext cx="6838123" cy="4708981"/>
          </a:xfrm>
          <a:prstGeom prst="rect">
            <a:avLst/>
          </a:prstGeom>
        </p:spPr>
        <p:txBody>
          <a:bodyPr wrap="square">
            <a:spAutoFit/>
          </a:bodyPr>
          <a:lstStyle/>
          <a:p>
            <a:pPr algn="ctr"/>
            <a:r>
              <a:rPr lang="es-MX" sz="2400" b="1" dirty="0"/>
              <a:t>Control de convencionalidad: Caso Gustavo Petro versus Colombia.</a:t>
            </a:r>
            <a:endParaRPr lang="es-CO" sz="2400"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OBJETIVOS: </a:t>
            </a:r>
          </a:p>
          <a:p>
            <a:pPr algn="ctr"/>
            <a:endParaRPr lang="es-CO" b="1" dirty="0">
              <a:solidFill>
                <a:srgbClr val="00460F"/>
              </a:solidFill>
              <a:latin typeface="Arial" panose="020B0604020202020204" pitchFamily="34" charset="0"/>
              <a:cs typeface="Arial" panose="020B0604020202020204" pitchFamily="34" charset="0"/>
            </a:endParaRPr>
          </a:p>
          <a:p>
            <a:r>
              <a:rPr lang="es-CO" b="1" dirty="0">
                <a:solidFill>
                  <a:srgbClr val="00460F"/>
                </a:solidFill>
                <a:latin typeface="Arial" panose="020B0604020202020204" pitchFamily="34" charset="0"/>
                <a:cs typeface="Arial" panose="020B0604020202020204" pitchFamily="34" charset="0"/>
              </a:rPr>
              <a:t>GENERAL: </a:t>
            </a:r>
          </a:p>
          <a:p>
            <a:endParaRPr lang="es-CO" b="1" dirty="0">
              <a:solidFill>
                <a:srgbClr val="00460F"/>
              </a:solidFill>
              <a:latin typeface="Arial" panose="020B0604020202020204" pitchFamily="34" charset="0"/>
              <a:cs typeface="Arial" panose="020B0604020202020204" pitchFamily="34" charset="0"/>
            </a:endParaRPr>
          </a:p>
          <a:p>
            <a:r>
              <a:rPr lang="es-MX" dirty="0">
                <a:solidFill>
                  <a:srgbClr val="00460F"/>
                </a:solidFill>
                <a:latin typeface="Arial" panose="020B0604020202020204" pitchFamily="34" charset="0"/>
                <a:cs typeface="Arial" panose="020B0604020202020204" pitchFamily="34" charset="0"/>
              </a:rPr>
              <a:t>Analizar el impacto del control de convencionalidad en Colombia, especialmente en el marco de la destitución de Gustavo Petro, evaluando las implicaciones de desconocer el ordenamiento internacional de derechos humanos y proponiendo soluciones para armonizar el derecho interno con las obligaciones internacionales.</a:t>
            </a:r>
            <a:endParaRPr lang="es-CO"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r>
              <a:rPr lang="es-CO" b="1" dirty="0">
                <a:solidFill>
                  <a:srgbClr val="00460F"/>
                </a:solidFill>
                <a:latin typeface="Arial" panose="020B0604020202020204" pitchFamily="34" charset="0"/>
                <a:cs typeface="Arial" panose="020B0604020202020204" pitchFamily="34" charset="0"/>
              </a:rPr>
              <a:t>  </a:t>
            </a:r>
          </a:p>
          <a:p>
            <a:endParaRPr lang="es-CO" b="1" dirty="0">
              <a:solidFill>
                <a:srgbClr val="00460F"/>
              </a:solidFill>
              <a:latin typeface="Arial" panose="020B0604020202020204" pitchFamily="34" charset="0"/>
              <a:cs typeface="Arial" panose="020B0604020202020204" pitchFamily="34" charset="0"/>
            </a:endParaRPr>
          </a:p>
          <a:p>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1552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792" y="0"/>
            <a:ext cx="9135879" cy="6858000"/>
          </a:xfrm>
          <a:prstGeom prst="rect">
            <a:avLst/>
          </a:prstGeom>
        </p:spPr>
      </p:pic>
      <p:sp>
        <p:nvSpPr>
          <p:cNvPr id="3" name="Rectángulo 2"/>
          <p:cNvSpPr/>
          <p:nvPr/>
        </p:nvSpPr>
        <p:spPr>
          <a:xfrm>
            <a:off x="834887" y="724878"/>
            <a:ext cx="7010400" cy="5293757"/>
          </a:xfrm>
          <a:prstGeom prst="rect">
            <a:avLst/>
          </a:prstGeom>
        </p:spPr>
        <p:txBody>
          <a:bodyPr wrap="square">
            <a:spAutoFit/>
          </a:bodyPr>
          <a:lstStyle/>
          <a:p>
            <a:pPr algn="ctr"/>
            <a:r>
              <a:rPr lang="es-MX" sz="2400" b="1" dirty="0"/>
              <a:t>Control de convencionalidad: Caso Gustavo Petro versus Colombia.</a:t>
            </a:r>
            <a:endParaRPr lang="es-CO" sz="2400"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METODOLOGÍA UTILIZADA</a:t>
            </a:r>
          </a:p>
          <a:p>
            <a:pPr algn="ctr"/>
            <a:r>
              <a:rPr lang="es-MX" dirty="0">
                <a:solidFill>
                  <a:srgbClr val="00460F"/>
                </a:solidFill>
                <a:latin typeface="Arial" panose="020B0604020202020204" pitchFamily="34" charset="0"/>
                <a:cs typeface="Arial" panose="020B0604020202020204" pitchFamily="34" charset="0"/>
              </a:rPr>
              <a:t>La metodología aplicada se fundamenta en un enfoque jurídico-analítico. Se parte de una base teórica que aborda la codificación progresiva de los derechos humanos, considerando el proceso histórico que ha posibilitado su reconocimiento formal. Posteriormente, se presentan los hechos relevantes del caso, resaltando la persistente búsqueda de justicia en el ámbito nacional, la cual finalmente condujo al escenario internacional como última instancia garante de los derechos fundamentales. Como resultado, se aspira a plantear una alternativa razonable y equitativa que sirva como referente para futuras decisiones en contextos similares que puedan comprometer los derechos de personas electas mediante voto popular para ejercer cargos públicos.</a:t>
            </a:r>
            <a:endParaRPr lang="es-CO" dirty="0">
              <a:solidFill>
                <a:srgbClr val="00460F"/>
              </a:solidFill>
              <a:latin typeface="Arial" panose="020B0604020202020204" pitchFamily="34" charset="0"/>
              <a:cs typeface="Arial" panose="020B0604020202020204" pitchFamily="34" charset="0"/>
            </a:endParaRPr>
          </a:p>
          <a:p>
            <a:pPr algn="just"/>
            <a:endParaRPr lang="es-CO" sz="2000"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256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7C009-D4A5-50DA-CCF5-F7F7380EF2E5}"/>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4500DD0E-CC77-2CB9-B419-937B514D58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5879" cy="6858000"/>
          </a:xfrm>
          <a:prstGeom prst="rect">
            <a:avLst/>
          </a:prstGeom>
        </p:spPr>
      </p:pic>
      <p:sp>
        <p:nvSpPr>
          <p:cNvPr id="3" name="Rectángulo 2">
            <a:extLst>
              <a:ext uri="{FF2B5EF4-FFF2-40B4-BE49-F238E27FC236}">
                <a16:creationId xmlns:a16="http://schemas.microsoft.com/office/drawing/2014/main" id="{58DD798E-BB0F-C8C5-19E1-57BD50CFC5DB}"/>
              </a:ext>
            </a:extLst>
          </p:cNvPr>
          <p:cNvSpPr/>
          <p:nvPr/>
        </p:nvSpPr>
        <p:spPr>
          <a:xfrm>
            <a:off x="861390" y="659564"/>
            <a:ext cx="6838123" cy="6432530"/>
          </a:xfrm>
          <a:prstGeom prst="rect">
            <a:avLst/>
          </a:prstGeom>
        </p:spPr>
        <p:txBody>
          <a:bodyPr wrap="square">
            <a:spAutoFit/>
          </a:bodyPr>
          <a:lstStyle/>
          <a:p>
            <a:pPr algn="ctr"/>
            <a:r>
              <a:rPr lang="es-MX" sz="2400" b="1" dirty="0"/>
              <a:t>Control de convencionalidad: Caso Gustavo Petro versus Colombia.</a:t>
            </a:r>
            <a:endParaRPr lang="es-CO" sz="2400"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OBJETIVOS: </a:t>
            </a:r>
          </a:p>
          <a:p>
            <a:pPr algn="ctr"/>
            <a:endParaRPr lang="es-CO" b="1" dirty="0">
              <a:solidFill>
                <a:srgbClr val="00460F"/>
              </a:solidFill>
              <a:latin typeface="Arial" panose="020B0604020202020204" pitchFamily="34" charset="0"/>
              <a:cs typeface="Arial" panose="020B0604020202020204" pitchFamily="34" charset="0"/>
            </a:endParaRPr>
          </a:p>
          <a:p>
            <a:r>
              <a:rPr lang="es-CO" b="1" dirty="0">
                <a:solidFill>
                  <a:srgbClr val="00460F"/>
                </a:solidFill>
                <a:latin typeface="Arial" panose="020B0604020202020204" pitchFamily="34" charset="0"/>
                <a:cs typeface="Arial" panose="020B0604020202020204" pitchFamily="34" charset="0"/>
              </a:rPr>
              <a:t>  </a:t>
            </a:r>
            <a:r>
              <a:rPr lang="es-CO" sz="1400" b="1" dirty="0">
                <a:solidFill>
                  <a:srgbClr val="00460F"/>
                </a:solidFill>
                <a:latin typeface="Arial" panose="020B0604020202020204" pitchFamily="34" charset="0"/>
                <a:cs typeface="Arial" panose="020B0604020202020204" pitchFamily="34" charset="0"/>
              </a:rPr>
              <a:t>ESPECÍFICOS: </a:t>
            </a:r>
          </a:p>
          <a:p>
            <a:endParaRPr lang="es-CO" sz="1400" b="1" dirty="0">
              <a:solidFill>
                <a:srgbClr val="00460F"/>
              </a:solidFill>
              <a:latin typeface="Arial" panose="020B0604020202020204" pitchFamily="34" charset="0"/>
              <a:cs typeface="Arial" panose="020B0604020202020204" pitchFamily="34" charset="0"/>
            </a:endParaRPr>
          </a:p>
          <a:p>
            <a:r>
              <a:rPr lang="es-MX" sz="1400" b="1" dirty="0">
                <a:solidFill>
                  <a:srgbClr val="00460F"/>
                </a:solidFill>
                <a:latin typeface="Arial" panose="020B0604020202020204" pitchFamily="34" charset="0"/>
                <a:cs typeface="Arial" panose="020B0604020202020204" pitchFamily="34" charset="0"/>
              </a:rPr>
              <a:t>1.	Examinar el Marco Jurídico y la Jurisprudencia Nacional e Internacional: Evaluar el marco legal que regula el control de convencionalidad en Colombia, incluyendo su origen, evolución y aplicación en casos relevantes, con especial énfasis en el caso de la destitución de Gustavo Petro.</a:t>
            </a:r>
          </a:p>
          <a:p>
            <a:r>
              <a:rPr lang="es-MX" sz="1400" b="1" dirty="0">
                <a:solidFill>
                  <a:srgbClr val="00460F"/>
                </a:solidFill>
                <a:latin typeface="Arial" panose="020B0604020202020204" pitchFamily="34" charset="0"/>
                <a:cs typeface="Arial" panose="020B0604020202020204" pitchFamily="34" charset="0"/>
              </a:rPr>
              <a:t>2.	Identificar las Consecuencias Potenciales de Desconocer el Ordenamiento Internacional: Analizar las posibles repercusiones jurídicas, sociales y políticas para Colombia si el país decidiera ignorar sus compromisos internacionales en derechos humanos, evaluando los efectos a corto y largo </a:t>
            </a:r>
            <a:r>
              <a:rPr lang="es-MX" sz="1400" b="1" dirty="0">
                <a:solidFill>
                  <a:srgbClr val="00460F"/>
                </a:solidFill>
                <a:latin typeface="Arial" panose="020B0604020202020204" pitchFamily="34" charset="0"/>
                <a:cs typeface="Arial" panose="020B0604020202020204" pitchFamily="34" charset="0"/>
                <a:hlinkClick r:id="rId3" action="ppaction://hlinksldjump"/>
              </a:rPr>
              <a:t>plazo</a:t>
            </a:r>
            <a:r>
              <a:rPr lang="es-MX" sz="1400" b="1" dirty="0">
                <a:solidFill>
                  <a:srgbClr val="00460F"/>
                </a:solidFill>
                <a:latin typeface="Arial" panose="020B0604020202020204" pitchFamily="34" charset="0"/>
                <a:cs typeface="Arial" panose="020B0604020202020204" pitchFamily="34" charset="0"/>
              </a:rPr>
              <a:t>.</a:t>
            </a:r>
          </a:p>
          <a:p>
            <a:r>
              <a:rPr lang="es-MX" sz="1400" b="1" dirty="0">
                <a:solidFill>
                  <a:srgbClr val="00460F"/>
                </a:solidFill>
                <a:latin typeface="Arial" panose="020B0604020202020204" pitchFamily="34" charset="0"/>
                <a:cs typeface="Arial" panose="020B0604020202020204" pitchFamily="34" charset="0"/>
              </a:rPr>
              <a:t>3.	Proponer Soluciones para Mejorar la Aplicación del Control de Convencionalidad: Desarrollar propuestas concretas para fortalecer la armonización entre el derecho interno y el internacional en Colombia, asegurando el cumplimiento de los tratados de derechos humanos y promoviendo una gobernanza más efectiva y respetuosa de los derechos </a:t>
            </a:r>
            <a:r>
              <a:rPr lang="es-MX" sz="1400" b="1" dirty="0">
                <a:solidFill>
                  <a:srgbClr val="00460F"/>
                </a:solidFill>
                <a:latin typeface="Arial" panose="020B0604020202020204" pitchFamily="34" charset="0"/>
                <a:cs typeface="Arial" panose="020B0604020202020204" pitchFamily="34" charset="0"/>
                <a:hlinkClick r:id="rId4" action="ppaction://hlinksldjump"/>
              </a:rPr>
              <a:t>fundamentales</a:t>
            </a:r>
            <a:r>
              <a:rPr lang="es-MX" sz="1400" b="1" dirty="0">
                <a:solidFill>
                  <a:srgbClr val="00460F"/>
                </a:solidFill>
                <a:latin typeface="Arial" panose="020B0604020202020204" pitchFamily="34" charset="0"/>
                <a:cs typeface="Arial" panose="020B0604020202020204" pitchFamily="34" charset="0"/>
              </a:rPr>
              <a:t>.</a:t>
            </a:r>
          </a:p>
          <a:p>
            <a:endParaRPr lang="es-CO" b="1" dirty="0">
              <a:solidFill>
                <a:srgbClr val="00460F"/>
              </a:solidFill>
              <a:latin typeface="Arial" panose="020B0604020202020204" pitchFamily="34" charset="0"/>
              <a:cs typeface="Arial" panose="020B0604020202020204" pitchFamily="34" charset="0"/>
            </a:endParaRPr>
          </a:p>
          <a:p>
            <a:endParaRPr lang="es-CO" b="1" dirty="0">
              <a:solidFill>
                <a:srgbClr val="00460F"/>
              </a:solidFill>
              <a:latin typeface="Arial" panose="020B0604020202020204" pitchFamily="34" charset="0"/>
              <a:cs typeface="Arial" panose="020B0604020202020204" pitchFamily="34" charset="0"/>
            </a:endParaRPr>
          </a:p>
          <a:p>
            <a:endParaRPr lang="es-CO" b="1" dirty="0">
              <a:solidFill>
                <a:srgbClr val="00460F"/>
              </a:solidFill>
              <a:latin typeface="Arial" panose="020B0604020202020204" pitchFamily="34" charset="0"/>
              <a:cs typeface="Arial" panose="020B0604020202020204" pitchFamily="34" charset="0"/>
            </a:endParaRPr>
          </a:p>
          <a:p>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5053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5879" cy="6858000"/>
          </a:xfrm>
          <a:prstGeom prst="rect">
            <a:avLst/>
          </a:prstGeom>
        </p:spPr>
      </p:pic>
      <p:sp>
        <p:nvSpPr>
          <p:cNvPr id="3" name="Rectángulo 2"/>
          <p:cNvSpPr/>
          <p:nvPr/>
        </p:nvSpPr>
        <p:spPr>
          <a:xfrm>
            <a:off x="530087" y="564608"/>
            <a:ext cx="8189843" cy="5601533"/>
          </a:xfrm>
          <a:prstGeom prst="rect">
            <a:avLst/>
          </a:prstGeom>
        </p:spPr>
        <p:txBody>
          <a:bodyPr wrap="square">
            <a:spAutoFit/>
          </a:bodyPr>
          <a:lstStyle/>
          <a:p>
            <a:pPr algn="ctr"/>
            <a:r>
              <a:rPr lang="es-MX" sz="2400" b="1" dirty="0"/>
              <a:t>Control de convencionalidad: Caso Gustavo Petro versus Colombia.</a:t>
            </a:r>
            <a:endParaRPr lang="es-CO" sz="2400"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CAPITULO I: </a:t>
            </a:r>
            <a:r>
              <a:rPr lang="es-MX" b="1" dirty="0">
                <a:solidFill>
                  <a:srgbClr val="00460F"/>
                </a:solidFill>
                <a:latin typeface="Arial" panose="020B0604020202020204" pitchFamily="34" charset="0"/>
                <a:cs typeface="Arial" panose="020B0604020202020204" pitchFamily="34" charset="0"/>
              </a:rPr>
              <a:t>Análisis jurisprudencial y sobre la normatividad nacional e internacional</a:t>
            </a:r>
          </a:p>
          <a:p>
            <a:pPr algn="ctr"/>
            <a:r>
              <a:rPr lang="es-MX" dirty="0">
                <a:solidFill>
                  <a:srgbClr val="00460F"/>
                </a:solidFill>
                <a:latin typeface="Arial" panose="020B0604020202020204" pitchFamily="34" charset="0"/>
                <a:cs typeface="Arial" panose="020B0604020202020204" pitchFamily="34" charset="0"/>
              </a:rPr>
              <a:t>Se examinan los principios fundamentales de la Convención Americana sobre Derechos Humanos, la función de la Corte Interamericana de Derechos Humanos (Corte IDH) y la Comisión Interamericana (CIDH), así como la jerarquía y obligatoriedad de sus decisiones para los Estados miembros, incluyendo Colombia. Asimismo, se analiza la tensión entre la normativa interna colombiana y los compromisos internacionales del Estado, especialmente en relación con las competencias de la Procuraduría General de la Nación para sancionar a funcionarios elegidos por voto popular. Este capítulo proporciona las bases jurídicas necesarias para entender la vulneración del derecho político de Petro y las implicaciones del incumplimiento del fallo internacional por parte del Estado colombiano.</a:t>
            </a:r>
            <a:endParaRPr lang="es-CO"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just">
              <a:buFont typeface="Wingdings" panose="05000000000000000000" pitchFamily="2" charset="2"/>
              <a:buChar char="v"/>
            </a:pPr>
            <a:endParaRPr lang="es-ES" sz="2000" dirty="0"/>
          </a:p>
          <a:p>
            <a:pPr algn="just"/>
            <a:endParaRPr lang="es-CO" sz="2000" b="1"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9807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
        <p:nvSpPr>
          <p:cNvPr id="3" name="Rectángulo 2"/>
          <p:cNvSpPr/>
          <p:nvPr/>
        </p:nvSpPr>
        <p:spPr>
          <a:xfrm>
            <a:off x="1351722" y="619036"/>
            <a:ext cx="7103165" cy="6093976"/>
          </a:xfrm>
          <a:prstGeom prst="rect">
            <a:avLst/>
          </a:prstGeom>
        </p:spPr>
        <p:txBody>
          <a:bodyPr wrap="square">
            <a:spAutoFit/>
          </a:bodyPr>
          <a:lstStyle/>
          <a:p>
            <a:pPr algn="ctr"/>
            <a:r>
              <a:rPr lang="es-MX" sz="2400" b="1" dirty="0">
                <a:latin typeface="Arial" panose="020B0604020202020204" pitchFamily="34" charset="0"/>
                <a:cs typeface="Arial" panose="020B0604020202020204" pitchFamily="34" charset="0"/>
              </a:rPr>
              <a:t>Control de convencionalidad: Caso Gustavo Petro versus Colombia.</a:t>
            </a:r>
            <a:endParaRPr lang="es-CO" b="1" dirty="0">
              <a:solidFill>
                <a:srgbClr val="00460F"/>
              </a:solidFill>
              <a:latin typeface="Arial" panose="020B0604020202020204" pitchFamily="34" charset="0"/>
              <a:cs typeface="Arial" panose="020B0604020202020204" pitchFamily="34" charset="0"/>
            </a:endParaRPr>
          </a:p>
          <a:p>
            <a:pPr algn="ctr"/>
            <a:r>
              <a:rPr lang="es-CO" b="1" dirty="0">
                <a:solidFill>
                  <a:srgbClr val="00460F"/>
                </a:solidFill>
                <a:latin typeface="Arial" panose="020B0604020202020204" pitchFamily="34" charset="0"/>
                <a:cs typeface="Arial" panose="020B0604020202020204" pitchFamily="34" charset="0"/>
              </a:rPr>
              <a:t>CAPITULO II: </a:t>
            </a:r>
            <a:r>
              <a:rPr lang="es-MX" b="1" dirty="0">
                <a:solidFill>
                  <a:srgbClr val="00460F"/>
                </a:solidFill>
                <a:latin typeface="Arial" panose="020B0604020202020204" pitchFamily="34" charset="0"/>
                <a:cs typeface="Arial" panose="020B0604020202020204" pitchFamily="34" charset="0"/>
              </a:rPr>
              <a:t>Análisis descriptivo a propósito de la CIDH y el Caso Gustavo Petro vs Colombia </a:t>
            </a:r>
          </a:p>
          <a:p>
            <a:pPr algn="ctr"/>
            <a:endParaRPr lang="es-CO" b="1" dirty="0">
              <a:solidFill>
                <a:srgbClr val="00460F"/>
              </a:solidFill>
              <a:latin typeface="Arial" panose="020B0604020202020204" pitchFamily="34" charset="0"/>
              <a:cs typeface="Arial" panose="020B0604020202020204" pitchFamily="34" charset="0"/>
            </a:endParaRPr>
          </a:p>
          <a:p>
            <a:pPr algn="ctr"/>
            <a:r>
              <a:rPr lang="es-MX" dirty="0">
                <a:solidFill>
                  <a:srgbClr val="00460F"/>
                </a:solidFill>
                <a:latin typeface="Arial" panose="020B0604020202020204" pitchFamily="34" charset="0"/>
                <a:cs typeface="Arial" panose="020B0604020202020204" pitchFamily="34" charset="0"/>
              </a:rPr>
              <a:t>Este capítulo detalla cronológicamente los hechos del caso que enfrentó Gustavo Petro, entonces alcalde de Bogotá, a la sanción impuesta por la Procuraduría General de la Nación, la cual lo destituyó e inhabilitó políticamente. Se analiza cómo esta decisión fue cuestionada por vulnerar derechos políticos fundamentales y los recursos judiciales interpuestos dentro del ordenamiento jurídico colombiano, que resultaron ineficaces para restablecer sus derechos. El capítulo también expone cómo el caso fue llevado ante el Sistema Interamericano, destacando el papel de la CIDH en la emisión de medidas cautelares y la posterior sentencia de la Corte IDH, la cual concluyó que el Estado colombiano violó los derechos de participación política de Petro, conforme al artículo 23 de la Convención </a:t>
            </a:r>
            <a:r>
              <a:rPr lang="es-MX" dirty="0">
                <a:solidFill>
                  <a:srgbClr val="00460F"/>
                </a:solidFill>
                <a:latin typeface="Arial" panose="020B0604020202020204" pitchFamily="34" charset="0"/>
                <a:cs typeface="Arial" panose="020B0604020202020204" pitchFamily="34" charset="0"/>
                <a:hlinkClick r:id="rId3" action="ppaction://hlinksldjump"/>
              </a:rPr>
              <a:t>Americana</a:t>
            </a:r>
            <a:r>
              <a:rPr lang="es-MX" dirty="0">
                <a:solidFill>
                  <a:srgbClr val="00460F"/>
                </a:solidFill>
                <a:latin typeface="Arial" panose="020B0604020202020204" pitchFamily="34" charset="0"/>
                <a:cs typeface="Arial" panose="020B0604020202020204" pitchFamily="34" charset="0"/>
              </a:rPr>
              <a:t>.</a:t>
            </a:r>
            <a:endParaRPr lang="es-CO" dirty="0">
              <a:solidFill>
                <a:srgbClr val="00460F"/>
              </a:solidFill>
              <a:latin typeface="Arial" panose="020B0604020202020204" pitchFamily="34" charset="0"/>
              <a:cs typeface="Arial" panose="020B0604020202020204" pitchFamily="34" charset="0"/>
            </a:endParaRPr>
          </a:p>
          <a:p>
            <a:pPr algn="ctr"/>
            <a:endParaRPr lang="es-CO" b="1" dirty="0">
              <a:solidFill>
                <a:srgbClr val="00460F"/>
              </a:solidFill>
              <a:latin typeface="Arial" panose="020B0604020202020204" pitchFamily="34" charset="0"/>
              <a:cs typeface="Arial" panose="020B0604020202020204" pitchFamily="34" charset="0"/>
            </a:endParaRPr>
          </a:p>
          <a:p>
            <a:pPr algn="just"/>
            <a:endParaRPr lang="es-CO" sz="1800" b="1" dirty="0">
              <a:effectLst/>
              <a:latin typeface="Arial" panose="020B0604020202020204" pitchFamily="34" charset="0"/>
              <a:ea typeface="Times New Roman" panose="02020603050405020304" pitchFamily="18" charset="0"/>
              <a:cs typeface="Arial" panose="020B0604020202020204" pitchFamily="34" charset="0"/>
            </a:endParaRPr>
          </a:p>
          <a:p>
            <a:pPr algn="just"/>
            <a:endParaRPr lang="es-CO" b="1" dirty="0">
              <a:solidFill>
                <a:srgbClr val="00460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6670731"/>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314</TotalTime>
  <Words>1366</Words>
  <Application>Microsoft Office PowerPoint</Application>
  <PresentationFormat>Presentación en pantalla (4:3)</PresentationFormat>
  <Paragraphs>84</Paragraphs>
  <Slides>13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MANUEL CAÑON AMAYA</dc:creator>
  <cp:lastModifiedBy>Juan Manuel Cañon</cp:lastModifiedBy>
  <cp:revision>16</cp:revision>
  <dcterms:created xsi:type="dcterms:W3CDTF">2018-08-03T21:43:36Z</dcterms:created>
  <dcterms:modified xsi:type="dcterms:W3CDTF">2025-04-22T19:14:15Z</dcterms:modified>
</cp:coreProperties>
</file>