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61" r:id="rId2"/>
    <p:sldId id="260" r:id="rId3"/>
    <p:sldId id="259" r:id="rId4"/>
    <p:sldId id="262" r:id="rId5"/>
    <p:sldId id="263" r:id="rId6"/>
    <p:sldId id="264" r:id="rId7"/>
    <p:sldId id="265" r:id="rId8"/>
    <p:sldId id="266" r:id="rId9"/>
    <p:sldId id="267" r:id="rId10"/>
    <p:sldId id="268" r:id="rId11"/>
    <p:sldId id="272" r:id="rId12"/>
    <p:sldId id="274" r:id="rId13"/>
    <p:sldId id="269" r:id="rId14"/>
    <p:sldId id="270" r:id="rId15"/>
  </p:sldIdLst>
  <p:sldSz cx="9144000" cy="5143500" type="screen16x9"/>
  <p:notesSz cx="6858000" cy="9144000"/>
  <p:defaultTextStyle>
    <a:defPPr>
      <a:defRPr lang="es-CO"/>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E39"/>
    <a:srgbClr val="3C64AC"/>
    <a:srgbClr val="894869"/>
    <a:srgbClr val="6E3B54"/>
    <a:srgbClr val="839E8E"/>
    <a:srgbClr val="767C87"/>
    <a:srgbClr val="4773C0"/>
    <a:srgbClr val="5C9B32"/>
    <a:srgbClr val="5C9C33"/>
    <a:srgbClr val="064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0"/>
  </p:normalViewPr>
  <p:slideViewPr>
    <p:cSldViewPr snapToGrid="0" snapToObjects="1">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4AD2DF2-AFDB-5E4F-A653-2384DA4F4E6F}" type="datetimeFigureOut">
              <a:rPr lang="es-CO" smtClean="0"/>
              <a:t>18/06/2024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275556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4AD2DF2-AFDB-5E4F-A653-2384DA4F4E6F}" type="datetimeFigureOut">
              <a:rPr lang="es-CO" smtClean="0"/>
              <a:t>18/06/2024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212320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4AD2DF2-AFDB-5E4F-A653-2384DA4F4E6F}" type="datetimeFigureOut">
              <a:rPr lang="es-CO" smtClean="0"/>
              <a:t>18/06/2024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239790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4AD2DF2-AFDB-5E4F-A653-2384DA4F4E6F}" type="datetimeFigureOut">
              <a:rPr lang="es-CO" smtClean="0"/>
              <a:t>18/06/2024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393782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4AD2DF2-AFDB-5E4F-A653-2384DA4F4E6F}" type="datetimeFigureOut">
              <a:rPr lang="es-CO" smtClean="0"/>
              <a:t>18/06/2024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40208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4AD2DF2-AFDB-5E4F-A653-2384DA4F4E6F}" type="datetimeFigureOut">
              <a:rPr lang="es-CO" smtClean="0"/>
              <a:t>18/06/2024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255450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84AD2DF2-AFDB-5E4F-A653-2384DA4F4E6F}" type="datetimeFigureOut">
              <a:rPr lang="es-CO" smtClean="0"/>
              <a:t>18/06/2024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109754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4AD2DF2-AFDB-5E4F-A653-2384DA4F4E6F}" type="datetimeFigureOut">
              <a:rPr lang="es-CO" smtClean="0"/>
              <a:t>18/06/2024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249125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D2DF2-AFDB-5E4F-A653-2384DA4F4E6F}" type="datetimeFigureOut">
              <a:rPr lang="es-CO" smtClean="0"/>
              <a:t>18/06/2024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29709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4AD2DF2-AFDB-5E4F-A653-2384DA4F4E6F}" type="datetimeFigureOut">
              <a:rPr lang="es-CO" smtClean="0"/>
              <a:t>18/06/2024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281974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4AD2DF2-AFDB-5E4F-A653-2384DA4F4E6F}" type="datetimeFigureOut">
              <a:rPr lang="es-CO" smtClean="0"/>
              <a:t>18/06/2024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B47D5AF-A820-9E40-B937-B4E0C17A9028}" type="slidenum">
              <a:rPr lang="es-CO" smtClean="0"/>
              <a:t>‹Nº›</a:t>
            </a:fld>
            <a:endParaRPr lang="es-CO"/>
          </a:p>
        </p:txBody>
      </p:sp>
    </p:spTree>
    <p:extLst>
      <p:ext uri="{BB962C8B-B14F-4D97-AF65-F5344CB8AC3E}">
        <p14:creationId xmlns:p14="http://schemas.microsoft.com/office/powerpoint/2010/main" val="169718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AD2DF2-AFDB-5E4F-A653-2384DA4F4E6F}" type="datetimeFigureOut">
              <a:rPr lang="es-CO" smtClean="0"/>
              <a:t>18/06/2024</a:t>
            </a:fld>
            <a:endParaRPr lang="es-CO"/>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47D5AF-A820-9E40-B937-B4E0C17A9028}" type="slidenum">
              <a:rPr lang="es-CO" smtClean="0"/>
              <a:t>‹Nº›</a:t>
            </a:fld>
            <a:endParaRPr lang="es-CO"/>
          </a:p>
        </p:txBody>
      </p:sp>
    </p:spTree>
    <p:extLst>
      <p:ext uri="{BB962C8B-B14F-4D97-AF65-F5344CB8AC3E}">
        <p14:creationId xmlns:p14="http://schemas.microsoft.com/office/powerpoint/2010/main" val="2275716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8FCEC38-3421-DE81-554F-AC4E7998812C}"/>
              </a:ext>
            </a:extLst>
          </p:cNvPr>
          <p:cNvSpPr txBox="1"/>
          <p:nvPr/>
        </p:nvSpPr>
        <p:spPr>
          <a:xfrm>
            <a:off x="286586" y="647736"/>
            <a:ext cx="8570827" cy="1800493"/>
          </a:xfrm>
          <a:prstGeom prst="rect">
            <a:avLst/>
          </a:prstGeom>
          <a:noFill/>
        </p:spPr>
        <p:txBody>
          <a:bodyPr wrap="square" rtlCol="0">
            <a:spAutoFit/>
          </a:bodyPr>
          <a:lstStyle/>
          <a:p>
            <a:pPr algn="ctr"/>
            <a:r>
              <a:rPr lang="es-CO" sz="32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Análisis del Diseño de una Mezcla </a:t>
            </a:r>
            <a:r>
              <a:rPr lang="es-CO" sz="32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s-CO" sz="32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sfáltica en Caliente Adicionada con Grano </a:t>
            </a:r>
            <a:r>
              <a:rPr lang="es-CO" sz="32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s-CO" sz="32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aucho </a:t>
            </a:r>
            <a:r>
              <a:rPr lang="es-CO" sz="32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R</a:t>
            </a:r>
            <a:r>
              <a:rPr lang="es-CO" sz="32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eciclado (GRC) y RAP (</a:t>
            </a:r>
            <a:r>
              <a:rPr lang="es-CO" sz="3200" dirty="0" err="1">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Reclaimed</a:t>
            </a:r>
            <a:r>
              <a:rPr lang="es-CO" sz="32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CO" sz="3200" dirty="0" err="1">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Asphalt</a:t>
            </a:r>
            <a:r>
              <a:rPr lang="es-CO" sz="32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CO" sz="3200" dirty="0" err="1">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Pavement</a:t>
            </a:r>
            <a:r>
              <a:rPr lang="es-CO" sz="32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s-CO" dirty="0"/>
          </a:p>
        </p:txBody>
      </p:sp>
      <p:sp>
        <p:nvSpPr>
          <p:cNvPr id="3" name="CuadroTexto 2">
            <a:extLst>
              <a:ext uri="{FF2B5EF4-FFF2-40B4-BE49-F238E27FC236}">
                <a16:creationId xmlns:a16="http://schemas.microsoft.com/office/drawing/2014/main" id="{BD9B87E4-D2EA-7DAD-EFA5-45194A272FC8}"/>
              </a:ext>
            </a:extLst>
          </p:cNvPr>
          <p:cNvSpPr txBox="1"/>
          <p:nvPr/>
        </p:nvSpPr>
        <p:spPr>
          <a:xfrm>
            <a:off x="3228421" y="4096251"/>
            <a:ext cx="2678938" cy="923330"/>
          </a:xfrm>
          <a:prstGeom prst="rect">
            <a:avLst/>
          </a:prstGeom>
          <a:noFill/>
        </p:spPr>
        <p:txBody>
          <a:bodyPr wrap="none" rtlCol="0">
            <a:spAutoFit/>
          </a:bodyPr>
          <a:lstStyle/>
          <a:p>
            <a:pPr algn="ctr"/>
            <a:r>
              <a:rPr lang="es-CO" sz="1800" dirty="0">
                <a:solidFill>
                  <a:srgbClr val="376449"/>
                </a:solidFill>
                <a:effectLst/>
                <a:latin typeface="Times New Roman" panose="02020603050405020304" pitchFamily="18" charset="0"/>
                <a:ea typeface="Calibri" panose="020F0502020204030204" pitchFamily="34" charset="0"/>
                <a:cs typeface="Times New Roman" panose="02020603050405020304" pitchFamily="18" charset="0"/>
              </a:rPr>
              <a:t>Juan Camilo Moreno Soler</a:t>
            </a:r>
          </a:p>
          <a:p>
            <a:pPr algn="ctr"/>
            <a:r>
              <a:rPr lang="es-CO" sz="1800" dirty="0">
                <a:solidFill>
                  <a:srgbClr val="376449"/>
                </a:solidFill>
                <a:effectLst/>
                <a:latin typeface="Times New Roman" panose="02020603050405020304" pitchFamily="18" charset="0"/>
                <a:ea typeface="Calibri" panose="020F0502020204030204" pitchFamily="34" charset="0"/>
                <a:cs typeface="Times New Roman" panose="02020603050405020304" pitchFamily="18" charset="0"/>
              </a:rPr>
              <a:t>Juan Harley Moreno Basto</a:t>
            </a:r>
          </a:p>
          <a:p>
            <a:pPr algn="ctr"/>
            <a:r>
              <a:rPr lang="es-CO" sz="1800" dirty="0">
                <a:solidFill>
                  <a:srgbClr val="376449"/>
                </a:solidFill>
                <a:effectLst/>
                <a:latin typeface="Times New Roman" panose="02020603050405020304" pitchFamily="18" charset="0"/>
                <a:ea typeface="Calibri" panose="020F0502020204030204" pitchFamily="34" charset="0"/>
                <a:cs typeface="Times New Roman" panose="02020603050405020304" pitchFamily="18" charset="0"/>
              </a:rPr>
              <a:t>Esteban Amorocho</a:t>
            </a:r>
            <a:endParaRPr lang="es-CO" sz="1800" dirty="0">
              <a:solidFill>
                <a:srgbClr val="376449"/>
              </a:solidFill>
            </a:endParaRPr>
          </a:p>
        </p:txBody>
      </p:sp>
      <p:sp>
        <p:nvSpPr>
          <p:cNvPr id="4" name="CuadroTexto 3">
            <a:extLst>
              <a:ext uri="{FF2B5EF4-FFF2-40B4-BE49-F238E27FC236}">
                <a16:creationId xmlns:a16="http://schemas.microsoft.com/office/drawing/2014/main" id="{149B56BE-D55C-51C3-00E0-67D707FEC557}"/>
              </a:ext>
            </a:extLst>
          </p:cNvPr>
          <p:cNvSpPr txBox="1"/>
          <p:nvPr/>
        </p:nvSpPr>
        <p:spPr>
          <a:xfrm rot="16200000">
            <a:off x="8221799" y="2827724"/>
            <a:ext cx="1425390" cy="307777"/>
          </a:xfrm>
          <a:prstGeom prst="rect">
            <a:avLst/>
          </a:prstGeom>
          <a:noFill/>
        </p:spPr>
        <p:txBody>
          <a:bodyPr wrap="none" rtlCol="0">
            <a:spAutoFit/>
          </a:bodyPr>
          <a:lstStyle/>
          <a:p>
            <a:r>
              <a:rPr lang="es-CO" sz="1400" dirty="0">
                <a:solidFill>
                  <a:srgbClr val="839E8E"/>
                </a:solidFill>
                <a:effectLst/>
                <a:latin typeface="Agency FB" panose="020B0503020202020204" pitchFamily="34" charset="0"/>
                <a:ea typeface="Calibri" panose="020F0502020204030204" pitchFamily="34" charset="0"/>
              </a:rPr>
              <a:t>Facultad de Ingeniería</a:t>
            </a:r>
            <a:endParaRPr lang="es-CO" sz="1400" dirty="0">
              <a:solidFill>
                <a:srgbClr val="839E8E"/>
              </a:solidFill>
              <a:latin typeface="Agency FB" panose="020B0503020202020204" pitchFamily="34" charset="0"/>
            </a:endParaRPr>
          </a:p>
        </p:txBody>
      </p:sp>
      <p:pic>
        <p:nvPicPr>
          <p:cNvPr id="5" name="Imagen 4">
            <a:extLst>
              <a:ext uri="{FF2B5EF4-FFF2-40B4-BE49-F238E27FC236}">
                <a16:creationId xmlns:a16="http://schemas.microsoft.com/office/drawing/2014/main" id="{D6D17ECD-E3EA-B97B-AF40-A0EFB171FB7F}"/>
              </a:ext>
            </a:extLst>
          </p:cNvPr>
          <p:cNvPicPr>
            <a:picLocks noChangeAspect="1"/>
          </p:cNvPicPr>
          <p:nvPr/>
        </p:nvPicPr>
        <p:blipFill rotWithShape="1">
          <a:blip r:embed="rId3"/>
          <a:srcRect l="28499" t="54311" r="67347" b="33690"/>
          <a:stretch/>
        </p:blipFill>
        <p:spPr>
          <a:xfrm>
            <a:off x="56644" y="4106649"/>
            <a:ext cx="671640" cy="1091160"/>
          </a:xfrm>
          <a:prstGeom prst="rect">
            <a:avLst/>
          </a:prstGeom>
        </p:spPr>
      </p:pic>
      <p:sp>
        <p:nvSpPr>
          <p:cNvPr id="6" name="Rectángulo 5">
            <a:extLst>
              <a:ext uri="{FF2B5EF4-FFF2-40B4-BE49-F238E27FC236}">
                <a16:creationId xmlns:a16="http://schemas.microsoft.com/office/drawing/2014/main" id="{77CAA0A7-AD96-C725-1CE9-732DC832207D}"/>
              </a:ext>
            </a:extLst>
          </p:cNvPr>
          <p:cNvSpPr/>
          <p:nvPr/>
        </p:nvSpPr>
        <p:spPr>
          <a:xfrm>
            <a:off x="54245" y="2115516"/>
            <a:ext cx="782388" cy="1123627"/>
          </a:xfrm>
          <a:prstGeom prst="rect">
            <a:avLst/>
          </a:prstGeom>
          <a:solidFill>
            <a:srgbClr val="064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4789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A955F52-2D81-DA3D-C6FE-895FCECE880A}"/>
              </a:ext>
            </a:extLst>
          </p:cNvPr>
          <p:cNvSpPr/>
          <p:nvPr/>
        </p:nvSpPr>
        <p:spPr>
          <a:xfrm>
            <a:off x="198476" y="219743"/>
            <a:ext cx="4430674" cy="511777"/>
          </a:xfrm>
          <a:prstGeom prst="roundRect">
            <a:avLst/>
          </a:prstGeom>
          <a:solidFill>
            <a:srgbClr val="5C9C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DISCUSIÓN DE RESULTADOS</a:t>
            </a:r>
            <a:endParaRPr lang="es-CO" sz="2800" b="1" dirty="0">
              <a:solidFill>
                <a:schemeClr val="tx1"/>
              </a:solidFill>
            </a:endParaRPr>
          </a:p>
        </p:txBody>
      </p:sp>
      <p:grpSp>
        <p:nvGrpSpPr>
          <p:cNvPr id="4" name="Group 51">
            <a:extLst>
              <a:ext uri="{FF2B5EF4-FFF2-40B4-BE49-F238E27FC236}">
                <a16:creationId xmlns:a16="http://schemas.microsoft.com/office/drawing/2014/main" id="{28762441-DFAE-4C87-922A-C46C620E6EFB}"/>
              </a:ext>
            </a:extLst>
          </p:cNvPr>
          <p:cNvGrpSpPr>
            <a:grpSpLocks/>
          </p:cNvGrpSpPr>
          <p:nvPr/>
        </p:nvGrpSpPr>
        <p:grpSpPr bwMode="auto">
          <a:xfrm>
            <a:off x="1942736" y="3045619"/>
            <a:ext cx="5328184" cy="772123"/>
            <a:chOff x="1267" y="2532"/>
            <a:chExt cx="3185" cy="582"/>
          </a:xfrm>
          <a:solidFill>
            <a:srgbClr val="894869"/>
          </a:solidFill>
        </p:grpSpPr>
        <p:sp>
          <p:nvSpPr>
            <p:cNvPr id="5" name="AutoShape 52">
              <a:extLst>
                <a:ext uri="{FF2B5EF4-FFF2-40B4-BE49-F238E27FC236}">
                  <a16:creationId xmlns:a16="http://schemas.microsoft.com/office/drawing/2014/main" id="{7FB2F878-A172-FC3F-4FBC-21B79D73A9CC}"/>
                </a:ext>
              </a:extLst>
            </p:cNvPr>
            <p:cNvSpPr>
              <a:spLocks noChangeArrowheads="1"/>
            </p:cNvSpPr>
            <p:nvPr/>
          </p:nvSpPr>
          <p:spPr bwMode="gray">
            <a:xfrm>
              <a:off x="1267" y="2532"/>
              <a:ext cx="3185" cy="582"/>
            </a:xfrm>
            <a:prstGeom prst="roundRect">
              <a:avLst>
                <a:gd name="adj" fmla="val 16667"/>
              </a:avLst>
            </a:prstGeom>
            <a:grpFill/>
            <a:ln>
              <a:noFill/>
            </a:ln>
            <a:effectLst/>
            <a:scene3d>
              <a:camera prst="legacyPerspectiveBottom"/>
              <a:lightRig rig="legacyNormal3" dir="r"/>
            </a:scene3d>
            <a:sp3d extrusionH="4302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algn="ctr"/>
              <a:r>
                <a:rPr lang="es-MX" sz="3200" dirty="0">
                  <a:solidFill>
                    <a:schemeClr val="bg1"/>
                  </a:solidFill>
                </a:rPr>
                <a:t>Relación Estabilidad de Flujo</a:t>
              </a:r>
              <a:endParaRPr lang="es-CO" sz="3200" dirty="0">
                <a:solidFill>
                  <a:schemeClr val="bg1"/>
                </a:solidFill>
              </a:endParaRPr>
            </a:p>
          </p:txBody>
        </p:sp>
        <p:sp>
          <p:nvSpPr>
            <p:cNvPr id="6" name="Line 53">
              <a:extLst>
                <a:ext uri="{FF2B5EF4-FFF2-40B4-BE49-F238E27FC236}">
                  <a16:creationId xmlns:a16="http://schemas.microsoft.com/office/drawing/2014/main" id="{04E84D01-B760-EAF2-0B18-5BEB05686948}"/>
                </a:ext>
              </a:extLst>
            </p:cNvPr>
            <p:cNvSpPr>
              <a:spLocks noChangeShapeType="1"/>
            </p:cNvSpPr>
            <p:nvPr/>
          </p:nvSpPr>
          <p:spPr bwMode="gray">
            <a:xfrm>
              <a:off x="1412" y="3111"/>
              <a:ext cx="2950" cy="0"/>
            </a:xfrm>
            <a:prstGeom prst="line">
              <a:avLst/>
            </a:prstGeom>
            <a:grpFill/>
            <a:ln w="3175">
              <a:solidFill>
                <a:srgbClr val="FFFFFF">
                  <a:alpha val="14999"/>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7" name="Line 54">
              <a:extLst>
                <a:ext uri="{FF2B5EF4-FFF2-40B4-BE49-F238E27FC236}">
                  <a16:creationId xmlns:a16="http://schemas.microsoft.com/office/drawing/2014/main" id="{38220000-9715-8827-0661-8934F11C251A}"/>
                </a:ext>
              </a:extLst>
            </p:cNvPr>
            <p:cNvSpPr>
              <a:spLocks noChangeShapeType="1"/>
            </p:cNvSpPr>
            <p:nvPr/>
          </p:nvSpPr>
          <p:spPr bwMode="gray">
            <a:xfrm>
              <a:off x="1418" y="2532"/>
              <a:ext cx="2950" cy="0"/>
            </a:xfrm>
            <a:prstGeom prst="line">
              <a:avLst/>
            </a:prstGeom>
            <a:grpFill/>
            <a:ln w="3175">
              <a:solidFill>
                <a:srgbClr val="FFFFFF">
                  <a:alpha val="25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3" name="Group 59">
            <a:extLst>
              <a:ext uri="{FF2B5EF4-FFF2-40B4-BE49-F238E27FC236}">
                <a16:creationId xmlns:a16="http://schemas.microsoft.com/office/drawing/2014/main" id="{B35A2394-D0B9-E699-8F12-585DB562B289}"/>
              </a:ext>
            </a:extLst>
          </p:cNvPr>
          <p:cNvGrpSpPr>
            <a:grpSpLocks/>
          </p:cNvGrpSpPr>
          <p:nvPr/>
        </p:nvGrpSpPr>
        <p:grpSpPr bwMode="auto">
          <a:xfrm>
            <a:off x="1912858" y="2050615"/>
            <a:ext cx="5358295" cy="772123"/>
            <a:chOff x="1314" y="1782"/>
            <a:chExt cx="3203" cy="582"/>
          </a:xfrm>
        </p:grpSpPr>
        <p:sp>
          <p:nvSpPr>
            <p:cNvPr id="14" name="AutoShape 60">
              <a:extLst>
                <a:ext uri="{FF2B5EF4-FFF2-40B4-BE49-F238E27FC236}">
                  <a16:creationId xmlns:a16="http://schemas.microsoft.com/office/drawing/2014/main" id="{93B0022A-E6A5-E5A0-5E4F-56E82A30B0AB}"/>
                </a:ext>
              </a:extLst>
            </p:cNvPr>
            <p:cNvSpPr>
              <a:spLocks noChangeArrowheads="1"/>
            </p:cNvSpPr>
            <p:nvPr/>
          </p:nvSpPr>
          <p:spPr bwMode="gray">
            <a:xfrm>
              <a:off x="1314" y="1782"/>
              <a:ext cx="3203" cy="582"/>
            </a:xfrm>
            <a:prstGeom prst="roundRect">
              <a:avLst>
                <a:gd name="adj" fmla="val 16667"/>
              </a:avLst>
            </a:prstGeom>
            <a:gradFill rotWithShape="1">
              <a:gsLst>
                <a:gs pos="0">
                  <a:schemeClr val="accent1">
                    <a:gamma/>
                    <a:shade val="66275"/>
                    <a:invGamma/>
                  </a:schemeClr>
                </a:gs>
                <a:gs pos="100000">
                  <a:schemeClr val="accent1"/>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algn="ctr"/>
              <a:r>
                <a:rPr lang="es-MX" sz="3200" dirty="0">
                  <a:solidFill>
                    <a:schemeClr val="bg1"/>
                  </a:solidFill>
                </a:rPr>
                <a:t>Relación de Llenante</a:t>
              </a:r>
              <a:endParaRPr lang="es-CO" sz="3200" dirty="0">
                <a:solidFill>
                  <a:schemeClr val="bg1"/>
                </a:solidFill>
              </a:endParaRPr>
            </a:p>
          </p:txBody>
        </p:sp>
        <p:sp>
          <p:nvSpPr>
            <p:cNvPr id="20" name="Line 61">
              <a:extLst>
                <a:ext uri="{FF2B5EF4-FFF2-40B4-BE49-F238E27FC236}">
                  <a16:creationId xmlns:a16="http://schemas.microsoft.com/office/drawing/2014/main" id="{3764D8F9-B007-0C8E-BFA7-E224C3F058FF}"/>
                </a:ext>
              </a:extLst>
            </p:cNvPr>
            <p:cNvSpPr>
              <a:spLocks noChangeShapeType="1"/>
            </p:cNvSpPr>
            <p:nvPr/>
          </p:nvSpPr>
          <p:spPr bwMode="gray">
            <a:xfrm>
              <a:off x="1418" y="236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1" name="Line 62">
              <a:extLst>
                <a:ext uri="{FF2B5EF4-FFF2-40B4-BE49-F238E27FC236}">
                  <a16:creationId xmlns:a16="http://schemas.microsoft.com/office/drawing/2014/main" id="{CDC617CA-5D12-AE90-2E25-AF18E700B5E5}"/>
                </a:ext>
              </a:extLst>
            </p:cNvPr>
            <p:cNvSpPr>
              <a:spLocks noChangeShapeType="1"/>
            </p:cNvSpPr>
            <p:nvPr/>
          </p:nvSpPr>
          <p:spPr bwMode="gray">
            <a:xfrm>
              <a:off x="1392" y="1784"/>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2" name="Group 63">
            <a:extLst>
              <a:ext uri="{FF2B5EF4-FFF2-40B4-BE49-F238E27FC236}">
                <a16:creationId xmlns:a16="http://schemas.microsoft.com/office/drawing/2014/main" id="{98F66201-D1EF-B4B9-3301-622BF2973C0C}"/>
              </a:ext>
            </a:extLst>
          </p:cNvPr>
          <p:cNvGrpSpPr>
            <a:grpSpLocks/>
          </p:cNvGrpSpPr>
          <p:nvPr/>
        </p:nvGrpSpPr>
        <p:grpSpPr bwMode="auto">
          <a:xfrm>
            <a:off x="1903238" y="1079490"/>
            <a:ext cx="5298072" cy="772123"/>
            <a:chOff x="1255" y="1050"/>
            <a:chExt cx="3167" cy="582"/>
          </a:xfrm>
        </p:grpSpPr>
        <p:sp>
          <p:nvSpPr>
            <p:cNvPr id="23" name="AutoShape 64">
              <a:extLst>
                <a:ext uri="{FF2B5EF4-FFF2-40B4-BE49-F238E27FC236}">
                  <a16:creationId xmlns:a16="http://schemas.microsoft.com/office/drawing/2014/main" id="{31587223-0FF8-56AE-0986-1EC83250010A}"/>
                </a:ext>
              </a:extLst>
            </p:cNvPr>
            <p:cNvSpPr>
              <a:spLocks noChangeArrowheads="1"/>
            </p:cNvSpPr>
            <p:nvPr/>
          </p:nvSpPr>
          <p:spPr bwMode="gray">
            <a:xfrm>
              <a:off x="1255" y="1050"/>
              <a:ext cx="3167" cy="582"/>
            </a:xfrm>
            <a:prstGeom prst="roundRect">
              <a:avLst>
                <a:gd name="adj" fmla="val 16667"/>
              </a:avLst>
            </a:prstGeom>
            <a:gradFill rotWithShape="1">
              <a:gsLst>
                <a:gs pos="0">
                  <a:schemeClr val="folHlink"/>
                </a:gs>
                <a:gs pos="100000">
                  <a:schemeClr val="folHlink">
                    <a:gamma/>
                    <a:shade val="66275"/>
                    <a:invGamma/>
                  </a:schemeClr>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algn="ctr"/>
              <a:r>
                <a:rPr lang="es-MX" sz="2800" dirty="0">
                  <a:solidFill>
                    <a:schemeClr val="bg1"/>
                  </a:solidFill>
                </a:rPr>
                <a:t>% de Vacíos en agregados minerales</a:t>
              </a:r>
              <a:endParaRPr lang="es-CO" sz="2800" dirty="0">
                <a:solidFill>
                  <a:schemeClr val="bg1"/>
                </a:solidFill>
              </a:endParaRPr>
            </a:p>
          </p:txBody>
        </p:sp>
        <p:sp>
          <p:nvSpPr>
            <p:cNvPr id="24" name="Line 65">
              <a:extLst>
                <a:ext uri="{FF2B5EF4-FFF2-40B4-BE49-F238E27FC236}">
                  <a16:creationId xmlns:a16="http://schemas.microsoft.com/office/drawing/2014/main" id="{5A34F675-F845-C464-BF02-29899F19AD9B}"/>
                </a:ext>
              </a:extLst>
            </p:cNvPr>
            <p:cNvSpPr>
              <a:spLocks noChangeShapeType="1"/>
            </p:cNvSpPr>
            <p:nvPr/>
          </p:nvSpPr>
          <p:spPr bwMode="gray">
            <a:xfrm>
              <a:off x="1392" y="1632"/>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33" name="Line 66">
              <a:extLst>
                <a:ext uri="{FF2B5EF4-FFF2-40B4-BE49-F238E27FC236}">
                  <a16:creationId xmlns:a16="http://schemas.microsoft.com/office/drawing/2014/main" id="{C9B8A7BE-62E0-E3FE-13CE-34DDDFE45FA5}"/>
                </a:ext>
              </a:extLst>
            </p:cNvPr>
            <p:cNvSpPr>
              <a:spLocks noChangeShapeType="1"/>
            </p:cNvSpPr>
            <p:nvPr/>
          </p:nvSpPr>
          <p:spPr bwMode="gray">
            <a:xfrm>
              <a:off x="1392" y="105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3" name="Group 55">
            <a:extLst>
              <a:ext uri="{FF2B5EF4-FFF2-40B4-BE49-F238E27FC236}">
                <a16:creationId xmlns:a16="http://schemas.microsoft.com/office/drawing/2014/main" id="{093EF3AC-4833-9B48-6D6D-C9D090E1142F}"/>
              </a:ext>
            </a:extLst>
          </p:cNvPr>
          <p:cNvGrpSpPr>
            <a:grpSpLocks/>
          </p:cNvGrpSpPr>
          <p:nvPr/>
        </p:nvGrpSpPr>
        <p:grpSpPr bwMode="auto">
          <a:xfrm>
            <a:off x="1905764" y="4013172"/>
            <a:ext cx="5358295" cy="772123"/>
            <a:chOff x="1314" y="3282"/>
            <a:chExt cx="3203" cy="582"/>
          </a:xfrm>
          <a:solidFill>
            <a:srgbClr val="3C64AC"/>
          </a:solidFill>
        </p:grpSpPr>
        <p:sp>
          <p:nvSpPr>
            <p:cNvPr id="8" name="AutoShape 56">
              <a:extLst>
                <a:ext uri="{FF2B5EF4-FFF2-40B4-BE49-F238E27FC236}">
                  <a16:creationId xmlns:a16="http://schemas.microsoft.com/office/drawing/2014/main" id="{B62EAD5A-20BB-BDF4-5EDC-0EEEF52E68CB}"/>
                </a:ext>
              </a:extLst>
            </p:cNvPr>
            <p:cNvSpPr>
              <a:spLocks noChangeArrowheads="1"/>
            </p:cNvSpPr>
            <p:nvPr/>
          </p:nvSpPr>
          <p:spPr bwMode="gray">
            <a:xfrm>
              <a:off x="1314" y="3282"/>
              <a:ext cx="3203" cy="582"/>
            </a:xfrm>
            <a:prstGeom prst="roundRect">
              <a:avLst>
                <a:gd name="adj" fmla="val 16667"/>
              </a:avLst>
            </a:prstGeom>
            <a:grpFill/>
            <a:ln>
              <a:noFill/>
            </a:ln>
            <a:effectLst/>
            <a:scene3d>
              <a:camera prst="legacyPerspectiveBottom"/>
              <a:lightRig rig="legacyNormal3" dir="r"/>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algn="ctr"/>
              <a:r>
                <a:rPr lang="es-MX" sz="3200" dirty="0">
                  <a:solidFill>
                    <a:schemeClr val="bg1"/>
                  </a:solidFill>
                </a:rPr>
                <a:t>Índice Película delgada</a:t>
              </a:r>
              <a:endParaRPr lang="es-CO" sz="3200" dirty="0">
                <a:solidFill>
                  <a:schemeClr val="bg1"/>
                </a:solidFill>
              </a:endParaRPr>
            </a:p>
          </p:txBody>
        </p:sp>
        <p:sp>
          <p:nvSpPr>
            <p:cNvPr id="15" name="Line 57">
              <a:extLst>
                <a:ext uri="{FF2B5EF4-FFF2-40B4-BE49-F238E27FC236}">
                  <a16:creationId xmlns:a16="http://schemas.microsoft.com/office/drawing/2014/main" id="{34412AA7-3486-3E13-ED4F-98FFA2D1D5F3}"/>
                </a:ext>
              </a:extLst>
            </p:cNvPr>
            <p:cNvSpPr>
              <a:spLocks noChangeShapeType="1"/>
            </p:cNvSpPr>
            <p:nvPr/>
          </p:nvSpPr>
          <p:spPr bwMode="gray">
            <a:xfrm>
              <a:off x="1392" y="3861"/>
              <a:ext cx="2950" cy="0"/>
            </a:xfrm>
            <a:prstGeom prst="line">
              <a:avLst/>
            </a:prstGeom>
            <a:grpFill/>
            <a:ln w="3175">
              <a:solidFill>
                <a:srgbClr val="FFFFFF">
                  <a:alpha val="14999"/>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6" name="Line 58">
              <a:extLst>
                <a:ext uri="{FF2B5EF4-FFF2-40B4-BE49-F238E27FC236}">
                  <a16:creationId xmlns:a16="http://schemas.microsoft.com/office/drawing/2014/main" id="{81A2C3F7-151B-01E8-4E9F-64C9C9757782}"/>
                </a:ext>
              </a:extLst>
            </p:cNvPr>
            <p:cNvSpPr>
              <a:spLocks noChangeShapeType="1"/>
            </p:cNvSpPr>
            <p:nvPr/>
          </p:nvSpPr>
          <p:spPr bwMode="gray">
            <a:xfrm>
              <a:off x="1407" y="3282"/>
              <a:ext cx="2950" cy="0"/>
            </a:xfrm>
            <a:prstGeom prst="line">
              <a:avLst/>
            </a:prstGeom>
            <a:grpFill/>
            <a:ln w="3175">
              <a:solidFill>
                <a:srgbClr val="FFFFFF">
                  <a:alpha val="25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Tree>
    <p:extLst>
      <p:ext uri="{BB962C8B-B14F-4D97-AF65-F5344CB8AC3E}">
        <p14:creationId xmlns:p14="http://schemas.microsoft.com/office/powerpoint/2010/main" val="227910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A955F52-2D81-DA3D-C6FE-895FCECE880A}"/>
              </a:ext>
            </a:extLst>
          </p:cNvPr>
          <p:cNvSpPr/>
          <p:nvPr/>
        </p:nvSpPr>
        <p:spPr>
          <a:xfrm>
            <a:off x="198476" y="219743"/>
            <a:ext cx="4430674" cy="511777"/>
          </a:xfrm>
          <a:prstGeom prst="roundRect">
            <a:avLst/>
          </a:prstGeom>
          <a:solidFill>
            <a:srgbClr val="5C9C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DISCUSIÓN DE RESULTADOS</a:t>
            </a:r>
            <a:endParaRPr lang="es-CO" sz="2800" b="1" dirty="0">
              <a:solidFill>
                <a:schemeClr val="tx1"/>
              </a:solidFill>
            </a:endParaRPr>
          </a:p>
        </p:txBody>
      </p:sp>
      <p:pic>
        <p:nvPicPr>
          <p:cNvPr id="10" name="Imagen 9">
            <a:extLst>
              <a:ext uri="{FF2B5EF4-FFF2-40B4-BE49-F238E27FC236}">
                <a16:creationId xmlns:a16="http://schemas.microsoft.com/office/drawing/2014/main" id="{982CBF5E-FBB8-437E-B8E7-C879C8DA5323}"/>
              </a:ext>
            </a:extLst>
          </p:cNvPr>
          <p:cNvPicPr>
            <a:picLocks noChangeAspect="1"/>
          </p:cNvPicPr>
          <p:nvPr/>
        </p:nvPicPr>
        <p:blipFill>
          <a:blip r:embed="rId2"/>
          <a:stretch>
            <a:fillRect/>
          </a:stretch>
        </p:blipFill>
        <p:spPr>
          <a:xfrm>
            <a:off x="410907" y="1052623"/>
            <a:ext cx="8552339" cy="4021895"/>
          </a:xfrm>
          <a:prstGeom prst="rect">
            <a:avLst/>
          </a:prstGeom>
        </p:spPr>
      </p:pic>
    </p:spTree>
    <p:extLst>
      <p:ext uri="{BB962C8B-B14F-4D97-AF65-F5344CB8AC3E}">
        <p14:creationId xmlns:p14="http://schemas.microsoft.com/office/powerpoint/2010/main" val="36558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A955F52-2D81-DA3D-C6FE-895FCECE880A}"/>
              </a:ext>
            </a:extLst>
          </p:cNvPr>
          <p:cNvSpPr/>
          <p:nvPr/>
        </p:nvSpPr>
        <p:spPr>
          <a:xfrm>
            <a:off x="198476" y="219743"/>
            <a:ext cx="4430674" cy="511777"/>
          </a:xfrm>
          <a:prstGeom prst="roundRect">
            <a:avLst/>
          </a:prstGeom>
          <a:solidFill>
            <a:srgbClr val="5C9C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DISCUSIÓN DE RESULTADOS</a:t>
            </a:r>
            <a:endParaRPr lang="es-CO" sz="2800" b="1" dirty="0">
              <a:solidFill>
                <a:schemeClr val="tx1"/>
              </a:solidFill>
            </a:endParaRPr>
          </a:p>
        </p:txBody>
      </p:sp>
      <p:pic>
        <p:nvPicPr>
          <p:cNvPr id="4" name="Imagen 3">
            <a:extLst>
              <a:ext uri="{FF2B5EF4-FFF2-40B4-BE49-F238E27FC236}">
                <a16:creationId xmlns:a16="http://schemas.microsoft.com/office/drawing/2014/main" id="{EB0B69A7-4530-4533-896B-B7AD2B6DB55D}"/>
              </a:ext>
            </a:extLst>
          </p:cNvPr>
          <p:cNvPicPr>
            <a:picLocks noChangeAspect="1"/>
          </p:cNvPicPr>
          <p:nvPr/>
        </p:nvPicPr>
        <p:blipFill>
          <a:blip r:embed="rId2"/>
          <a:stretch>
            <a:fillRect/>
          </a:stretch>
        </p:blipFill>
        <p:spPr>
          <a:xfrm>
            <a:off x="1551908" y="809911"/>
            <a:ext cx="5529376" cy="4322330"/>
          </a:xfrm>
          <a:prstGeom prst="rect">
            <a:avLst/>
          </a:prstGeom>
        </p:spPr>
      </p:pic>
    </p:spTree>
    <p:extLst>
      <p:ext uri="{BB962C8B-B14F-4D97-AF65-F5344CB8AC3E}">
        <p14:creationId xmlns:p14="http://schemas.microsoft.com/office/powerpoint/2010/main" val="30885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AA81C2-66A5-6DAA-7F80-FA10D8131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8" t="25579" r="82096" b="25822"/>
          <a:stretch/>
        </p:blipFill>
        <p:spPr bwMode="auto">
          <a:xfrm>
            <a:off x="60488" y="4373216"/>
            <a:ext cx="600684" cy="731517"/>
          </a:xfrm>
          <a:prstGeom prst="rect">
            <a:avLst/>
          </a:prstGeom>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E0EDF4B5-407A-71A8-D9B0-02E13F824546}"/>
              </a:ext>
            </a:extLst>
          </p:cNvPr>
          <p:cNvSpPr/>
          <p:nvPr/>
        </p:nvSpPr>
        <p:spPr>
          <a:xfrm>
            <a:off x="135172" y="2146852"/>
            <a:ext cx="683812" cy="866692"/>
          </a:xfrm>
          <a:prstGeom prst="rect">
            <a:avLst/>
          </a:prstGeom>
          <a:solidFill>
            <a:srgbClr val="5C9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esquinas redondeadas 4">
            <a:extLst>
              <a:ext uri="{FF2B5EF4-FFF2-40B4-BE49-F238E27FC236}">
                <a16:creationId xmlns:a16="http://schemas.microsoft.com/office/drawing/2014/main" id="{1F001331-5088-54E4-B60A-512CE8B6BB5B}"/>
              </a:ext>
            </a:extLst>
          </p:cNvPr>
          <p:cNvSpPr/>
          <p:nvPr/>
        </p:nvSpPr>
        <p:spPr>
          <a:xfrm>
            <a:off x="198477" y="219742"/>
            <a:ext cx="6173970" cy="511200"/>
          </a:xfrm>
          <a:prstGeom prst="roundRect">
            <a:avLst/>
          </a:prstGeom>
          <a:solidFill>
            <a:srgbClr val="4773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bg1"/>
                </a:solidFill>
              </a:rPr>
              <a:t>CONCLUSIONES Y RECOMENDACIONES</a:t>
            </a:r>
            <a:endParaRPr lang="es-CO" sz="2800" dirty="0">
              <a:solidFill>
                <a:schemeClr val="bg1"/>
              </a:solidFill>
            </a:endParaRPr>
          </a:p>
        </p:txBody>
      </p:sp>
      <p:sp>
        <p:nvSpPr>
          <p:cNvPr id="7" name="Line 13">
            <a:extLst>
              <a:ext uri="{FF2B5EF4-FFF2-40B4-BE49-F238E27FC236}">
                <a16:creationId xmlns:a16="http://schemas.microsoft.com/office/drawing/2014/main" id="{E04852E6-6CFF-F514-02C3-A6E02E8F8D59}"/>
              </a:ext>
            </a:extLst>
          </p:cNvPr>
          <p:cNvSpPr>
            <a:spLocks noChangeShapeType="1"/>
          </p:cNvSpPr>
          <p:nvPr/>
        </p:nvSpPr>
        <p:spPr bwMode="gray">
          <a:xfrm flipV="1">
            <a:off x="1936974" y="4429111"/>
            <a:ext cx="5576773" cy="2853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8" name="Rectangle 14">
            <a:extLst>
              <a:ext uri="{FF2B5EF4-FFF2-40B4-BE49-F238E27FC236}">
                <a16:creationId xmlns:a16="http://schemas.microsoft.com/office/drawing/2014/main" id="{11F77656-D208-24D0-3D9D-D9D23A6517C3}"/>
              </a:ext>
            </a:extLst>
          </p:cNvPr>
          <p:cNvSpPr>
            <a:spLocks noChangeArrowheads="1"/>
          </p:cNvSpPr>
          <p:nvPr/>
        </p:nvSpPr>
        <p:spPr bwMode="gray">
          <a:xfrm rot="3419336">
            <a:off x="1652812" y="3881379"/>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CO"/>
          </a:p>
        </p:txBody>
      </p:sp>
      <p:sp>
        <p:nvSpPr>
          <p:cNvPr id="29" name="Text Box 15">
            <a:extLst>
              <a:ext uri="{FF2B5EF4-FFF2-40B4-BE49-F238E27FC236}">
                <a16:creationId xmlns:a16="http://schemas.microsoft.com/office/drawing/2014/main" id="{34B73E78-58F3-9E51-DAF3-72AE3B22B47A}"/>
              </a:ext>
            </a:extLst>
          </p:cNvPr>
          <p:cNvSpPr txBox="1">
            <a:spLocks noChangeArrowheads="1"/>
          </p:cNvSpPr>
          <p:nvPr/>
        </p:nvSpPr>
        <p:spPr bwMode="gray">
          <a:xfrm>
            <a:off x="1708375" y="392424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CO" sz="2400" b="1">
                <a:solidFill>
                  <a:srgbClr val="FFFFFF"/>
                </a:solidFill>
              </a:rPr>
              <a:t>4</a:t>
            </a:r>
          </a:p>
        </p:txBody>
      </p:sp>
      <p:sp>
        <p:nvSpPr>
          <p:cNvPr id="30" name="Line 16">
            <a:extLst>
              <a:ext uri="{FF2B5EF4-FFF2-40B4-BE49-F238E27FC236}">
                <a16:creationId xmlns:a16="http://schemas.microsoft.com/office/drawing/2014/main" id="{28836BBF-E49A-55CF-3CDC-A31278668B67}"/>
              </a:ext>
            </a:extLst>
          </p:cNvPr>
          <p:cNvSpPr>
            <a:spLocks noChangeShapeType="1"/>
          </p:cNvSpPr>
          <p:nvPr/>
        </p:nvSpPr>
        <p:spPr bwMode="gray">
          <a:xfrm flipV="1">
            <a:off x="1936975" y="1942699"/>
            <a:ext cx="5576772" cy="342"/>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1" name="Rectangle 17">
            <a:extLst>
              <a:ext uri="{FF2B5EF4-FFF2-40B4-BE49-F238E27FC236}">
                <a16:creationId xmlns:a16="http://schemas.microsoft.com/office/drawing/2014/main" id="{1B6318B5-396D-25C1-8F79-445AB819C169}"/>
              </a:ext>
            </a:extLst>
          </p:cNvPr>
          <p:cNvSpPr>
            <a:spLocks noChangeArrowheads="1"/>
          </p:cNvSpPr>
          <p:nvPr/>
        </p:nvSpPr>
        <p:spPr bwMode="gray">
          <a:xfrm rot="3419336">
            <a:off x="1652812" y="1366779"/>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CO"/>
          </a:p>
        </p:txBody>
      </p:sp>
      <p:sp>
        <p:nvSpPr>
          <p:cNvPr id="32" name="Text Box 18">
            <a:extLst>
              <a:ext uri="{FF2B5EF4-FFF2-40B4-BE49-F238E27FC236}">
                <a16:creationId xmlns:a16="http://schemas.microsoft.com/office/drawing/2014/main" id="{F615F23E-A09C-5641-1A72-C0C2E78143AD}"/>
              </a:ext>
            </a:extLst>
          </p:cNvPr>
          <p:cNvSpPr txBox="1">
            <a:spLocks noChangeArrowheads="1"/>
          </p:cNvSpPr>
          <p:nvPr/>
        </p:nvSpPr>
        <p:spPr bwMode="gray">
          <a:xfrm>
            <a:off x="2436714" y="1517883"/>
            <a:ext cx="5228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s-CO" sz="2400" dirty="0" err="1"/>
              <a:t>Posible</a:t>
            </a:r>
            <a:r>
              <a:rPr lang="en-US" altLang="es-CO" sz="2400" dirty="0"/>
              <a:t> </a:t>
            </a:r>
            <a:r>
              <a:rPr lang="en-US" altLang="es-CO" sz="2400" dirty="0" err="1"/>
              <a:t>obtener</a:t>
            </a:r>
            <a:r>
              <a:rPr lang="en-US" altLang="es-CO" sz="2400" dirty="0"/>
              <a:t> </a:t>
            </a:r>
            <a:r>
              <a:rPr lang="en-US" altLang="es-CO" sz="2400" dirty="0" err="1"/>
              <a:t>producto</a:t>
            </a:r>
            <a:r>
              <a:rPr lang="en-US" altLang="es-CO" sz="2400" dirty="0"/>
              <a:t> de </a:t>
            </a:r>
            <a:r>
              <a:rPr lang="en-US" altLang="es-CO" sz="2400" dirty="0" err="1"/>
              <a:t>alta</a:t>
            </a:r>
            <a:r>
              <a:rPr lang="en-US" altLang="es-CO" sz="2400" dirty="0"/>
              <a:t> </a:t>
            </a:r>
            <a:r>
              <a:rPr lang="en-US" altLang="es-CO" sz="2400" dirty="0" err="1"/>
              <a:t>calidad</a:t>
            </a:r>
            <a:endParaRPr lang="en-US" altLang="es-CO" sz="2400" dirty="0"/>
          </a:p>
        </p:txBody>
      </p:sp>
      <p:sp>
        <p:nvSpPr>
          <p:cNvPr id="33" name="Text Box 19">
            <a:extLst>
              <a:ext uri="{FF2B5EF4-FFF2-40B4-BE49-F238E27FC236}">
                <a16:creationId xmlns:a16="http://schemas.microsoft.com/office/drawing/2014/main" id="{9E370D98-12A3-3155-2CAF-491B43750A5E}"/>
              </a:ext>
            </a:extLst>
          </p:cNvPr>
          <p:cNvSpPr txBox="1">
            <a:spLocks noChangeArrowheads="1"/>
          </p:cNvSpPr>
          <p:nvPr/>
        </p:nvSpPr>
        <p:spPr bwMode="gray">
          <a:xfrm>
            <a:off x="1708375" y="140964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CO" sz="2400" b="1">
                <a:solidFill>
                  <a:srgbClr val="FFFFFF"/>
                </a:solidFill>
              </a:rPr>
              <a:t>1</a:t>
            </a:r>
          </a:p>
        </p:txBody>
      </p:sp>
      <p:sp>
        <p:nvSpPr>
          <p:cNvPr id="34" name="Line 20">
            <a:extLst>
              <a:ext uri="{FF2B5EF4-FFF2-40B4-BE49-F238E27FC236}">
                <a16:creationId xmlns:a16="http://schemas.microsoft.com/office/drawing/2014/main" id="{6DF04071-1099-13B3-47DE-2368787962BC}"/>
              </a:ext>
            </a:extLst>
          </p:cNvPr>
          <p:cNvSpPr>
            <a:spLocks noChangeShapeType="1"/>
          </p:cNvSpPr>
          <p:nvPr/>
        </p:nvSpPr>
        <p:spPr bwMode="gray">
          <a:xfrm>
            <a:off x="1936974" y="2781241"/>
            <a:ext cx="5576771" cy="5378"/>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5" name="Rectangle 21">
            <a:extLst>
              <a:ext uri="{FF2B5EF4-FFF2-40B4-BE49-F238E27FC236}">
                <a16:creationId xmlns:a16="http://schemas.microsoft.com/office/drawing/2014/main" id="{4C2F4F0E-7009-768D-E18D-7A0A9A08D7EF}"/>
              </a:ext>
            </a:extLst>
          </p:cNvPr>
          <p:cNvSpPr>
            <a:spLocks noChangeArrowheads="1"/>
          </p:cNvSpPr>
          <p:nvPr/>
        </p:nvSpPr>
        <p:spPr bwMode="gray">
          <a:xfrm rot="3419336">
            <a:off x="1652812" y="2204979"/>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CO"/>
          </a:p>
        </p:txBody>
      </p:sp>
      <p:sp>
        <p:nvSpPr>
          <p:cNvPr id="36" name="Text Box 22">
            <a:extLst>
              <a:ext uri="{FF2B5EF4-FFF2-40B4-BE49-F238E27FC236}">
                <a16:creationId xmlns:a16="http://schemas.microsoft.com/office/drawing/2014/main" id="{F0026629-E475-9791-DA22-51F8BEC5E12F}"/>
              </a:ext>
            </a:extLst>
          </p:cNvPr>
          <p:cNvSpPr txBox="1">
            <a:spLocks noChangeArrowheads="1"/>
          </p:cNvSpPr>
          <p:nvPr/>
        </p:nvSpPr>
        <p:spPr bwMode="gray">
          <a:xfrm>
            <a:off x="1708375" y="224784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CO" sz="2400" b="1">
                <a:solidFill>
                  <a:srgbClr val="FFFFFF"/>
                </a:solidFill>
              </a:rPr>
              <a:t>2</a:t>
            </a:r>
          </a:p>
        </p:txBody>
      </p:sp>
      <p:sp>
        <p:nvSpPr>
          <p:cNvPr id="37" name="Line 23">
            <a:extLst>
              <a:ext uri="{FF2B5EF4-FFF2-40B4-BE49-F238E27FC236}">
                <a16:creationId xmlns:a16="http://schemas.microsoft.com/office/drawing/2014/main" id="{E2C21206-DA5F-93BF-8CAE-D414CE31E4D9}"/>
              </a:ext>
            </a:extLst>
          </p:cNvPr>
          <p:cNvSpPr>
            <a:spLocks noChangeShapeType="1"/>
          </p:cNvSpPr>
          <p:nvPr/>
        </p:nvSpPr>
        <p:spPr bwMode="gray">
          <a:xfrm>
            <a:off x="1938563" y="3617853"/>
            <a:ext cx="5575182" cy="2853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8" name="Rectangle 24">
            <a:extLst>
              <a:ext uri="{FF2B5EF4-FFF2-40B4-BE49-F238E27FC236}">
                <a16:creationId xmlns:a16="http://schemas.microsoft.com/office/drawing/2014/main" id="{56AE4526-5A1F-855E-EF30-9C4C8D45064B}"/>
              </a:ext>
            </a:extLst>
          </p:cNvPr>
          <p:cNvSpPr>
            <a:spLocks noChangeArrowheads="1"/>
          </p:cNvSpPr>
          <p:nvPr/>
        </p:nvSpPr>
        <p:spPr bwMode="gray">
          <a:xfrm rot="3419336">
            <a:off x="1652812" y="3043179"/>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CO"/>
          </a:p>
        </p:txBody>
      </p:sp>
      <p:sp>
        <p:nvSpPr>
          <p:cNvPr id="39" name="Text Box 25">
            <a:extLst>
              <a:ext uri="{FF2B5EF4-FFF2-40B4-BE49-F238E27FC236}">
                <a16:creationId xmlns:a16="http://schemas.microsoft.com/office/drawing/2014/main" id="{9104B116-CFE7-2AF9-7DE3-B184B3C410F6}"/>
              </a:ext>
            </a:extLst>
          </p:cNvPr>
          <p:cNvSpPr txBox="1">
            <a:spLocks noChangeArrowheads="1"/>
          </p:cNvSpPr>
          <p:nvPr/>
        </p:nvSpPr>
        <p:spPr bwMode="gray">
          <a:xfrm>
            <a:off x="1708375" y="308604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CO" sz="2400" b="1">
                <a:solidFill>
                  <a:srgbClr val="FFFFFF"/>
                </a:solidFill>
              </a:rPr>
              <a:t>3</a:t>
            </a:r>
          </a:p>
        </p:txBody>
      </p:sp>
      <p:sp>
        <p:nvSpPr>
          <p:cNvPr id="43" name="Text Box 29">
            <a:extLst>
              <a:ext uri="{FF2B5EF4-FFF2-40B4-BE49-F238E27FC236}">
                <a16:creationId xmlns:a16="http://schemas.microsoft.com/office/drawing/2014/main" id="{F3272057-C0B2-B288-FF54-591750F6CA14}"/>
              </a:ext>
            </a:extLst>
          </p:cNvPr>
          <p:cNvSpPr txBox="1">
            <a:spLocks noChangeArrowheads="1"/>
          </p:cNvSpPr>
          <p:nvPr/>
        </p:nvSpPr>
        <p:spPr bwMode="gray">
          <a:xfrm>
            <a:off x="3032127" y="2358632"/>
            <a:ext cx="3638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s-CO" sz="2400" dirty="0" err="1"/>
              <a:t>Admite</a:t>
            </a:r>
            <a:r>
              <a:rPr lang="en-US" altLang="es-CO" sz="2400" dirty="0"/>
              <a:t> </a:t>
            </a:r>
            <a:r>
              <a:rPr lang="en-US" altLang="es-CO" sz="2400" dirty="0" err="1"/>
              <a:t>reducción</a:t>
            </a:r>
            <a:r>
              <a:rPr lang="en-US" altLang="es-CO" sz="2400" dirty="0"/>
              <a:t> de </a:t>
            </a:r>
            <a:r>
              <a:rPr lang="en-US" altLang="es-CO" sz="2400" dirty="0" err="1"/>
              <a:t>costos</a:t>
            </a:r>
            <a:endParaRPr lang="en-US" altLang="es-CO" sz="2400" dirty="0"/>
          </a:p>
        </p:txBody>
      </p:sp>
      <p:sp>
        <p:nvSpPr>
          <p:cNvPr id="44" name="Text Box 30">
            <a:extLst>
              <a:ext uri="{FF2B5EF4-FFF2-40B4-BE49-F238E27FC236}">
                <a16:creationId xmlns:a16="http://schemas.microsoft.com/office/drawing/2014/main" id="{757FE274-C9A6-9934-79DD-1A7A30927A53}"/>
              </a:ext>
            </a:extLst>
          </p:cNvPr>
          <p:cNvSpPr txBox="1">
            <a:spLocks noChangeArrowheads="1"/>
          </p:cNvSpPr>
          <p:nvPr/>
        </p:nvSpPr>
        <p:spPr bwMode="gray">
          <a:xfrm>
            <a:off x="2394183" y="3204155"/>
            <a:ext cx="52770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s-CO" sz="2400" dirty="0" err="1"/>
              <a:t>Seguir</a:t>
            </a:r>
            <a:r>
              <a:rPr lang="en-US" altLang="es-CO" sz="2400" dirty="0"/>
              <a:t> </a:t>
            </a:r>
            <a:r>
              <a:rPr lang="en-US" altLang="es-CO" sz="2400" dirty="0" err="1"/>
              <a:t>desarrollando</a:t>
            </a:r>
            <a:r>
              <a:rPr lang="en-US" altLang="es-CO" sz="2400" dirty="0"/>
              <a:t> </a:t>
            </a:r>
            <a:r>
              <a:rPr lang="en-US" altLang="es-CO" sz="2400" dirty="0" err="1"/>
              <a:t>implementaciones</a:t>
            </a:r>
            <a:endParaRPr lang="en-US" altLang="es-CO" sz="2400" dirty="0"/>
          </a:p>
        </p:txBody>
      </p:sp>
      <p:sp>
        <p:nvSpPr>
          <p:cNvPr id="45" name="Text Box 31">
            <a:extLst>
              <a:ext uri="{FF2B5EF4-FFF2-40B4-BE49-F238E27FC236}">
                <a16:creationId xmlns:a16="http://schemas.microsoft.com/office/drawing/2014/main" id="{6CFF99FF-ABF2-A9A8-31C8-2AAF0FEF809E}"/>
              </a:ext>
            </a:extLst>
          </p:cNvPr>
          <p:cNvSpPr txBox="1">
            <a:spLocks noChangeArrowheads="1"/>
          </p:cNvSpPr>
          <p:nvPr/>
        </p:nvSpPr>
        <p:spPr bwMode="gray">
          <a:xfrm>
            <a:off x="2493418" y="3997266"/>
            <a:ext cx="47679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s-CO" sz="2400" dirty="0" err="1"/>
              <a:t>Experimentar</a:t>
            </a:r>
            <a:r>
              <a:rPr lang="en-US" altLang="es-CO" sz="2400" dirty="0"/>
              <a:t> con </a:t>
            </a:r>
            <a:r>
              <a:rPr lang="en-US" altLang="es-CO" sz="2400" dirty="0" err="1"/>
              <a:t>asfalto</a:t>
            </a:r>
            <a:r>
              <a:rPr lang="en-US" altLang="es-CO" sz="2400" dirty="0"/>
              <a:t> </a:t>
            </a:r>
            <a:r>
              <a:rPr lang="en-US" altLang="es-CO" sz="2400" dirty="0" err="1"/>
              <a:t>modificado</a:t>
            </a:r>
            <a:endParaRPr lang="en-US" altLang="es-CO" sz="2400" dirty="0"/>
          </a:p>
        </p:txBody>
      </p:sp>
    </p:spTree>
    <p:extLst>
      <p:ext uri="{BB962C8B-B14F-4D97-AF65-F5344CB8AC3E}">
        <p14:creationId xmlns:p14="http://schemas.microsoft.com/office/powerpoint/2010/main" val="303231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02D65037-0D47-EC0B-426D-37BC43D1C0F1}"/>
              </a:ext>
            </a:extLst>
          </p:cNvPr>
          <p:cNvSpPr txBox="1"/>
          <p:nvPr/>
        </p:nvSpPr>
        <p:spPr>
          <a:xfrm>
            <a:off x="3162300" y="2133600"/>
            <a:ext cx="2932982" cy="1015663"/>
          </a:xfrm>
          <a:prstGeom prst="rect">
            <a:avLst/>
          </a:prstGeom>
          <a:noFill/>
        </p:spPr>
        <p:txBody>
          <a:bodyPr wrap="none" rtlCol="0">
            <a:spAutoFit/>
          </a:bodyPr>
          <a:lstStyle/>
          <a:p>
            <a:r>
              <a:rPr lang="es-MX" sz="6000" dirty="0">
                <a:solidFill>
                  <a:srgbClr val="609E39"/>
                </a:solidFill>
              </a:rPr>
              <a:t>GRACIAS</a:t>
            </a:r>
            <a:endParaRPr lang="es-CO" sz="6000" dirty="0">
              <a:solidFill>
                <a:srgbClr val="609E39"/>
              </a:solidFill>
            </a:endParaRPr>
          </a:p>
        </p:txBody>
      </p:sp>
      <p:sp>
        <p:nvSpPr>
          <p:cNvPr id="10" name="CuadroTexto 9">
            <a:extLst>
              <a:ext uri="{FF2B5EF4-FFF2-40B4-BE49-F238E27FC236}">
                <a16:creationId xmlns:a16="http://schemas.microsoft.com/office/drawing/2014/main" id="{B1B1EE9D-4F7C-9254-BAE0-CF52F91E0630}"/>
              </a:ext>
            </a:extLst>
          </p:cNvPr>
          <p:cNvSpPr txBox="1"/>
          <p:nvPr/>
        </p:nvSpPr>
        <p:spPr>
          <a:xfrm>
            <a:off x="3124200" y="2095500"/>
            <a:ext cx="2932982" cy="1015663"/>
          </a:xfrm>
          <a:prstGeom prst="rect">
            <a:avLst/>
          </a:prstGeom>
          <a:noFill/>
        </p:spPr>
        <p:txBody>
          <a:bodyPr wrap="none" rtlCol="0">
            <a:spAutoFit/>
          </a:bodyPr>
          <a:lstStyle/>
          <a:p>
            <a:r>
              <a:rPr lang="es-MX" sz="6000" dirty="0"/>
              <a:t>GRACIAS</a:t>
            </a:r>
            <a:endParaRPr lang="es-CO" sz="6000" dirty="0"/>
          </a:p>
        </p:txBody>
      </p:sp>
    </p:spTree>
    <p:extLst>
      <p:ext uri="{BB962C8B-B14F-4D97-AF65-F5344CB8AC3E}">
        <p14:creationId xmlns:p14="http://schemas.microsoft.com/office/powerpoint/2010/main" val="409800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2D48CF3D-C198-FE92-26BB-B624D7270810}"/>
              </a:ext>
            </a:extLst>
          </p:cNvPr>
          <p:cNvSpPr/>
          <p:nvPr/>
        </p:nvSpPr>
        <p:spPr>
          <a:xfrm>
            <a:off x="694660" y="1114221"/>
            <a:ext cx="7669619" cy="31897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CO" sz="2400" dirty="0">
                <a:effectLst/>
                <a:latin typeface="Times New Roman" panose="02020603050405020304" pitchFamily="18" charset="0"/>
                <a:ea typeface="Calibri" panose="020F0502020204030204" pitchFamily="34" charset="0"/>
              </a:rPr>
              <a:t>El desarrollo y mejora de tecnologías en la industria de la construcción de carreteras ha sido una constante en las últimas décadas.</a:t>
            </a:r>
          </a:p>
          <a:p>
            <a:pPr algn="just"/>
            <a:endParaRPr lang="es-CO" sz="2400" dirty="0">
              <a:latin typeface="Times New Roman" panose="02020603050405020304" pitchFamily="18" charset="0"/>
              <a:ea typeface="Calibri" panose="020F0502020204030204" pitchFamily="34" charset="0"/>
            </a:endParaRPr>
          </a:p>
          <a:p>
            <a:pPr algn="just"/>
            <a:r>
              <a:rPr lang="es-CO" sz="2400" dirty="0">
                <a:effectLst/>
                <a:latin typeface="Times New Roman" panose="02020603050405020304" pitchFamily="18" charset="0"/>
                <a:ea typeface="Calibri" panose="020F0502020204030204" pitchFamily="34" charset="0"/>
              </a:rPr>
              <a:t>A medida que aumenta la conciencia ambiental y se busca reducir el consumo de recursos naturales, surgen nuevas alternativas que promueven la sostenibilidad y la reutilización de materiales.</a:t>
            </a:r>
            <a:endParaRPr lang="es-CO" sz="2400" dirty="0"/>
          </a:p>
        </p:txBody>
      </p:sp>
      <p:sp>
        <p:nvSpPr>
          <p:cNvPr id="2" name="Rectángulo: esquinas redondeadas 1">
            <a:extLst>
              <a:ext uri="{FF2B5EF4-FFF2-40B4-BE49-F238E27FC236}">
                <a16:creationId xmlns:a16="http://schemas.microsoft.com/office/drawing/2014/main" id="{6A955F52-2D81-DA3D-C6FE-895FCECE880A}"/>
              </a:ext>
            </a:extLst>
          </p:cNvPr>
          <p:cNvSpPr/>
          <p:nvPr/>
        </p:nvSpPr>
        <p:spPr>
          <a:xfrm>
            <a:off x="198476" y="219743"/>
            <a:ext cx="2640139" cy="511777"/>
          </a:xfrm>
          <a:prstGeom prst="roundRect">
            <a:avLst/>
          </a:prstGeom>
          <a:solidFill>
            <a:srgbClr val="5C9C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INTRODUCCION</a:t>
            </a:r>
            <a:endParaRPr lang="es-CO" sz="2800" b="1" dirty="0">
              <a:solidFill>
                <a:schemeClr val="tx1"/>
              </a:solidFill>
            </a:endParaRPr>
          </a:p>
        </p:txBody>
      </p:sp>
    </p:spTree>
    <p:extLst>
      <p:ext uri="{BB962C8B-B14F-4D97-AF65-F5344CB8AC3E}">
        <p14:creationId xmlns:p14="http://schemas.microsoft.com/office/powerpoint/2010/main" val="154148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AA81C2-66A5-6DAA-7F80-FA10D8131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8" t="25579" r="82096" b="25822"/>
          <a:stretch/>
        </p:blipFill>
        <p:spPr bwMode="auto">
          <a:xfrm>
            <a:off x="60488" y="4373216"/>
            <a:ext cx="600684" cy="731517"/>
          </a:xfrm>
          <a:prstGeom prst="rect">
            <a:avLst/>
          </a:prstGeom>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E0EDF4B5-407A-71A8-D9B0-02E13F824546}"/>
              </a:ext>
            </a:extLst>
          </p:cNvPr>
          <p:cNvSpPr/>
          <p:nvPr/>
        </p:nvSpPr>
        <p:spPr>
          <a:xfrm>
            <a:off x="135172" y="2146852"/>
            <a:ext cx="683812" cy="866692"/>
          </a:xfrm>
          <a:prstGeom prst="rect">
            <a:avLst/>
          </a:prstGeom>
          <a:solidFill>
            <a:srgbClr val="5C9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esquinas redondeadas 4">
            <a:extLst>
              <a:ext uri="{FF2B5EF4-FFF2-40B4-BE49-F238E27FC236}">
                <a16:creationId xmlns:a16="http://schemas.microsoft.com/office/drawing/2014/main" id="{1F001331-5088-54E4-B60A-512CE8B6BB5B}"/>
              </a:ext>
            </a:extLst>
          </p:cNvPr>
          <p:cNvSpPr/>
          <p:nvPr/>
        </p:nvSpPr>
        <p:spPr>
          <a:xfrm>
            <a:off x="198477" y="219742"/>
            <a:ext cx="3586344" cy="511200"/>
          </a:xfrm>
          <a:prstGeom prst="roundRect">
            <a:avLst/>
          </a:prstGeom>
          <a:solidFill>
            <a:srgbClr val="4773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bg1"/>
                </a:solidFill>
              </a:rPr>
              <a:t>PREGUNTA PROBLEMA</a:t>
            </a:r>
            <a:endParaRPr lang="es-CO" sz="2800" dirty="0">
              <a:solidFill>
                <a:schemeClr val="bg1"/>
              </a:solidFill>
            </a:endParaRPr>
          </a:p>
        </p:txBody>
      </p:sp>
      <p:sp>
        <p:nvSpPr>
          <p:cNvPr id="7" name="Rectángulo: esquinas redondeadas 6">
            <a:extLst>
              <a:ext uri="{FF2B5EF4-FFF2-40B4-BE49-F238E27FC236}">
                <a16:creationId xmlns:a16="http://schemas.microsoft.com/office/drawing/2014/main" id="{B5AEFF23-81A2-0A93-B228-3F8BF48A341F}"/>
              </a:ext>
            </a:extLst>
          </p:cNvPr>
          <p:cNvSpPr/>
          <p:nvPr/>
        </p:nvSpPr>
        <p:spPr>
          <a:xfrm>
            <a:off x="726464" y="955193"/>
            <a:ext cx="7669619" cy="3944709"/>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200000"/>
              </a:lnSpc>
            </a:pPr>
            <a:r>
              <a:rPr lang="es-CO"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¿Cuál es el mejor diseño de mezcla asfáltica combinando RAP y Asfalto con Grano de Caucho que cumpla las especificaciones técnicas para ser usado en la capa de bases estabilizadas de las vías urbanas, teniendo en cuenta que dichos componentes permiten una reducción de costos en la fabricación de asfalto, y de qué manera dicha mezcla contribuye a la mitigación de contaminación ambiental?</a:t>
            </a:r>
          </a:p>
        </p:txBody>
      </p:sp>
    </p:spTree>
    <p:extLst>
      <p:ext uri="{BB962C8B-B14F-4D97-AF65-F5344CB8AC3E}">
        <p14:creationId xmlns:p14="http://schemas.microsoft.com/office/powerpoint/2010/main" val="209561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A955F52-2D81-DA3D-C6FE-895FCECE880A}"/>
              </a:ext>
            </a:extLst>
          </p:cNvPr>
          <p:cNvSpPr/>
          <p:nvPr/>
        </p:nvSpPr>
        <p:spPr>
          <a:xfrm>
            <a:off x="198476" y="219743"/>
            <a:ext cx="3316001" cy="511777"/>
          </a:xfrm>
          <a:prstGeom prst="roundRect">
            <a:avLst/>
          </a:prstGeom>
          <a:solidFill>
            <a:srgbClr val="5C9C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JUSTIFICACION</a:t>
            </a:r>
            <a:endParaRPr lang="es-CO" sz="2800" b="1" dirty="0">
              <a:solidFill>
                <a:schemeClr val="tx1"/>
              </a:solidFill>
            </a:endParaRPr>
          </a:p>
        </p:txBody>
      </p:sp>
      <p:grpSp>
        <p:nvGrpSpPr>
          <p:cNvPr id="4" name="Group 5">
            <a:extLst>
              <a:ext uri="{FF2B5EF4-FFF2-40B4-BE49-F238E27FC236}">
                <a16:creationId xmlns:a16="http://schemas.microsoft.com/office/drawing/2014/main" id="{7647A01A-9FED-784D-224E-ABA4208674B6}"/>
              </a:ext>
            </a:extLst>
          </p:cNvPr>
          <p:cNvGrpSpPr>
            <a:grpSpLocks/>
          </p:cNvGrpSpPr>
          <p:nvPr/>
        </p:nvGrpSpPr>
        <p:grpSpPr bwMode="auto">
          <a:xfrm>
            <a:off x="1485083" y="2285451"/>
            <a:ext cx="6204138" cy="1044388"/>
            <a:chOff x="720" y="1392"/>
            <a:chExt cx="4058" cy="480"/>
          </a:xfrm>
        </p:grpSpPr>
        <p:sp>
          <p:nvSpPr>
            <p:cNvPr id="5" name="AutoShape 6">
              <a:extLst>
                <a:ext uri="{FF2B5EF4-FFF2-40B4-BE49-F238E27FC236}">
                  <a16:creationId xmlns:a16="http://schemas.microsoft.com/office/drawing/2014/main" id="{92182E18-9C89-52E7-82DA-36F39C53438D}"/>
                </a:ext>
              </a:extLst>
            </p:cNvPr>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6" name="Group 7">
              <a:extLst>
                <a:ext uri="{FF2B5EF4-FFF2-40B4-BE49-F238E27FC236}">
                  <a16:creationId xmlns:a16="http://schemas.microsoft.com/office/drawing/2014/main" id="{CDC9B74A-3955-ACB2-909C-683979291930}"/>
                </a:ext>
              </a:extLst>
            </p:cNvPr>
            <p:cNvGrpSpPr>
              <a:grpSpLocks/>
            </p:cNvGrpSpPr>
            <p:nvPr/>
          </p:nvGrpSpPr>
          <p:grpSpPr bwMode="auto">
            <a:xfrm>
              <a:off x="730" y="1407"/>
              <a:ext cx="4043" cy="444"/>
              <a:chOff x="744" y="1407"/>
              <a:chExt cx="3988" cy="444"/>
            </a:xfrm>
          </p:grpSpPr>
          <p:sp>
            <p:nvSpPr>
              <p:cNvPr id="7" name="AutoShape 8">
                <a:extLst>
                  <a:ext uri="{FF2B5EF4-FFF2-40B4-BE49-F238E27FC236}">
                    <a16:creationId xmlns:a16="http://schemas.microsoft.com/office/drawing/2014/main" id="{73F6219A-3448-4046-7B7A-0C063779113D}"/>
                  </a:ext>
                </a:extLst>
              </p:cNvPr>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9" name="AutoShape 9">
                <a:extLst>
                  <a:ext uri="{FF2B5EF4-FFF2-40B4-BE49-F238E27FC236}">
                    <a16:creationId xmlns:a16="http://schemas.microsoft.com/office/drawing/2014/main" id="{DF7630DB-5357-7351-990E-DB945B8CF66C}"/>
                  </a:ext>
                </a:extLst>
              </p:cNvPr>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grpSp>
        <p:nvGrpSpPr>
          <p:cNvPr id="10" name="Group 10">
            <a:extLst>
              <a:ext uri="{FF2B5EF4-FFF2-40B4-BE49-F238E27FC236}">
                <a16:creationId xmlns:a16="http://schemas.microsoft.com/office/drawing/2014/main" id="{3A56778F-92AB-738D-4B4E-7727FB13041B}"/>
              </a:ext>
            </a:extLst>
          </p:cNvPr>
          <p:cNvGrpSpPr>
            <a:grpSpLocks/>
          </p:cNvGrpSpPr>
          <p:nvPr/>
        </p:nvGrpSpPr>
        <p:grpSpPr bwMode="auto">
          <a:xfrm>
            <a:off x="1476825" y="1108532"/>
            <a:ext cx="6204138" cy="1044388"/>
            <a:chOff x="720" y="1392"/>
            <a:chExt cx="4058" cy="480"/>
          </a:xfrm>
        </p:grpSpPr>
        <p:sp>
          <p:nvSpPr>
            <p:cNvPr id="11" name="AutoShape 11">
              <a:extLst>
                <a:ext uri="{FF2B5EF4-FFF2-40B4-BE49-F238E27FC236}">
                  <a16:creationId xmlns:a16="http://schemas.microsoft.com/office/drawing/2014/main" id="{59C744DA-346F-EFB6-C8D3-61D845B74B81}"/>
                </a:ext>
              </a:extLst>
            </p:cNvPr>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12" name="Group 12">
              <a:extLst>
                <a:ext uri="{FF2B5EF4-FFF2-40B4-BE49-F238E27FC236}">
                  <a16:creationId xmlns:a16="http://schemas.microsoft.com/office/drawing/2014/main" id="{6895B10F-993D-5395-DBB4-D9D52896D81B}"/>
                </a:ext>
              </a:extLst>
            </p:cNvPr>
            <p:cNvGrpSpPr>
              <a:grpSpLocks/>
            </p:cNvGrpSpPr>
            <p:nvPr/>
          </p:nvGrpSpPr>
          <p:grpSpPr bwMode="auto">
            <a:xfrm>
              <a:off x="730" y="1407"/>
              <a:ext cx="4043" cy="444"/>
              <a:chOff x="744" y="1407"/>
              <a:chExt cx="3988" cy="444"/>
            </a:xfrm>
          </p:grpSpPr>
          <p:sp>
            <p:nvSpPr>
              <p:cNvPr id="13" name="AutoShape 13">
                <a:extLst>
                  <a:ext uri="{FF2B5EF4-FFF2-40B4-BE49-F238E27FC236}">
                    <a16:creationId xmlns:a16="http://schemas.microsoft.com/office/drawing/2014/main" id="{9E14191A-2E01-59D3-9E5C-4BBB1470A453}"/>
                  </a:ext>
                </a:extLst>
              </p:cNvPr>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4" name="AutoShape 14">
                <a:extLst>
                  <a:ext uri="{FF2B5EF4-FFF2-40B4-BE49-F238E27FC236}">
                    <a16:creationId xmlns:a16="http://schemas.microsoft.com/office/drawing/2014/main" id="{2B70894A-E2B8-B954-85B4-B700F28C8FD9}"/>
                  </a:ext>
                </a:extLst>
              </p:cNvPr>
              <p:cNvSpPr>
                <a:spLocks noChangeArrowheads="1"/>
              </p:cNvSpPr>
              <p:nvPr/>
            </p:nvSpPr>
            <p:spPr bwMode="lt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sp>
        <p:nvSpPr>
          <p:cNvPr id="20" name="Text Box 20">
            <a:extLst>
              <a:ext uri="{FF2B5EF4-FFF2-40B4-BE49-F238E27FC236}">
                <a16:creationId xmlns:a16="http://schemas.microsoft.com/office/drawing/2014/main" id="{6543DB1F-EDE4-997F-B295-388498F3B53F}"/>
              </a:ext>
            </a:extLst>
          </p:cNvPr>
          <p:cNvSpPr txBox="1">
            <a:spLocks noChangeArrowheads="1"/>
          </p:cNvSpPr>
          <p:nvPr/>
        </p:nvSpPr>
        <p:spPr bwMode="black">
          <a:xfrm>
            <a:off x="2735563" y="2503704"/>
            <a:ext cx="42124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algn="ctr">
              <a:spcBef>
                <a:spcPct val="50000"/>
              </a:spcBef>
            </a:pPr>
            <a:r>
              <a:rPr lang="en-US" altLang="es-CO" sz="3200" b="1" dirty="0" err="1"/>
              <a:t>Reducción</a:t>
            </a:r>
            <a:r>
              <a:rPr lang="en-US" altLang="es-CO" sz="3200" b="1" dirty="0"/>
              <a:t> de </a:t>
            </a:r>
            <a:r>
              <a:rPr lang="en-US" altLang="es-CO" sz="3200" b="1" dirty="0" err="1"/>
              <a:t>residuos</a:t>
            </a:r>
            <a:endParaRPr lang="en-US" altLang="es-CO" sz="3200" b="1" dirty="0"/>
          </a:p>
        </p:txBody>
      </p:sp>
      <p:sp>
        <p:nvSpPr>
          <p:cNvPr id="21" name="Text Box 21">
            <a:extLst>
              <a:ext uri="{FF2B5EF4-FFF2-40B4-BE49-F238E27FC236}">
                <a16:creationId xmlns:a16="http://schemas.microsoft.com/office/drawing/2014/main" id="{608BC1E9-B926-B816-DD31-157A5F1D5415}"/>
              </a:ext>
            </a:extLst>
          </p:cNvPr>
          <p:cNvSpPr txBox="1">
            <a:spLocks noChangeArrowheads="1"/>
          </p:cNvSpPr>
          <p:nvPr/>
        </p:nvSpPr>
        <p:spPr bwMode="black">
          <a:xfrm>
            <a:off x="2973790" y="1301778"/>
            <a:ext cx="4266639" cy="52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algn="ctr">
              <a:spcBef>
                <a:spcPct val="50000"/>
              </a:spcBef>
            </a:pPr>
            <a:r>
              <a:rPr lang="en-US" altLang="es-CO" sz="2800" b="1" dirty="0" err="1">
                <a:solidFill>
                  <a:schemeClr val="bg1">
                    <a:lumMod val="85000"/>
                  </a:schemeClr>
                </a:solidFill>
              </a:rPr>
              <a:t>Reutilización</a:t>
            </a:r>
            <a:r>
              <a:rPr lang="en-US" altLang="es-CO" sz="2800" b="1" dirty="0">
                <a:solidFill>
                  <a:schemeClr val="bg1">
                    <a:lumMod val="85000"/>
                  </a:schemeClr>
                </a:solidFill>
              </a:rPr>
              <a:t> de </a:t>
            </a:r>
            <a:r>
              <a:rPr lang="en-US" altLang="es-CO" sz="2800" b="1" dirty="0" err="1">
                <a:solidFill>
                  <a:schemeClr val="bg1">
                    <a:lumMod val="85000"/>
                  </a:schemeClr>
                </a:solidFill>
              </a:rPr>
              <a:t>materiales</a:t>
            </a:r>
            <a:endParaRPr lang="en-US" altLang="es-CO" sz="2800" b="1" dirty="0">
              <a:solidFill>
                <a:schemeClr val="bg1">
                  <a:lumMod val="85000"/>
                </a:schemeClr>
              </a:solidFill>
            </a:endParaRPr>
          </a:p>
        </p:txBody>
      </p:sp>
      <p:pic>
        <p:nvPicPr>
          <p:cNvPr id="23" name="Picture 25">
            <a:extLst>
              <a:ext uri="{FF2B5EF4-FFF2-40B4-BE49-F238E27FC236}">
                <a16:creationId xmlns:a16="http://schemas.microsoft.com/office/drawing/2014/main" id="{4C34687A-DFBD-9D0D-3D66-2B8EEE52D126}"/>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462019" y="2369675"/>
            <a:ext cx="977326" cy="10467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a:extLst>
              <a:ext uri="{FF2B5EF4-FFF2-40B4-BE49-F238E27FC236}">
                <a16:creationId xmlns:a16="http://schemas.microsoft.com/office/drawing/2014/main" id="{EF514E1D-2486-4969-338B-0AC5BBCC57C2}"/>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511547" y="1192757"/>
            <a:ext cx="977324" cy="104679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upo 49">
            <a:extLst>
              <a:ext uri="{FF2B5EF4-FFF2-40B4-BE49-F238E27FC236}">
                <a16:creationId xmlns:a16="http://schemas.microsoft.com/office/drawing/2014/main" id="{4271D157-5C89-0917-3696-A792747C7978}"/>
              </a:ext>
            </a:extLst>
          </p:cNvPr>
          <p:cNvGrpSpPr/>
          <p:nvPr/>
        </p:nvGrpSpPr>
        <p:grpSpPr>
          <a:xfrm>
            <a:off x="1467288" y="3387174"/>
            <a:ext cx="6985593" cy="1408112"/>
            <a:chOff x="1909650" y="3517004"/>
            <a:chExt cx="5993609" cy="954106"/>
          </a:xfrm>
        </p:grpSpPr>
        <p:sp>
          <p:nvSpPr>
            <p:cNvPr id="22" name="Text Box 22">
              <a:extLst>
                <a:ext uri="{FF2B5EF4-FFF2-40B4-BE49-F238E27FC236}">
                  <a16:creationId xmlns:a16="http://schemas.microsoft.com/office/drawing/2014/main" id="{349431A8-051E-C865-E195-2C461CFD9312}"/>
                </a:ext>
              </a:extLst>
            </p:cNvPr>
            <p:cNvSpPr txBox="1">
              <a:spLocks noChangeArrowheads="1"/>
            </p:cNvSpPr>
            <p:nvPr/>
          </p:nvSpPr>
          <p:spPr bwMode="black">
            <a:xfrm>
              <a:off x="1952822" y="3517004"/>
              <a:ext cx="5950437" cy="95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algn="ctr">
                <a:spcBef>
                  <a:spcPct val="50000"/>
                </a:spcBef>
              </a:pPr>
              <a:r>
                <a:rPr lang="en-US" altLang="es-CO" sz="2800" b="1" dirty="0" err="1">
                  <a:solidFill>
                    <a:schemeClr val="bg1"/>
                  </a:solidFill>
                </a:rPr>
                <a:t>Disminución</a:t>
              </a:r>
              <a:r>
                <a:rPr lang="en-US" altLang="es-CO" sz="2800" b="1" dirty="0">
                  <a:solidFill>
                    <a:schemeClr val="bg1"/>
                  </a:solidFill>
                </a:rPr>
                <a:t> </a:t>
              </a:r>
              <a:r>
                <a:rPr lang="en-US" altLang="es-CO" sz="2800" b="1" dirty="0" err="1">
                  <a:solidFill>
                    <a:schemeClr val="bg1"/>
                  </a:solidFill>
                </a:rPr>
                <a:t>explotación</a:t>
              </a:r>
              <a:r>
                <a:rPr lang="en-US" altLang="es-CO" sz="2800" b="1" dirty="0">
                  <a:solidFill>
                    <a:schemeClr val="bg1"/>
                  </a:solidFill>
                </a:rPr>
                <a:t> </a:t>
              </a:r>
              <a:r>
                <a:rPr lang="en-US" altLang="es-CO" sz="2800" b="1" dirty="0" err="1">
                  <a:solidFill>
                    <a:schemeClr val="bg1"/>
                  </a:solidFill>
                </a:rPr>
                <a:t>recursos</a:t>
              </a:r>
              <a:r>
                <a:rPr lang="en-US" altLang="es-CO" sz="2800" b="1" dirty="0">
                  <a:solidFill>
                    <a:schemeClr val="bg1"/>
                  </a:solidFill>
                </a:rPr>
                <a:t> naturales</a:t>
              </a:r>
            </a:p>
          </p:txBody>
        </p:sp>
        <p:grpSp>
          <p:nvGrpSpPr>
            <p:cNvPr id="42" name="Group 13">
              <a:extLst>
                <a:ext uri="{FF2B5EF4-FFF2-40B4-BE49-F238E27FC236}">
                  <a16:creationId xmlns:a16="http://schemas.microsoft.com/office/drawing/2014/main" id="{F9B01B7A-40E1-D23B-04CF-8A8853C54113}"/>
                </a:ext>
              </a:extLst>
            </p:cNvPr>
            <p:cNvGrpSpPr>
              <a:grpSpLocks/>
            </p:cNvGrpSpPr>
            <p:nvPr/>
          </p:nvGrpSpPr>
          <p:grpSpPr bwMode="auto">
            <a:xfrm>
              <a:off x="1927225" y="3545770"/>
              <a:ext cx="5311775" cy="688975"/>
              <a:chOff x="720" y="1392"/>
              <a:chExt cx="4058" cy="480"/>
            </a:xfrm>
          </p:grpSpPr>
          <p:sp>
            <p:nvSpPr>
              <p:cNvPr id="43" name="AutoShape 14">
                <a:extLst>
                  <a:ext uri="{FF2B5EF4-FFF2-40B4-BE49-F238E27FC236}">
                    <a16:creationId xmlns:a16="http://schemas.microsoft.com/office/drawing/2014/main" id="{3C41009F-2556-66F8-EEEA-23A3F1527AA7}"/>
                  </a:ext>
                </a:extLst>
              </p:cNvPr>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44" name="Group 15">
                <a:extLst>
                  <a:ext uri="{FF2B5EF4-FFF2-40B4-BE49-F238E27FC236}">
                    <a16:creationId xmlns:a16="http://schemas.microsoft.com/office/drawing/2014/main" id="{0962772E-6428-0D5E-428E-DE1FA139C05B}"/>
                  </a:ext>
                </a:extLst>
              </p:cNvPr>
              <p:cNvGrpSpPr>
                <a:grpSpLocks/>
              </p:cNvGrpSpPr>
              <p:nvPr/>
            </p:nvGrpSpPr>
            <p:grpSpPr bwMode="auto">
              <a:xfrm>
                <a:off x="730" y="1407"/>
                <a:ext cx="4043" cy="444"/>
                <a:chOff x="744" y="1407"/>
                <a:chExt cx="3988" cy="444"/>
              </a:xfrm>
            </p:grpSpPr>
            <p:sp>
              <p:nvSpPr>
                <p:cNvPr id="45" name="AutoShape 16">
                  <a:extLst>
                    <a:ext uri="{FF2B5EF4-FFF2-40B4-BE49-F238E27FC236}">
                      <a16:creationId xmlns:a16="http://schemas.microsoft.com/office/drawing/2014/main" id="{52AF3FC9-EE64-0A95-6D0F-9FC45B5E17DF}"/>
                    </a:ext>
                  </a:extLst>
                </p:cNvPr>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6" name="AutoShape 17">
                  <a:extLst>
                    <a:ext uri="{FF2B5EF4-FFF2-40B4-BE49-F238E27FC236}">
                      <a16:creationId xmlns:a16="http://schemas.microsoft.com/office/drawing/2014/main" id="{29FB50B8-BB14-A598-018E-A5C87E750FF7}"/>
                    </a:ext>
                  </a:extLst>
                </p:cNvPr>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pic>
          <p:nvPicPr>
            <p:cNvPr id="48" name="Picture 27">
              <a:extLst>
                <a:ext uri="{FF2B5EF4-FFF2-40B4-BE49-F238E27FC236}">
                  <a16:creationId xmlns:a16="http://schemas.microsoft.com/office/drawing/2014/main" id="{5F42D4F4-4B29-9E17-22F0-27216BEC6C01}"/>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1909650" y="3581301"/>
              <a:ext cx="834021" cy="810561"/>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 Box 26">
            <a:extLst>
              <a:ext uri="{FF2B5EF4-FFF2-40B4-BE49-F238E27FC236}">
                <a16:creationId xmlns:a16="http://schemas.microsoft.com/office/drawing/2014/main" id="{824DE85C-2C38-880A-AB83-AF22FD7687EB}"/>
              </a:ext>
            </a:extLst>
          </p:cNvPr>
          <p:cNvSpPr txBox="1">
            <a:spLocks noChangeArrowheads="1"/>
          </p:cNvSpPr>
          <p:nvPr/>
        </p:nvSpPr>
        <p:spPr bwMode="white">
          <a:xfrm>
            <a:off x="2266834" y="3478358"/>
            <a:ext cx="48353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lgn="l">
              <a:defRPr>
                <a:solidFill>
                  <a:schemeClr val="tx1"/>
                </a:solidFill>
                <a:latin typeface="Arial" panose="020B0604020202020204" pitchFamily="34" charset="0"/>
              </a:defRPr>
            </a:lvl1pPr>
            <a:lvl2pPr marL="914400" indent="-457200" algn="l">
              <a:defRPr>
                <a:solidFill>
                  <a:schemeClr val="tx1"/>
                </a:solidFill>
                <a:latin typeface="Arial" panose="020B0604020202020204" pitchFamily="34" charset="0"/>
              </a:defRPr>
            </a:lvl2pPr>
            <a:lvl3pPr marL="1371600" indent="-457200" algn="l">
              <a:defRPr>
                <a:solidFill>
                  <a:schemeClr val="tx1"/>
                </a:solidFill>
                <a:latin typeface="Arial" panose="020B0604020202020204" pitchFamily="34" charset="0"/>
              </a:defRPr>
            </a:lvl3pPr>
            <a:lvl4pPr marL="1828800" indent="-457200" algn="l">
              <a:defRPr>
                <a:solidFill>
                  <a:schemeClr val="tx1"/>
                </a:solidFill>
                <a:latin typeface="Arial" panose="020B0604020202020204" pitchFamily="34" charset="0"/>
              </a:defRPr>
            </a:lvl4pPr>
            <a:lvl5pPr marL="2286000" indent="-457200" algn="l">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ctr">
              <a:spcBef>
                <a:spcPct val="50000"/>
              </a:spcBef>
              <a:buClr>
                <a:schemeClr val="tx1"/>
              </a:buClr>
            </a:pPr>
            <a:r>
              <a:rPr lang="en-US" altLang="es-CO" sz="2400" b="1" dirty="0" err="1">
                <a:solidFill>
                  <a:schemeClr val="bg1"/>
                </a:solidFill>
              </a:rPr>
              <a:t>Disminución</a:t>
            </a:r>
            <a:r>
              <a:rPr lang="en-US" altLang="es-CO" sz="2400" b="1" dirty="0">
                <a:solidFill>
                  <a:schemeClr val="bg1"/>
                </a:solidFill>
              </a:rPr>
              <a:t> </a:t>
            </a:r>
            <a:r>
              <a:rPr lang="en-US" altLang="es-CO" sz="2400" b="1" dirty="0" err="1">
                <a:solidFill>
                  <a:schemeClr val="bg1"/>
                </a:solidFill>
              </a:rPr>
              <a:t>explotación</a:t>
            </a:r>
            <a:r>
              <a:rPr lang="en-US" altLang="es-CO" sz="2400" b="1" dirty="0">
                <a:solidFill>
                  <a:schemeClr val="bg1"/>
                </a:solidFill>
              </a:rPr>
              <a:t> </a:t>
            </a:r>
            <a:r>
              <a:rPr lang="en-US" altLang="es-CO" sz="2400" b="1" dirty="0" err="1">
                <a:solidFill>
                  <a:schemeClr val="bg1"/>
                </a:solidFill>
              </a:rPr>
              <a:t>recursos</a:t>
            </a:r>
            <a:r>
              <a:rPr lang="en-US" altLang="es-CO" sz="2400" b="1" dirty="0">
                <a:solidFill>
                  <a:schemeClr val="bg1"/>
                </a:solidFill>
              </a:rPr>
              <a:t> naturales</a:t>
            </a:r>
            <a:r>
              <a:rPr lang="en-US" altLang="es-CO" sz="2400" b="1" dirty="0">
                <a:solidFill>
                  <a:srgbClr val="FFFFFF"/>
                </a:solidFill>
                <a:cs typeface="Arial" panose="020B0604020202020204" pitchFamily="34" charset="0"/>
              </a:rPr>
              <a:t>    </a:t>
            </a:r>
          </a:p>
        </p:txBody>
      </p:sp>
    </p:spTree>
    <p:extLst>
      <p:ext uri="{BB962C8B-B14F-4D97-AF65-F5344CB8AC3E}">
        <p14:creationId xmlns:p14="http://schemas.microsoft.com/office/powerpoint/2010/main" val="381767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AA81C2-66A5-6DAA-7F80-FA10D8131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8" t="25579" r="82096" b="25822"/>
          <a:stretch/>
        </p:blipFill>
        <p:spPr bwMode="auto">
          <a:xfrm>
            <a:off x="60488" y="4373216"/>
            <a:ext cx="600684" cy="731517"/>
          </a:xfrm>
          <a:prstGeom prst="rect">
            <a:avLst/>
          </a:prstGeom>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E0EDF4B5-407A-71A8-D9B0-02E13F824546}"/>
              </a:ext>
            </a:extLst>
          </p:cNvPr>
          <p:cNvSpPr/>
          <p:nvPr/>
        </p:nvSpPr>
        <p:spPr>
          <a:xfrm>
            <a:off x="135172" y="2146852"/>
            <a:ext cx="683812" cy="866692"/>
          </a:xfrm>
          <a:prstGeom prst="rect">
            <a:avLst/>
          </a:prstGeom>
          <a:solidFill>
            <a:srgbClr val="5C9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esquinas redondeadas 4">
            <a:extLst>
              <a:ext uri="{FF2B5EF4-FFF2-40B4-BE49-F238E27FC236}">
                <a16:creationId xmlns:a16="http://schemas.microsoft.com/office/drawing/2014/main" id="{1F001331-5088-54E4-B60A-512CE8B6BB5B}"/>
              </a:ext>
            </a:extLst>
          </p:cNvPr>
          <p:cNvSpPr/>
          <p:nvPr/>
        </p:nvSpPr>
        <p:spPr>
          <a:xfrm>
            <a:off x="198477" y="219742"/>
            <a:ext cx="3586344" cy="511200"/>
          </a:xfrm>
          <a:prstGeom prst="roundRect">
            <a:avLst/>
          </a:prstGeom>
          <a:solidFill>
            <a:srgbClr val="4773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bg1"/>
                </a:solidFill>
              </a:rPr>
              <a:t>OBJETIVOS</a:t>
            </a:r>
            <a:endParaRPr lang="es-CO" sz="2800" dirty="0">
              <a:solidFill>
                <a:schemeClr val="bg1"/>
              </a:solidFill>
            </a:endParaRPr>
          </a:p>
        </p:txBody>
      </p:sp>
      <p:sp>
        <p:nvSpPr>
          <p:cNvPr id="43" name="AutoShape 6">
            <a:extLst>
              <a:ext uri="{FF2B5EF4-FFF2-40B4-BE49-F238E27FC236}">
                <a16:creationId xmlns:a16="http://schemas.microsoft.com/office/drawing/2014/main" id="{F0107111-21CC-9161-61D3-65A078B09792}"/>
              </a:ext>
            </a:extLst>
          </p:cNvPr>
          <p:cNvSpPr>
            <a:spLocks noChangeArrowheads="1"/>
          </p:cNvSpPr>
          <p:nvPr/>
        </p:nvSpPr>
        <p:spPr bwMode="gray">
          <a:xfrm>
            <a:off x="850608" y="1680193"/>
            <a:ext cx="7408087" cy="2870535"/>
          </a:xfrm>
          <a:prstGeom prst="roundRect">
            <a:avLst>
              <a:gd name="adj" fmla="val 11921"/>
            </a:avLst>
          </a:prstGeom>
          <a:solidFill>
            <a:srgbClr val="839E8E"/>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s-CO"/>
          </a:p>
        </p:txBody>
      </p:sp>
      <p:pic>
        <p:nvPicPr>
          <p:cNvPr id="44" name="Picture 9">
            <a:extLst>
              <a:ext uri="{FF2B5EF4-FFF2-40B4-BE49-F238E27FC236}">
                <a16:creationId xmlns:a16="http://schemas.microsoft.com/office/drawing/2014/main" id="{6F936155-EF0E-ED56-3F69-248AE7C9D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914242" y="1736404"/>
            <a:ext cx="751237" cy="753653"/>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12">
            <a:extLst>
              <a:ext uri="{FF2B5EF4-FFF2-40B4-BE49-F238E27FC236}">
                <a16:creationId xmlns:a16="http://schemas.microsoft.com/office/drawing/2014/main" id="{D98BE1DB-0B27-2FFB-0462-F8AD6E5A391A}"/>
              </a:ext>
            </a:extLst>
          </p:cNvPr>
          <p:cNvSpPr>
            <a:spLocks noChangeArrowheads="1"/>
          </p:cNvSpPr>
          <p:nvPr/>
        </p:nvSpPr>
        <p:spPr bwMode="gray">
          <a:xfrm>
            <a:off x="1393266" y="1382479"/>
            <a:ext cx="6448271" cy="599591"/>
          </a:xfrm>
          <a:prstGeom prst="roundRect">
            <a:avLst>
              <a:gd name="adj" fmla="val 16667"/>
            </a:avLst>
          </a:prstGeom>
          <a:solidFill>
            <a:srgbClr val="FEFFFF"/>
          </a:soli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s-CO"/>
          </a:p>
        </p:txBody>
      </p:sp>
      <p:sp>
        <p:nvSpPr>
          <p:cNvPr id="46" name="Text Box 15">
            <a:extLst>
              <a:ext uri="{FF2B5EF4-FFF2-40B4-BE49-F238E27FC236}">
                <a16:creationId xmlns:a16="http://schemas.microsoft.com/office/drawing/2014/main" id="{18161755-C5E8-88B2-E688-86E500591A23}"/>
              </a:ext>
            </a:extLst>
          </p:cNvPr>
          <p:cNvSpPr txBox="1">
            <a:spLocks noChangeArrowheads="1"/>
          </p:cNvSpPr>
          <p:nvPr/>
        </p:nvSpPr>
        <p:spPr bwMode="gray">
          <a:xfrm>
            <a:off x="1308421" y="2033073"/>
            <a:ext cx="670280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s-CO" sz="2400" dirty="0">
                <a:effectLst/>
                <a:latin typeface="Times New Roman" panose="02020603050405020304" pitchFamily="18" charset="0"/>
                <a:ea typeface="Calibri" panose="020F0502020204030204" pitchFamily="34" charset="0"/>
              </a:rPr>
              <a:t>Determinar cuál es la mezcla asfáltica en caliente realizada con asfalto adicionado con Grano Caucho (GCR) y RAP (</a:t>
            </a:r>
            <a:r>
              <a:rPr lang="es-CO" sz="2400" dirty="0" err="1">
                <a:effectLst/>
                <a:latin typeface="Times New Roman" panose="02020603050405020304" pitchFamily="18" charset="0"/>
                <a:ea typeface="Calibri" panose="020F0502020204030204" pitchFamily="34" charset="0"/>
              </a:rPr>
              <a:t>Reclaimed</a:t>
            </a:r>
            <a:r>
              <a:rPr lang="es-CO" sz="2400" dirty="0">
                <a:effectLst/>
                <a:latin typeface="Times New Roman" panose="02020603050405020304" pitchFamily="18" charset="0"/>
                <a:ea typeface="Calibri" panose="020F0502020204030204" pitchFamily="34" charset="0"/>
              </a:rPr>
              <a:t> </a:t>
            </a:r>
            <a:r>
              <a:rPr lang="es-CO" sz="2400" dirty="0" err="1">
                <a:effectLst/>
                <a:latin typeface="Times New Roman" panose="02020603050405020304" pitchFamily="18" charset="0"/>
                <a:ea typeface="Calibri" panose="020F0502020204030204" pitchFamily="34" charset="0"/>
              </a:rPr>
              <a:t>Asphalt</a:t>
            </a:r>
            <a:r>
              <a:rPr lang="es-CO" sz="2400" dirty="0">
                <a:effectLst/>
                <a:latin typeface="Times New Roman" panose="02020603050405020304" pitchFamily="18" charset="0"/>
                <a:ea typeface="Calibri" panose="020F0502020204030204" pitchFamily="34" charset="0"/>
              </a:rPr>
              <a:t> </a:t>
            </a:r>
            <a:r>
              <a:rPr lang="es-CO" sz="2400" dirty="0" err="1">
                <a:effectLst/>
                <a:latin typeface="Times New Roman" panose="02020603050405020304" pitchFamily="18" charset="0"/>
                <a:ea typeface="Calibri" panose="020F0502020204030204" pitchFamily="34" charset="0"/>
              </a:rPr>
              <a:t>Pavement</a:t>
            </a:r>
            <a:r>
              <a:rPr lang="es-CO" sz="2400" dirty="0">
                <a:effectLst/>
                <a:latin typeface="Times New Roman" panose="02020603050405020304" pitchFamily="18" charset="0"/>
                <a:ea typeface="Calibri" panose="020F0502020204030204" pitchFamily="34" charset="0"/>
              </a:rPr>
              <a:t>) con diferente granulometría por el método MARSHALL, que cumpla con las especificaciones técnicas requeridas.</a:t>
            </a:r>
            <a:endParaRPr lang="en-US" altLang="es-CO" sz="2400" b="0" dirty="0"/>
          </a:p>
        </p:txBody>
      </p:sp>
      <p:sp>
        <p:nvSpPr>
          <p:cNvPr id="47" name="Rectangle 18">
            <a:extLst>
              <a:ext uri="{FF2B5EF4-FFF2-40B4-BE49-F238E27FC236}">
                <a16:creationId xmlns:a16="http://schemas.microsoft.com/office/drawing/2014/main" id="{53803D5A-9B8F-5352-73CD-82BD4A37603F}"/>
              </a:ext>
            </a:extLst>
          </p:cNvPr>
          <p:cNvSpPr>
            <a:spLocks noChangeArrowheads="1"/>
          </p:cNvSpPr>
          <p:nvPr/>
        </p:nvSpPr>
        <p:spPr bwMode="black">
          <a:xfrm>
            <a:off x="1817495" y="1382479"/>
            <a:ext cx="5599814" cy="505972"/>
          </a:xfrm>
          <a:prstGeom prst="rect">
            <a:avLst/>
          </a:prstGeom>
          <a:noFill/>
          <a:ln>
            <a:noFill/>
          </a:ln>
          <a:effectLst>
            <a:outerShdw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pPr>
            <a:r>
              <a:rPr lang="en-US" altLang="es-CO" sz="2400" b="1" dirty="0" err="1"/>
              <a:t>Objetivo</a:t>
            </a:r>
            <a:r>
              <a:rPr lang="en-US" altLang="es-CO" sz="2400" b="1" dirty="0"/>
              <a:t> General</a:t>
            </a:r>
          </a:p>
        </p:txBody>
      </p:sp>
    </p:spTree>
    <p:extLst>
      <p:ext uri="{BB962C8B-B14F-4D97-AF65-F5344CB8AC3E}">
        <p14:creationId xmlns:p14="http://schemas.microsoft.com/office/powerpoint/2010/main" val="350387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AA81C2-66A5-6DAA-7F80-FA10D8131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8" t="25579" r="82096" b="25822"/>
          <a:stretch/>
        </p:blipFill>
        <p:spPr bwMode="auto">
          <a:xfrm>
            <a:off x="60488" y="4373216"/>
            <a:ext cx="600684" cy="731517"/>
          </a:xfrm>
          <a:prstGeom prst="rect">
            <a:avLst/>
          </a:prstGeom>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E0EDF4B5-407A-71A8-D9B0-02E13F824546}"/>
              </a:ext>
            </a:extLst>
          </p:cNvPr>
          <p:cNvSpPr/>
          <p:nvPr/>
        </p:nvSpPr>
        <p:spPr>
          <a:xfrm>
            <a:off x="135172" y="2146852"/>
            <a:ext cx="683812" cy="866692"/>
          </a:xfrm>
          <a:prstGeom prst="rect">
            <a:avLst/>
          </a:prstGeom>
          <a:solidFill>
            <a:srgbClr val="5C9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esquinas redondeadas 4">
            <a:extLst>
              <a:ext uri="{FF2B5EF4-FFF2-40B4-BE49-F238E27FC236}">
                <a16:creationId xmlns:a16="http://schemas.microsoft.com/office/drawing/2014/main" id="{1F001331-5088-54E4-B60A-512CE8B6BB5B}"/>
              </a:ext>
            </a:extLst>
          </p:cNvPr>
          <p:cNvSpPr/>
          <p:nvPr/>
        </p:nvSpPr>
        <p:spPr>
          <a:xfrm>
            <a:off x="198477" y="219742"/>
            <a:ext cx="3849424" cy="511200"/>
          </a:xfrm>
          <a:prstGeom prst="roundRect">
            <a:avLst/>
          </a:prstGeom>
          <a:solidFill>
            <a:srgbClr val="4773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bg1"/>
                </a:solidFill>
              </a:rPr>
              <a:t>OBJETIVOS ESPECIFICOS</a:t>
            </a:r>
            <a:endParaRPr lang="es-CO" sz="2800" dirty="0">
              <a:solidFill>
                <a:schemeClr val="bg1"/>
              </a:solidFill>
            </a:endParaRPr>
          </a:p>
        </p:txBody>
      </p:sp>
      <p:grpSp>
        <p:nvGrpSpPr>
          <p:cNvPr id="27" name="Grupo 26">
            <a:extLst>
              <a:ext uri="{FF2B5EF4-FFF2-40B4-BE49-F238E27FC236}">
                <a16:creationId xmlns:a16="http://schemas.microsoft.com/office/drawing/2014/main" id="{13C32E5D-3614-9BFA-58C6-93FF2DEB513A}"/>
              </a:ext>
            </a:extLst>
          </p:cNvPr>
          <p:cNvGrpSpPr/>
          <p:nvPr/>
        </p:nvGrpSpPr>
        <p:grpSpPr>
          <a:xfrm>
            <a:off x="1201481" y="925035"/>
            <a:ext cx="7368346" cy="3805231"/>
            <a:chOff x="1492763" y="1184601"/>
            <a:chExt cx="6998415" cy="3492500"/>
          </a:xfrm>
        </p:grpSpPr>
        <p:sp>
          <p:nvSpPr>
            <p:cNvPr id="3" name="AutoShape 2">
              <a:extLst>
                <a:ext uri="{FF2B5EF4-FFF2-40B4-BE49-F238E27FC236}">
                  <a16:creationId xmlns:a16="http://schemas.microsoft.com/office/drawing/2014/main" id="{610B5124-185A-02DD-9D0B-EC05F1FAE5B4}"/>
                </a:ext>
              </a:extLst>
            </p:cNvPr>
            <p:cNvSpPr>
              <a:spLocks noChangeArrowheads="1"/>
            </p:cNvSpPr>
            <p:nvPr/>
          </p:nvSpPr>
          <p:spPr bwMode="ltGray">
            <a:xfrm>
              <a:off x="3610488" y="1348113"/>
              <a:ext cx="4122738" cy="1003300"/>
            </a:xfrm>
            <a:prstGeom prst="roundRect">
              <a:avLst>
                <a:gd name="adj" fmla="val 11505"/>
              </a:avLst>
            </a:prstGeom>
            <a:gradFill rotWithShape="1">
              <a:gsLst>
                <a:gs pos="0">
                  <a:schemeClr val="accent2"/>
                </a:gs>
                <a:gs pos="100000">
                  <a:schemeClr val="bg1">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6" name="AutoShape 3">
              <a:extLst>
                <a:ext uri="{FF2B5EF4-FFF2-40B4-BE49-F238E27FC236}">
                  <a16:creationId xmlns:a16="http://schemas.microsoft.com/office/drawing/2014/main" id="{C4C2E6B5-9214-56A1-E25D-BF44E5FBAE67}"/>
                </a:ext>
              </a:extLst>
            </p:cNvPr>
            <p:cNvSpPr>
              <a:spLocks noChangeArrowheads="1"/>
            </p:cNvSpPr>
            <p:nvPr/>
          </p:nvSpPr>
          <p:spPr bwMode="ltGray">
            <a:xfrm>
              <a:off x="3597788" y="2511751"/>
              <a:ext cx="4114800" cy="971550"/>
            </a:xfrm>
            <a:prstGeom prst="roundRect">
              <a:avLst>
                <a:gd name="adj" fmla="val 11505"/>
              </a:avLst>
            </a:prstGeom>
            <a:gradFill rotWithShape="1">
              <a:gsLst>
                <a:gs pos="0">
                  <a:schemeClr val="folHlink"/>
                </a:gs>
                <a:gs pos="100000">
                  <a:schemeClr val="bg1">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8" name="AutoShape 4">
              <a:extLst>
                <a:ext uri="{FF2B5EF4-FFF2-40B4-BE49-F238E27FC236}">
                  <a16:creationId xmlns:a16="http://schemas.microsoft.com/office/drawing/2014/main" id="{66B7039C-A61B-452D-29D2-70E01B483CD9}"/>
                </a:ext>
              </a:extLst>
            </p:cNvPr>
            <p:cNvSpPr>
              <a:spLocks noChangeArrowheads="1"/>
            </p:cNvSpPr>
            <p:nvPr/>
          </p:nvSpPr>
          <p:spPr bwMode="ltGray">
            <a:xfrm>
              <a:off x="3575563" y="3576963"/>
              <a:ext cx="4137025" cy="982663"/>
            </a:xfrm>
            <a:prstGeom prst="roundRect">
              <a:avLst>
                <a:gd name="adj" fmla="val 11505"/>
              </a:avLst>
            </a:prstGeom>
            <a:gradFill rotWithShape="1">
              <a:gsLst>
                <a:gs pos="0">
                  <a:schemeClr val="accent1"/>
                </a:gs>
                <a:gs pos="100000">
                  <a:schemeClr val="bg1">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9" name="Text Box 6">
              <a:extLst>
                <a:ext uri="{FF2B5EF4-FFF2-40B4-BE49-F238E27FC236}">
                  <a16:creationId xmlns:a16="http://schemas.microsoft.com/office/drawing/2014/main" id="{66731879-093E-C472-3F09-55C1CE4C3002}"/>
                </a:ext>
              </a:extLst>
            </p:cNvPr>
            <p:cNvSpPr txBox="1">
              <a:spLocks noChangeArrowheads="1"/>
            </p:cNvSpPr>
            <p:nvPr/>
          </p:nvSpPr>
          <p:spPr bwMode="gray">
            <a:xfrm>
              <a:off x="4288351" y="1506863"/>
              <a:ext cx="3859480" cy="76270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O" sz="2400" b="1" dirty="0">
                  <a:effectLst/>
                  <a:latin typeface="Times New Roman" panose="02020603050405020304" pitchFamily="18" charset="0"/>
                  <a:ea typeface="Calibri" panose="020F0502020204030204" pitchFamily="34" charset="0"/>
                </a:rPr>
                <a:t>Diseñar una mezcla asfáltica en caliente</a:t>
              </a:r>
              <a:endParaRPr lang="en-US" altLang="es-CO" sz="2400" b="1" dirty="0">
                <a:solidFill>
                  <a:srgbClr val="000000"/>
                </a:solidFill>
                <a:cs typeface="Arial" panose="020B0604020202020204" pitchFamily="34" charset="0"/>
              </a:endParaRPr>
            </a:p>
          </p:txBody>
        </p:sp>
        <p:sp>
          <p:nvSpPr>
            <p:cNvPr id="10" name="Text Box 7">
              <a:extLst>
                <a:ext uri="{FF2B5EF4-FFF2-40B4-BE49-F238E27FC236}">
                  <a16:creationId xmlns:a16="http://schemas.microsoft.com/office/drawing/2014/main" id="{CC7EDE14-1F2E-5EE8-10BB-BAB10808B78E}"/>
                </a:ext>
              </a:extLst>
            </p:cNvPr>
            <p:cNvSpPr txBox="1">
              <a:spLocks noChangeArrowheads="1"/>
            </p:cNvSpPr>
            <p:nvPr/>
          </p:nvSpPr>
          <p:spPr bwMode="gray">
            <a:xfrm>
              <a:off x="4043809" y="2442867"/>
              <a:ext cx="4447369" cy="110168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O" sz="2400" b="1" dirty="0">
                  <a:effectLst/>
                  <a:latin typeface="Times New Roman" panose="02020603050405020304" pitchFamily="18" charset="0"/>
                  <a:ea typeface="Calibri" panose="020F0502020204030204" pitchFamily="34" charset="0"/>
                </a:rPr>
                <a:t>Comparar parámetros de mezcla asfáltica convencional con la modificada</a:t>
              </a:r>
              <a:endParaRPr lang="en-US" altLang="es-CO" sz="2400" b="1" dirty="0">
                <a:solidFill>
                  <a:srgbClr val="000000"/>
                </a:solidFill>
                <a:cs typeface="Arial" panose="020B0604020202020204" pitchFamily="34" charset="0"/>
              </a:endParaRPr>
            </a:p>
          </p:txBody>
        </p:sp>
        <p:sp>
          <p:nvSpPr>
            <p:cNvPr id="11" name="Text Box 8">
              <a:extLst>
                <a:ext uri="{FF2B5EF4-FFF2-40B4-BE49-F238E27FC236}">
                  <a16:creationId xmlns:a16="http://schemas.microsoft.com/office/drawing/2014/main" id="{03F9A242-1102-A3D2-4047-4C1066E5C2B1}"/>
                </a:ext>
              </a:extLst>
            </p:cNvPr>
            <p:cNvSpPr txBox="1">
              <a:spLocks noChangeArrowheads="1"/>
            </p:cNvSpPr>
            <p:nvPr/>
          </p:nvSpPr>
          <p:spPr bwMode="gray">
            <a:xfrm>
              <a:off x="4286762" y="3680802"/>
              <a:ext cx="4204415" cy="76270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O" sz="2400" b="1" dirty="0">
                  <a:effectLst/>
                  <a:latin typeface="Times New Roman" panose="02020603050405020304" pitchFamily="18" charset="0"/>
                  <a:ea typeface="Calibri" panose="020F0502020204030204" pitchFamily="34" charset="0"/>
                </a:rPr>
                <a:t>Analizar los costos de los dos tipos de mezcla asfáltica</a:t>
              </a:r>
              <a:endParaRPr lang="en-US" altLang="es-CO" sz="2400" b="1" dirty="0">
                <a:solidFill>
                  <a:srgbClr val="000000"/>
                </a:solidFill>
                <a:cs typeface="Arial" panose="020B0604020202020204" pitchFamily="34" charset="0"/>
              </a:endParaRPr>
            </a:p>
          </p:txBody>
        </p:sp>
        <p:sp>
          <p:nvSpPr>
            <p:cNvPr id="12" name="AutoShape 9">
              <a:extLst>
                <a:ext uri="{FF2B5EF4-FFF2-40B4-BE49-F238E27FC236}">
                  <a16:creationId xmlns:a16="http://schemas.microsoft.com/office/drawing/2014/main" id="{6065871C-841A-9397-B33E-9234380ED64E}"/>
                </a:ext>
              </a:extLst>
            </p:cNvPr>
            <p:cNvSpPr>
              <a:spLocks noChangeArrowheads="1"/>
            </p:cNvSpPr>
            <p:nvPr/>
          </p:nvSpPr>
          <p:spPr bwMode="gray">
            <a:xfrm>
              <a:off x="3718438" y="1700538"/>
              <a:ext cx="469900" cy="371475"/>
            </a:xfrm>
            <a:prstGeom prst="rightArrow">
              <a:avLst>
                <a:gd name="adj1" fmla="val 50000"/>
                <a:gd name="adj2" fmla="val 52707"/>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 name="AutoShape 10">
              <a:extLst>
                <a:ext uri="{FF2B5EF4-FFF2-40B4-BE49-F238E27FC236}">
                  <a16:creationId xmlns:a16="http://schemas.microsoft.com/office/drawing/2014/main" id="{9A33BAA0-3543-D672-E752-71E8ED2F9C78}"/>
                </a:ext>
              </a:extLst>
            </p:cNvPr>
            <p:cNvSpPr>
              <a:spLocks noChangeArrowheads="1"/>
            </p:cNvSpPr>
            <p:nvPr/>
          </p:nvSpPr>
          <p:spPr bwMode="gray">
            <a:xfrm>
              <a:off x="3726376" y="2765751"/>
              <a:ext cx="469900" cy="371475"/>
            </a:xfrm>
            <a:prstGeom prst="rightArrow">
              <a:avLst>
                <a:gd name="adj1" fmla="val 50000"/>
                <a:gd name="adj2" fmla="val 52707"/>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4" name="AutoShape 11">
              <a:extLst>
                <a:ext uri="{FF2B5EF4-FFF2-40B4-BE49-F238E27FC236}">
                  <a16:creationId xmlns:a16="http://schemas.microsoft.com/office/drawing/2014/main" id="{0610D706-6ED2-7CD6-EAE9-08AADC574F7E}"/>
                </a:ext>
              </a:extLst>
            </p:cNvPr>
            <p:cNvSpPr>
              <a:spLocks noChangeArrowheads="1"/>
            </p:cNvSpPr>
            <p:nvPr/>
          </p:nvSpPr>
          <p:spPr bwMode="gray">
            <a:xfrm>
              <a:off x="3716851" y="3880176"/>
              <a:ext cx="469900" cy="371475"/>
            </a:xfrm>
            <a:prstGeom prst="rightArrow">
              <a:avLst>
                <a:gd name="adj1" fmla="val 50000"/>
                <a:gd name="adj2" fmla="val 52707"/>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15" name="Group 13">
              <a:extLst>
                <a:ext uri="{FF2B5EF4-FFF2-40B4-BE49-F238E27FC236}">
                  <a16:creationId xmlns:a16="http://schemas.microsoft.com/office/drawing/2014/main" id="{ADCDB80E-79E9-1C2C-61C3-0EA52CB78E0D}"/>
                </a:ext>
              </a:extLst>
            </p:cNvPr>
            <p:cNvGrpSpPr>
              <a:grpSpLocks/>
            </p:cNvGrpSpPr>
            <p:nvPr/>
          </p:nvGrpSpPr>
          <p:grpSpPr bwMode="auto">
            <a:xfrm>
              <a:off x="1492763" y="3346776"/>
              <a:ext cx="2238375" cy="1330325"/>
              <a:chOff x="471" y="272"/>
              <a:chExt cx="1161" cy="1539"/>
            </a:xfrm>
          </p:grpSpPr>
          <p:sp>
            <p:nvSpPr>
              <p:cNvPr id="16" name="Oval 14">
                <a:extLst>
                  <a:ext uri="{FF2B5EF4-FFF2-40B4-BE49-F238E27FC236}">
                    <a16:creationId xmlns:a16="http://schemas.microsoft.com/office/drawing/2014/main" id="{8F42E4EA-B558-5301-7F3E-E7C049AD6982}"/>
                  </a:ext>
                </a:extLst>
              </p:cNvPr>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7" name="AutoShape 15">
                <a:extLst>
                  <a:ext uri="{FF2B5EF4-FFF2-40B4-BE49-F238E27FC236}">
                    <a16:creationId xmlns:a16="http://schemas.microsoft.com/office/drawing/2014/main" id="{C2B04F71-5C3E-5FA1-2401-9DB667643F38}"/>
                  </a:ext>
                </a:extLst>
              </p:cNvPr>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18" name="Group 16">
              <a:extLst>
                <a:ext uri="{FF2B5EF4-FFF2-40B4-BE49-F238E27FC236}">
                  <a16:creationId xmlns:a16="http://schemas.microsoft.com/office/drawing/2014/main" id="{A7F7BD92-33E9-2738-7D00-3950B1777CF4}"/>
                </a:ext>
              </a:extLst>
            </p:cNvPr>
            <p:cNvGrpSpPr>
              <a:grpSpLocks/>
            </p:cNvGrpSpPr>
            <p:nvPr/>
          </p:nvGrpSpPr>
          <p:grpSpPr bwMode="auto">
            <a:xfrm>
              <a:off x="1492763" y="2272038"/>
              <a:ext cx="2238375" cy="1330325"/>
              <a:chOff x="471" y="272"/>
              <a:chExt cx="1161" cy="1539"/>
            </a:xfrm>
          </p:grpSpPr>
          <p:sp>
            <p:nvSpPr>
              <p:cNvPr id="19" name="Oval 17">
                <a:extLst>
                  <a:ext uri="{FF2B5EF4-FFF2-40B4-BE49-F238E27FC236}">
                    <a16:creationId xmlns:a16="http://schemas.microsoft.com/office/drawing/2014/main" id="{E04CB311-E51D-2B9C-C803-F477FEDBB448}"/>
                  </a:ext>
                </a:extLst>
              </p:cNvPr>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0" name="AutoShape 18">
                <a:extLst>
                  <a:ext uri="{FF2B5EF4-FFF2-40B4-BE49-F238E27FC236}">
                    <a16:creationId xmlns:a16="http://schemas.microsoft.com/office/drawing/2014/main" id="{37755677-8B84-C9E6-ADB3-0218A59EA093}"/>
                  </a:ext>
                </a:extLst>
              </p:cNvPr>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21" name="Group 19">
              <a:extLst>
                <a:ext uri="{FF2B5EF4-FFF2-40B4-BE49-F238E27FC236}">
                  <a16:creationId xmlns:a16="http://schemas.microsoft.com/office/drawing/2014/main" id="{B84AE14A-7752-9A73-CE71-9104557E7714}"/>
                </a:ext>
              </a:extLst>
            </p:cNvPr>
            <p:cNvGrpSpPr>
              <a:grpSpLocks/>
            </p:cNvGrpSpPr>
            <p:nvPr/>
          </p:nvGrpSpPr>
          <p:grpSpPr bwMode="auto">
            <a:xfrm>
              <a:off x="1492763" y="1184601"/>
              <a:ext cx="2238375" cy="1330325"/>
              <a:chOff x="471" y="272"/>
              <a:chExt cx="1161" cy="1539"/>
            </a:xfrm>
          </p:grpSpPr>
          <p:sp>
            <p:nvSpPr>
              <p:cNvPr id="22" name="Oval 20">
                <a:extLst>
                  <a:ext uri="{FF2B5EF4-FFF2-40B4-BE49-F238E27FC236}">
                    <a16:creationId xmlns:a16="http://schemas.microsoft.com/office/drawing/2014/main" id="{D4F0818A-2E57-50A9-9869-CB15F6F2B188}"/>
                  </a:ext>
                </a:extLst>
              </p:cNvPr>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3" name="AutoShape 21">
                <a:extLst>
                  <a:ext uri="{FF2B5EF4-FFF2-40B4-BE49-F238E27FC236}">
                    <a16:creationId xmlns:a16="http://schemas.microsoft.com/office/drawing/2014/main" id="{479B2408-67E7-DA5F-BD36-9AE915320F6A}"/>
                  </a:ext>
                </a:extLst>
              </p:cNvPr>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24" name="Text Box 22">
              <a:extLst>
                <a:ext uri="{FF2B5EF4-FFF2-40B4-BE49-F238E27FC236}">
                  <a16:creationId xmlns:a16="http://schemas.microsoft.com/office/drawing/2014/main" id="{AABA51DB-34F2-9E74-2DD8-C7831B8B0335}"/>
                </a:ext>
              </a:extLst>
            </p:cNvPr>
            <p:cNvSpPr txBox="1">
              <a:spLocks noChangeArrowheads="1"/>
            </p:cNvSpPr>
            <p:nvPr/>
          </p:nvSpPr>
          <p:spPr bwMode="black">
            <a:xfrm>
              <a:off x="1562613" y="1581476"/>
              <a:ext cx="2074863" cy="706205"/>
            </a:xfrm>
            <a:prstGeom prst="rect">
              <a:avLst/>
            </a:prstGeom>
            <a:noFill/>
            <a:ln>
              <a:noFill/>
            </a:ln>
            <a:effectLst>
              <a:outerShdw dist="17961" dir="2700000" algn="ctr" rotWithShape="0">
                <a:srgbClr val="0033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es-CO" sz="2400" b="1" dirty="0">
                  <a:solidFill>
                    <a:srgbClr val="FFFFFF"/>
                  </a:solidFill>
                  <a:cs typeface="Arial" panose="020B0604020202020204" pitchFamily="34" charset="0"/>
                </a:rPr>
                <a:t>  </a:t>
              </a:r>
              <a:r>
                <a:rPr lang="en-US" altLang="es-CO" sz="4400" b="1" dirty="0">
                  <a:solidFill>
                    <a:srgbClr val="FFFFFF"/>
                  </a:solidFill>
                  <a:cs typeface="Arial" panose="020B0604020202020204" pitchFamily="34" charset="0"/>
                </a:rPr>
                <a:t>1</a:t>
              </a:r>
            </a:p>
          </p:txBody>
        </p:sp>
        <p:sp>
          <p:nvSpPr>
            <p:cNvPr id="25" name="Text Box 23">
              <a:extLst>
                <a:ext uri="{FF2B5EF4-FFF2-40B4-BE49-F238E27FC236}">
                  <a16:creationId xmlns:a16="http://schemas.microsoft.com/office/drawing/2014/main" id="{1AFD1D0B-05FE-4BB3-DDA5-4506CD4CF1B3}"/>
                </a:ext>
              </a:extLst>
            </p:cNvPr>
            <p:cNvSpPr txBox="1">
              <a:spLocks noChangeArrowheads="1"/>
            </p:cNvSpPr>
            <p:nvPr/>
          </p:nvSpPr>
          <p:spPr bwMode="black">
            <a:xfrm>
              <a:off x="1562613" y="2695901"/>
              <a:ext cx="2074863" cy="706205"/>
            </a:xfrm>
            <a:prstGeom prst="rect">
              <a:avLst/>
            </a:prstGeom>
            <a:noFill/>
            <a:ln>
              <a:noFill/>
            </a:ln>
            <a:effectLst>
              <a:outerShdw dist="17961" dir="2700000" algn="ctr" rotWithShape="0">
                <a:srgbClr val="0033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es-CO" sz="2400" b="1" dirty="0">
                  <a:solidFill>
                    <a:srgbClr val="FFFFFF"/>
                  </a:solidFill>
                  <a:cs typeface="Arial" panose="020B0604020202020204" pitchFamily="34" charset="0"/>
                </a:rPr>
                <a:t>  </a:t>
              </a:r>
              <a:r>
                <a:rPr lang="en-US" altLang="es-CO" sz="4400" b="1" dirty="0">
                  <a:solidFill>
                    <a:srgbClr val="FFFFFF"/>
                  </a:solidFill>
                  <a:cs typeface="Arial" panose="020B0604020202020204" pitchFamily="34" charset="0"/>
                </a:rPr>
                <a:t>2</a:t>
              </a:r>
            </a:p>
          </p:txBody>
        </p:sp>
        <p:sp>
          <p:nvSpPr>
            <p:cNvPr id="26" name="Text Box 24">
              <a:extLst>
                <a:ext uri="{FF2B5EF4-FFF2-40B4-BE49-F238E27FC236}">
                  <a16:creationId xmlns:a16="http://schemas.microsoft.com/office/drawing/2014/main" id="{B557F889-599B-97EF-E79E-878E418E4954}"/>
                </a:ext>
              </a:extLst>
            </p:cNvPr>
            <p:cNvSpPr txBox="1">
              <a:spLocks noChangeArrowheads="1"/>
            </p:cNvSpPr>
            <p:nvPr/>
          </p:nvSpPr>
          <p:spPr bwMode="black">
            <a:xfrm>
              <a:off x="1562613" y="3775401"/>
              <a:ext cx="2074863" cy="706205"/>
            </a:xfrm>
            <a:prstGeom prst="rect">
              <a:avLst/>
            </a:prstGeom>
            <a:noFill/>
            <a:ln>
              <a:noFill/>
            </a:ln>
            <a:effectLst>
              <a:outerShdw dist="17961" dir="2700000" algn="ctr" rotWithShape="0">
                <a:srgbClr val="0033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es-CO" sz="2400" b="1" dirty="0">
                  <a:solidFill>
                    <a:srgbClr val="FFFFFF"/>
                  </a:solidFill>
                  <a:cs typeface="Arial" panose="020B0604020202020204" pitchFamily="34" charset="0"/>
                </a:rPr>
                <a:t>  </a:t>
              </a:r>
              <a:r>
                <a:rPr lang="en-US" altLang="es-CO" sz="4400" b="1" dirty="0">
                  <a:solidFill>
                    <a:srgbClr val="FFFFFF"/>
                  </a:solidFill>
                  <a:cs typeface="Arial" panose="020B0604020202020204" pitchFamily="34" charset="0"/>
                </a:rPr>
                <a:t>3</a:t>
              </a:r>
            </a:p>
          </p:txBody>
        </p:sp>
      </p:grpSp>
    </p:spTree>
    <p:extLst>
      <p:ext uri="{BB962C8B-B14F-4D97-AF65-F5344CB8AC3E}">
        <p14:creationId xmlns:p14="http://schemas.microsoft.com/office/powerpoint/2010/main" val="313865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A955F52-2D81-DA3D-C6FE-895FCECE880A}"/>
              </a:ext>
            </a:extLst>
          </p:cNvPr>
          <p:cNvSpPr/>
          <p:nvPr/>
        </p:nvSpPr>
        <p:spPr>
          <a:xfrm>
            <a:off x="198476" y="219743"/>
            <a:ext cx="3316001" cy="511777"/>
          </a:xfrm>
          <a:prstGeom prst="roundRect">
            <a:avLst/>
          </a:prstGeom>
          <a:solidFill>
            <a:srgbClr val="5C9C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MARCO TEÓRICO</a:t>
            </a:r>
            <a:endParaRPr lang="es-CO" sz="2800" b="1" dirty="0">
              <a:solidFill>
                <a:schemeClr val="tx1"/>
              </a:solidFill>
            </a:endParaRPr>
          </a:p>
        </p:txBody>
      </p:sp>
      <p:grpSp>
        <p:nvGrpSpPr>
          <p:cNvPr id="3" name="Group 22">
            <a:extLst>
              <a:ext uri="{FF2B5EF4-FFF2-40B4-BE49-F238E27FC236}">
                <a16:creationId xmlns:a16="http://schemas.microsoft.com/office/drawing/2014/main" id="{DCC04E93-2A1C-280D-A358-A33FC5D9892A}"/>
              </a:ext>
            </a:extLst>
          </p:cNvPr>
          <p:cNvGrpSpPr>
            <a:grpSpLocks/>
          </p:cNvGrpSpPr>
          <p:nvPr/>
        </p:nvGrpSpPr>
        <p:grpSpPr bwMode="auto">
          <a:xfrm>
            <a:off x="5499843" y="1902045"/>
            <a:ext cx="1965325" cy="1963738"/>
            <a:chOff x="144" y="384"/>
            <a:chExt cx="2080" cy="2081"/>
          </a:xfrm>
          <a:effectLst>
            <a:outerShdw blurRad="50800" dist="152400" dir="5400000" algn="ctr" rotWithShape="0">
              <a:srgbClr val="000000">
                <a:alpha val="22000"/>
              </a:srgbClr>
            </a:outerShdw>
          </a:effectLst>
        </p:grpSpPr>
        <p:sp>
          <p:nvSpPr>
            <p:cNvPr id="8" name="Oval 23">
              <a:extLst>
                <a:ext uri="{FF2B5EF4-FFF2-40B4-BE49-F238E27FC236}">
                  <a16:creationId xmlns:a16="http://schemas.microsoft.com/office/drawing/2014/main" id="{4D948243-A5CB-ADC4-2680-1E2E649A085A}"/>
                </a:ext>
              </a:extLst>
            </p:cNvPr>
            <p:cNvSpPr>
              <a:spLocks noChangeArrowheads="1"/>
            </p:cNvSpPr>
            <p:nvPr/>
          </p:nvSpPr>
          <p:spPr bwMode="ltGray">
            <a:xfrm>
              <a:off x="144" y="384"/>
              <a:ext cx="2080" cy="2081"/>
            </a:xfrm>
            <a:prstGeom prst="ellipse">
              <a:avLst/>
            </a:prstGeom>
            <a:gradFill rotWithShape="1">
              <a:gsLst>
                <a:gs pos="0">
                  <a:schemeClr val="folHlink">
                    <a:gamma/>
                    <a:shade val="22353"/>
                    <a:invGamma/>
                    <a:alpha val="71001"/>
                  </a:schemeClr>
                </a:gs>
                <a:gs pos="50000">
                  <a:schemeClr val="folHlink">
                    <a:alpha val="80000"/>
                  </a:schemeClr>
                </a:gs>
                <a:gs pos="100000">
                  <a:schemeClr val="folHlink">
                    <a:gamma/>
                    <a:shade val="22353"/>
                    <a:invGamma/>
                    <a:alpha val="71001"/>
                  </a:scheme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s-CO"/>
            </a:p>
          </p:txBody>
        </p:sp>
        <p:pic>
          <p:nvPicPr>
            <p:cNvPr id="15" name="Picture 24">
              <a:extLst>
                <a:ext uri="{FF2B5EF4-FFF2-40B4-BE49-F238E27FC236}">
                  <a16:creationId xmlns:a16="http://schemas.microsoft.com/office/drawing/2014/main" id="{99CA79B8-84A4-B6E2-7C03-E61C412D7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27" y="392"/>
              <a:ext cx="1918" cy="1011"/>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6" name="Picture 25">
              <a:extLst>
                <a:ext uri="{FF2B5EF4-FFF2-40B4-BE49-F238E27FC236}">
                  <a16:creationId xmlns:a16="http://schemas.microsoft.com/office/drawing/2014/main" id="{D8A075FA-BB43-583C-26F9-7218CA9EA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flipV="1">
              <a:off x="228" y="1437"/>
              <a:ext cx="1918" cy="1011"/>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grpSp>
      <p:grpSp>
        <p:nvGrpSpPr>
          <p:cNvPr id="17" name="Group 26">
            <a:extLst>
              <a:ext uri="{FF2B5EF4-FFF2-40B4-BE49-F238E27FC236}">
                <a16:creationId xmlns:a16="http://schemas.microsoft.com/office/drawing/2014/main" id="{2C9C5F86-91DE-ADF2-2F85-041860643F6A}"/>
              </a:ext>
            </a:extLst>
          </p:cNvPr>
          <p:cNvGrpSpPr>
            <a:grpSpLocks/>
          </p:cNvGrpSpPr>
          <p:nvPr/>
        </p:nvGrpSpPr>
        <p:grpSpPr bwMode="auto">
          <a:xfrm>
            <a:off x="3639293" y="2660870"/>
            <a:ext cx="2185988" cy="2185988"/>
            <a:chOff x="144" y="384"/>
            <a:chExt cx="2080" cy="2081"/>
          </a:xfrm>
          <a:effectLst>
            <a:outerShdw blurRad="50800" dist="152400" dir="5400000" algn="ctr" rotWithShape="0">
              <a:srgbClr val="000000">
                <a:alpha val="31000"/>
              </a:srgbClr>
            </a:outerShdw>
            <a:reflection stA="0" endPos="65000" dir="5400000" sy="-100000" algn="bl" rotWithShape="0"/>
          </a:effectLst>
        </p:grpSpPr>
        <p:sp>
          <p:nvSpPr>
            <p:cNvPr id="18" name="Oval 27">
              <a:extLst>
                <a:ext uri="{FF2B5EF4-FFF2-40B4-BE49-F238E27FC236}">
                  <a16:creationId xmlns:a16="http://schemas.microsoft.com/office/drawing/2014/main" id="{1F9BD5A9-CC5A-0E14-C6FB-82AD62D9B694}"/>
                </a:ext>
              </a:extLst>
            </p:cNvPr>
            <p:cNvSpPr>
              <a:spLocks noChangeArrowheads="1"/>
            </p:cNvSpPr>
            <p:nvPr/>
          </p:nvSpPr>
          <p:spPr bwMode="gray">
            <a:xfrm>
              <a:off x="144" y="384"/>
              <a:ext cx="2080" cy="2081"/>
            </a:xfrm>
            <a:prstGeom prst="ellipse">
              <a:avLst/>
            </a:prstGeom>
            <a:gradFill rotWithShape="1">
              <a:gsLst>
                <a:gs pos="0">
                  <a:schemeClr val="hlink">
                    <a:gamma/>
                    <a:shade val="31765"/>
                    <a:invGamma/>
                    <a:alpha val="71001"/>
                  </a:schemeClr>
                </a:gs>
                <a:gs pos="50000">
                  <a:schemeClr val="hlink">
                    <a:alpha val="80000"/>
                  </a:schemeClr>
                </a:gs>
                <a:gs pos="100000">
                  <a:schemeClr val="hlink">
                    <a:gamma/>
                    <a:shade val="31765"/>
                    <a:invGamma/>
                    <a:alpha val="71001"/>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s-CO"/>
            </a:p>
          </p:txBody>
        </p:sp>
        <p:pic>
          <p:nvPicPr>
            <p:cNvPr id="19" name="Picture 28">
              <a:extLst>
                <a:ext uri="{FF2B5EF4-FFF2-40B4-BE49-F238E27FC236}">
                  <a16:creationId xmlns:a16="http://schemas.microsoft.com/office/drawing/2014/main" id="{06C7F818-8F23-315C-5890-B634992F4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7" y="392"/>
              <a:ext cx="1918" cy="1011"/>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45791" dir="3378596" algn="ctr" rotWithShape="0">
                      <a:srgbClr val="808080"/>
                    </a:outerShdw>
                  </a:effectLst>
                </a14:hiddenEffects>
              </a:ext>
            </a:extLst>
          </p:spPr>
        </p:pic>
        <p:pic>
          <p:nvPicPr>
            <p:cNvPr id="25" name="Picture 29">
              <a:extLst>
                <a:ext uri="{FF2B5EF4-FFF2-40B4-BE49-F238E27FC236}">
                  <a16:creationId xmlns:a16="http://schemas.microsoft.com/office/drawing/2014/main" id="{F134A336-5CF3-7484-7E47-20F0B58B3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flipV="1">
              <a:off x="228" y="1437"/>
              <a:ext cx="1918" cy="1011"/>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45791" dir="3378596" algn="ctr" rotWithShape="0">
                      <a:srgbClr val="808080"/>
                    </a:outerShdw>
                  </a:effectLst>
                </a14:hiddenEffects>
              </a:ext>
            </a:extLst>
          </p:spPr>
        </p:pic>
      </p:grpSp>
      <p:grpSp>
        <p:nvGrpSpPr>
          <p:cNvPr id="26" name="Group 30">
            <a:extLst>
              <a:ext uri="{FF2B5EF4-FFF2-40B4-BE49-F238E27FC236}">
                <a16:creationId xmlns:a16="http://schemas.microsoft.com/office/drawing/2014/main" id="{B101A465-7958-BFBB-9B05-A375FD45A832}"/>
              </a:ext>
            </a:extLst>
          </p:cNvPr>
          <p:cNvGrpSpPr>
            <a:grpSpLocks/>
          </p:cNvGrpSpPr>
          <p:nvPr/>
        </p:nvGrpSpPr>
        <p:grpSpPr bwMode="auto">
          <a:xfrm>
            <a:off x="1361231" y="1055908"/>
            <a:ext cx="2901950" cy="2900362"/>
            <a:chOff x="144" y="384"/>
            <a:chExt cx="2080" cy="2081"/>
          </a:xfrm>
          <a:effectLst>
            <a:outerShdw blurRad="50800" dist="215900" dir="10020000" algn="br" rotWithShape="0">
              <a:prstClr val="black">
                <a:alpha val="40000"/>
              </a:prstClr>
            </a:outerShdw>
          </a:effectLst>
        </p:grpSpPr>
        <p:sp>
          <p:nvSpPr>
            <p:cNvPr id="27" name="Oval 31">
              <a:extLst>
                <a:ext uri="{FF2B5EF4-FFF2-40B4-BE49-F238E27FC236}">
                  <a16:creationId xmlns:a16="http://schemas.microsoft.com/office/drawing/2014/main" id="{A46DC15E-CE68-ADEE-71B1-439865EF5502}"/>
                </a:ext>
              </a:extLst>
            </p:cNvPr>
            <p:cNvSpPr>
              <a:spLocks noChangeArrowheads="1"/>
            </p:cNvSpPr>
            <p:nvPr/>
          </p:nvSpPr>
          <p:spPr bwMode="ltGray">
            <a:xfrm>
              <a:off x="144" y="384"/>
              <a:ext cx="2080" cy="2081"/>
            </a:xfrm>
            <a:prstGeom prst="ellipse">
              <a:avLst/>
            </a:prstGeom>
            <a:gradFill rotWithShape="1">
              <a:gsLst>
                <a:gs pos="0">
                  <a:schemeClr val="accent1">
                    <a:gamma/>
                    <a:shade val="31765"/>
                    <a:invGamma/>
                  </a:schemeClr>
                </a:gs>
                <a:gs pos="50000">
                  <a:schemeClr val="accent1">
                    <a:alpha val="80000"/>
                  </a:schemeClr>
                </a:gs>
                <a:gs pos="100000">
                  <a:schemeClr val="accent1">
                    <a:gamma/>
                    <a:shade val="3176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8" name="Picture 32">
              <a:extLst>
                <a:ext uri="{FF2B5EF4-FFF2-40B4-BE49-F238E27FC236}">
                  <a16:creationId xmlns:a16="http://schemas.microsoft.com/office/drawing/2014/main" id="{2FA1D8EA-6A3D-24BF-F899-AAF2F763A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27" y="392"/>
              <a:ext cx="1918" cy="101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3">
              <a:extLst>
                <a:ext uri="{FF2B5EF4-FFF2-40B4-BE49-F238E27FC236}">
                  <a16:creationId xmlns:a16="http://schemas.microsoft.com/office/drawing/2014/main" id="{70316625-D4ED-443C-3AB2-4FAA3EB9B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flipV="1">
              <a:off x="228" y="1437"/>
              <a:ext cx="1918" cy="101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4">
            <a:extLst>
              <a:ext uri="{FF2B5EF4-FFF2-40B4-BE49-F238E27FC236}">
                <a16:creationId xmlns:a16="http://schemas.microsoft.com/office/drawing/2014/main" id="{9733FFE3-AE89-088A-6BD2-CCF545B25508}"/>
              </a:ext>
            </a:extLst>
          </p:cNvPr>
          <p:cNvSpPr txBox="1">
            <a:spLocks noChangeArrowheads="1"/>
          </p:cNvSpPr>
          <p:nvPr/>
        </p:nvSpPr>
        <p:spPr bwMode="gray">
          <a:xfrm>
            <a:off x="1444705" y="1962370"/>
            <a:ext cx="27660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s-CO" sz="3200" b="1" dirty="0">
                <a:solidFill>
                  <a:srgbClr val="1C1C1C"/>
                </a:solidFill>
              </a:rPr>
              <a:t>MEZCLAS</a:t>
            </a:r>
          </a:p>
          <a:p>
            <a:pPr algn="ctr" eaLnBrk="0" hangingPunct="0"/>
            <a:r>
              <a:rPr lang="en-US" altLang="es-CO" sz="3200" b="1" dirty="0">
                <a:solidFill>
                  <a:srgbClr val="1C1C1C"/>
                </a:solidFill>
              </a:rPr>
              <a:t>ASFÁLTICAS</a:t>
            </a:r>
          </a:p>
        </p:txBody>
      </p:sp>
      <p:sp>
        <p:nvSpPr>
          <p:cNvPr id="31" name="Text Box 37">
            <a:extLst>
              <a:ext uri="{FF2B5EF4-FFF2-40B4-BE49-F238E27FC236}">
                <a16:creationId xmlns:a16="http://schemas.microsoft.com/office/drawing/2014/main" id="{EDEB76D9-2123-906F-3A57-B9C91ED9245C}"/>
              </a:ext>
            </a:extLst>
          </p:cNvPr>
          <p:cNvSpPr txBox="1">
            <a:spLocks noChangeArrowheads="1"/>
          </p:cNvSpPr>
          <p:nvPr/>
        </p:nvSpPr>
        <p:spPr bwMode="gray">
          <a:xfrm>
            <a:off x="3959968" y="3311745"/>
            <a:ext cx="1541463"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s-CO" sz="2000" b="1" dirty="0" err="1">
                <a:solidFill>
                  <a:srgbClr val="000000"/>
                </a:solidFill>
              </a:rPr>
              <a:t>Clasificación</a:t>
            </a:r>
            <a:r>
              <a:rPr lang="en-US" altLang="es-CO" sz="2000" b="1" dirty="0">
                <a:solidFill>
                  <a:srgbClr val="000000"/>
                </a:solidFill>
              </a:rPr>
              <a:t> de </a:t>
            </a:r>
            <a:r>
              <a:rPr lang="en-US" altLang="es-CO" sz="2000" b="1" dirty="0" err="1">
                <a:solidFill>
                  <a:srgbClr val="000000"/>
                </a:solidFill>
              </a:rPr>
              <a:t>Mezclas</a:t>
            </a:r>
            <a:r>
              <a:rPr lang="en-US" altLang="es-CO" sz="2000" b="1" dirty="0">
                <a:solidFill>
                  <a:srgbClr val="000000"/>
                </a:solidFill>
              </a:rPr>
              <a:t> </a:t>
            </a:r>
            <a:r>
              <a:rPr lang="en-US" altLang="es-CO" sz="2000" b="1" dirty="0" err="1">
                <a:solidFill>
                  <a:srgbClr val="000000"/>
                </a:solidFill>
              </a:rPr>
              <a:t>Asfálticas</a:t>
            </a:r>
            <a:endParaRPr lang="en-US" altLang="es-CO" sz="2000" b="1" dirty="0">
              <a:solidFill>
                <a:srgbClr val="000000"/>
              </a:solidFill>
            </a:endParaRPr>
          </a:p>
        </p:txBody>
      </p:sp>
      <p:sp>
        <p:nvSpPr>
          <p:cNvPr id="32" name="Text Box 38">
            <a:extLst>
              <a:ext uri="{FF2B5EF4-FFF2-40B4-BE49-F238E27FC236}">
                <a16:creationId xmlns:a16="http://schemas.microsoft.com/office/drawing/2014/main" id="{D09E3A7F-6B1A-566E-6882-3584934D362B}"/>
              </a:ext>
            </a:extLst>
          </p:cNvPr>
          <p:cNvSpPr txBox="1">
            <a:spLocks noChangeArrowheads="1"/>
          </p:cNvSpPr>
          <p:nvPr/>
        </p:nvSpPr>
        <p:spPr bwMode="gray">
          <a:xfrm>
            <a:off x="5733206" y="2390995"/>
            <a:ext cx="1541462"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s-CO" sz="2000" b="1" dirty="0" err="1">
                <a:solidFill>
                  <a:srgbClr val="000000"/>
                </a:solidFill>
              </a:rPr>
              <a:t>Propiedades</a:t>
            </a:r>
            <a:r>
              <a:rPr lang="en-US" altLang="es-CO" sz="2000" b="1" dirty="0">
                <a:solidFill>
                  <a:srgbClr val="000000"/>
                </a:solidFill>
              </a:rPr>
              <a:t> de </a:t>
            </a:r>
            <a:r>
              <a:rPr lang="en-US" altLang="es-CO" sz="2000" b="1" dirty="0" err="1">
                <a:solidFill>
                  <a:srgbClr val="000000"/>
                </a:solidFill>
              </a:rPr>
              <a:t>Mezclas</a:t>
            </a:r>
            <a:r>
              <a:rPr lang="en-US" altLang="es-CO" sz="2000" b="1" dirty="0">
                <a:solidFill>
                  <a:srgbClr val="000000"/>
                </a:solidFill>
              </a:rPr>
              <a:t> </a:t>
            </a:r>
            <a:r>
              <a:rPr lang="en-US" altLang="es-CO" sz="2000" b="1" dirty="0" err="1">
                <a:solidFill>
                  <a:srgbClr val="000000"/>
                </a:solidFill>
              </a:rPr>
              <a:t>Asfálticas</a:t>
            </a:r>
            <a:endParaRPr lang="en-US" altLang="es-CO" sz="2000" b="1" dirty="0">
              <a:solidFill>
                <a:srgbClr val="000000"/>
              </a:solidFill>
            </a:endParaRPr>
          </a:p>
        </p:txBody>
      </p:sp>
    </p:spTree>
    <p:extLst>
      <p:ext uri="{BB962C8B-B14F-4D97-AF65-F5344CB8AC3E}">
        <p14:creationId xmlns:p14="http://schemas.microsoft.com/office/powerpoint/2010/main" val="94472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AA81C2-66A5-6DAA-7F80-FA10D8131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8" t="25579" r="82096" b="25822"/>
          <a:stretch/>
        </p:blipFill>
        <p:spPr bwMode="auto">
          <a:xfrm>
            <a:off x="60488" y="4373216"/>
            <a:ext cx="600684" cy="731517"/>
          </a:xfrm>
          <a:prstGeom prst="rect">
            <a:avLst/>
          </a:prstGeom>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E0EDF4B5-407A-71A8-D9B0-02E13F824546}"/>
              </a:ext>
            </a:extLst>
          </p:cNvPr>
          <p:cNvSpPr/>
          <p:nvPr/>
        </p:nvSpPr>
        <p:spPr>
          <a:xfrm>
            <a:off x="135172" y="2146852"/>
            <a:ext cx="683812" cy="866692"/>
          </a:xfrm>
          <a:prstGeom prst="rect">
            <a:avLst/>
          </a:prstGeom>
          <a:solidFill>
            <a:srgbClr val="5C9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esquinas redondeadas 4">
            <a:extLst>
              <a:ext uri="{FF2B5EF4-FFF2-40B4-BE49-F238E27FC236}">
                <a16:creationId xmlns:a16="http://schemas.microsoft.com/office/drawing/2014/main" id="{1F001331-5088-54E4-B60A-512CE8B6BB5B}"/>
              </a:ext>
            </a:extLst>
          </p:cNvPr>
          <p:cNvSpPr/>
          <p:nvPr/>
        </p:nvSpPr>
        <p:spPr>
          <a:xfrm>
            <a:off x="198477" y="219742"/>
            <a:ext cx="3586344" cy="511200"/>
          </a:xfrm>
          <a:prstGeom prst="roundRect">
            <a:avLst/>
          </a:prstGeom>
          <a:solidFill>
            <a:srgbClr val="4773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bg1"/>
                </a:solidFill>
              </a:rPr>
              <a:t>METODOLOGÍA</a:t>
            </a:r>
            <a:endParaRPr lang="es-CO" sz="2800" dirty="0">
              <a:solidFill>
                <a:schemeClr val="bg1"/>
              </a:solidFill>
            </a:endParaRPr>
          </a:p>
        </p:txBody>
      </p:sp>
      <p:sp>
        <p:nvSpPr>
          <p:cNvPr id="3" name="Marcador de pie de página 3">
            <a:extLst>
              <a:ext uri="{FF2B5EF4-FFF2-40B4-BE49-F238E27FC236}">
                <a16:creationId xmlns:a16="http://schemas.microsoft.com/office/drawing/2014/main" id="{D771A59A-8832-7045-5984-3BBB90EE3FA8}"/>
              </a:ext>
            </a:extLst>
          </p:cNvPr>
          <p:cNvSpPr txBox="1">
            <a:spLocks/>
          </p:cNvSpPr>
          <p:nvPr/>
        </p:nvSpPr>
        <p:spPr>
          <a:xfrm>
            <a:off x="5876652" y="5081589"/>
            <a:ext cx="2822848" cy="192930"/>
          </a:xfrm>
          <a:prstGeom prst="rect">
            <a:avLst/>
          </a:prstGeom>
        </p:spPr>
        <p:txBody>
          <a:bodyPr vert="horz" lIns="91440" tIns="45720" rIns="91440" bIns="45720" rtlCol="0" anchor="ctr"/>
          <a:lstStyle>
            <a:defPPr>
              <a:defRPr lang="es-CO"/>
            </a:defPPr>
            <a:lvl1pPr marL="0" algn="l" defTabSz="761970" rtl="0" eaLnBrk="1" latinLnBrk="0" hangingPunct="1">
              <a:defRPr sz="900" kern="1200">
                <a:solidFill>
                  <a:schemeClr val="tx1">
                    <a:tint val="75000"/>
                  </a:schemeClr>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n-US"/>
              <a:t>Ciencias del Deporte y la Educación Física</a:t>
            </a:r>
            <a:endParaRPr lang="en-US" dirty="0"/>
          </a:p>
        </p:txBody>
      </p:sp>
      <p:sp>
        <p:nvSpPr>
          <p:cNvPr id="6" name="Freeform 3">
            <a:extLst>
              <a:ext uri="{FF2B5EF4-FFF2-40B4-BE49-F238E27FC236}">
                <a16:creationId xmlns:a16="http://schemas.microsoft.com/office/drawing/2014/main" id="{96A7BDB0-9C8F-F70A-32AC-6FE889AAA39A}"/>
              </a:ext>
            </a:extLst>
          </p:cNvPr>
          <p:cNvSpPr>
            <a:spLocks/>
          </p:cNvSpPr>
          <p:nvPr/>
        </p:nvSpPr>
        <p:spPr bwMode="gray">
          <a:xfrm>
            <a:off x="541338" y="1260475"/>
            <a:ext cx="7999412" cy="2476500"/>
          </a:xfrm>
          <a:custGeom>
            <a:avLst/>
            <a:gdLst>
              <a:gd name="T0" fmla="*/ 0 w 5424"/>
              <a:gd name="T1" fmla="*/ 1440 h 1488"/>
              <a:gd name="T2" fmla="*/ 0 w 5424"/>
              <a:gd name="T3" fmla="*/ 1488 h 1488"/>
              <a:gd name="T4" fmla="*/ 1152 w 5424"/>
              <a:gd name="T5" fmla="*/ 1488 h 1488"/>
              <a:gd name="T6" fmla="*/ 1392 w 5424"/>
              <a:gd name="T7" fmla="*/ 1008 h 1488"/>
              <a:gd name="T8" fmla="*/ 2544 w 5424"/>
              <a:gd name="T9" fmla="*/ 1008 h 1488"/>
              <a:gd name="T10" fmla="*/ 2832 w 5424"/>
              <a:gd name="T11" fmla="*/ 528 h 1488"/>
              <a:gd name="T12" fmla="*/ 3984 w 5424"/>
              <a:gd name="T13" fmla="*/ 528 h 1488"/>
              <a:gd name="T14" fmla="*/ 4272 w 5424"/>
              <a:gd name="T15" fmla="*/ 48 h 1488"/>
              <a:gd name="T16" fmla="*/ 5424 w 5424"/>
              <a:gd name="T17" fmla="*/ 48 h 1488"/>
              <a:gd name="T18" fmla="*/ 5424 w 5424"/>
              <a:gd name="T19" fmla="*/ 0 h 1488"/>
              <a:gd name="T20" fmla="*/ 4272 w 5424"/>
              <a:gd name="T21" fmla="*/ 0 h 1488"/>
              <a:gd name="T22" fmla="*/ 3984 w 5424"/>
              <a:gd name="T23" fmla="*/ 480 h 1488"/>
              <a:gd name="T24" fmla="*/ 2832 w 5424"/>
              <a:gd name="T25" fmla="*/ 480 h 1488"/>
              <a:gd name="T26" fmla="*/ 2544 w 5424"/>
              <a:gd name="T27" fmla="*/ 960 h 1488"/>
              <a:gd name="T28" fmla="*/ 1392 w 5424"/>
              <a:gd name="T29" fmla="*/ 960 h 1488"/>
              <a:gd name="T30" fmla="*/ 1152 w 5424"/>
              <a:gd name="T31" fmla="*/ 1440 h 1488"/>
              <a:gd name="T32" fmla="*/ 0 w 5424"/>
              <a:gd name="T33" fmla="*/ 14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a:noFill/>
          </a:ln>
          <a:effectLst/>
          <a:scene3d>
            <a:camera prst="legacyPerspectiveTop"/>
            <a:lightRig rig="legacyNormal3" dir="r"/>
          </a:scene3d>
          <a:sp3d extrusionH="1801800" prstMaterial="legacyPlastic">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s-CO"/>
          </a:p>
        </p:txBody>
      </p:sp>
      <p:grpSp>
        <p:nvGrpSpPr>
          <p:cNvPr id="7" name="Group 4">
            <a:extLst>
              <a:ext uri="{FF2B5EF4-FFF2-40B4-BE49-F238E27FC236}">
                <a16:creationId xmlns:a16="http://schemas.microsoft.com/office/drawing/2014/main" id="{9FEFD147-0609-E555-6D46-79DB04B464D3}"/>
              </a:ext>
            </a:extLst>
          </p:cNvPr>
          <p:cNvGrpSpPr>
            <a:grpSpLocks/>
          </p:cNvGrpSpPr>
          <p:nvPr/>
        </p:nvGrpSpPr>
        <p:grpSpPr bwMode="auto">
          <a:xfrm>
            <a:off x="996784" y="2112708"/>
            <a:ext cx="1420979" cy="1408368"/>
            <a:chOff x="482" y="1851"/>
            <a:chExt cx="860" cy="796"/>
          </a:xfrm>
        </p:grpSpPr>
        <p:sp>
          <p:nvSpPr>
            <p:cNvPr id="8" name="Freeform 5">
              <a:extLst>
                <a:ext uri="{FF2B5EF4-FFF2-40B4-BE49-F238E27FC236}">
                  <a16:creationId xmlns:a16="http://schemas.microsoft.com/office/drawing/2014/main" id="{7EC1FF45-34C1-B6D3-489D-B5A00CEB04D8}"/>
                </a:ext>
              </a:extLst>
            </p:cNvPr>
            <p:cNvSpPr>
              <a:spLocks/>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Lst>
              <a:ahLst/>
              <a:cxnLst>
                <a:cxn ang="0">
                  <a:pos x="T0" y="T1"/>
                </a:cxn>
                <a:cxn ang="0">
                  <a:pos x="T2" y="T3"/>
                </a:cxn>
                <a:cxn ang="0">
                  <a:pos x="T4" y="T5"/>
                </a:cxn>
                <a:cxn ang="0">
                  <a:pos x="T6" y="T7"/>
                </a:cxn>
                <a:cxn ang="0">
                  <a:pos x="T8" y="T9"/>
                </a:cxn>
                <a:cxn ang="0">
                  <a:pos x="T10" y="T11"/>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9" name="Freeform 6">
              <a:extLst>
                <a:ext uri="{FF2B5EF4-FFF2-40B4-BE49-F238E27FC236}">
                  <a16:creationId xmlns:a16="http://schemas.microsoft.com/office/drawing/2014/main" id="{27C87909-C60E-816B-5A9B-B3E57666D8E9}"/>
                </a:ext>
              </a:extLst>
            </p:cNvPr>
            <p:cNvSpPr>
              <a:spLocks/>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Lst>
              <a:ahLst/>
              <a:cxnLst>
                <a:cxn ang="0">
                  <a:pos x="T0" y="T1"/>
                </a:cxn>
                <a:cxn ang="0">
                  <a:pos x="T2" y="T3"/>
                </a:cxn>
                <a:cxn ang="0">
                  <a:pos x="T4" y="T5"/>
                </a:cxn>
                <a:cxn ang="0">
                  <a:pos x="T6" y="T7"/>
                </a:cxn>
                <a:cxn ang="0">
                  <a:pos x="T8" y="T9"/>
                </a:cxn>
                <a:cxn ang="0">
                  <a:pos x="T10" y="T11"/>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0" name="Freeform 7">
              <a:extLst>
                <a:ext uri="{FF2B5EF4-FFF2-40B4-BE49-F238E27FC236}">
                  <a16:creationId xmlns:a16="http://schemas.microsoft.com/office/drawing/2014/main" id="{D8DC7DA6-7B1F-1AD1-2F4B-B581E53A5CA7}"/>
                </a:ext>
              </a:extLst>
            </p:cNvPr>
            <p:cNvSpPr>
              <a:spLocks/>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Lst>
              <a:ahLst/>
              <a:cxnLst>
                <a:cxn ang="0">
                  <a:pos x="T0" y="T1"/>
                </a:cxn>
                <a:cxn ang="0">
                  <a:pos x="T2" y="T3"/>
                </a:cxn>
                <a:cxn ang="0">
                  <a:pos x="T4" y="T5"/>
                </a:cxn>
                <a:cxn ang="0">
                  <a:pos x="T6" y="T7"/>
                </a:cxn>
                <a:cxn ang="0">
                  <a:pos x="T8" y="T9"/>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1" name="Freeform 8">
              <a:extLst>
                <a:ext uri="{FF2B5EF4-FFF2-40B4-BE49-F238E27FC236}">
                  <a16:creationId xmlns:a16="http://schemas.microsoft.com/office/drawing/2014/main" id="{71ABBC75-FEA5-1221-6633-13F44EB0F553}"/>
                </a:ext>
              </a:extLst>
            </p:cNvPr>
            <p:cNvSpPr>
              <a:spLocks/>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a:noFill/>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contourClr>
                <a:srgbClr val="FFFFFF"/>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s-CO"/>
            </a:p>
          </p:txBody>
        </p:sp>
        <p:sp>
          <p:nvSpPr>
            <p:cNvPr id="12" name="Freeform 9">
              <a:extLst>
                <a:ext uri="{FF2B5EF4-FFF2-40B4-BE49-F238E27FC236}">
                  <a16:creationId xmlns:a16="http://schemas.microsoft.com/office/drawing/2014/main" id="{9C181806-4DBB-AFC4-FEE5-C3EE3D105D08}"/>
                </a:ext>
              </a:extLst>
            </p:cNvPr>
            <p:cNvSpPr>
              <a:spLocks/>
            </p:cNvSpPr>
            <p:nvPr/>
          </p:nvSpPr>
          <p:spPr bwMode="gray">
            <a:xfrm>
              <a:off x="698" y="1851"/>
              <a:ext cx="282" cy="716"/>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a:noFill/>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contourClr>
                <a:srgbClr val="FFFFFF"/>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s-CO"/>
            </a:p>
          </p:txBody>
        </p:sp>
        <p:sp>
          <p:nvSpPr>
            <p:cNvPr id="13" name="Freeform 10">
              <a:extLst>
                <a:ext uri="{FF2B5EF4-FFF2-40B4-BE49-F238E27FC236}">
                  <a16:creationId xmlns:a16="http://schemas.microsoft.com/office/drawing/2014/main" id="{D2091811-2A6C-F882-AE49-57443C5ECEFF}"/>
                </a:ext>
              </a:extLst>
            </p:cNvPr>
            <p:cNvSpPr>
              <a:spLocks/>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a:noFill/>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contourClr>
                <a:srgbClr val="FFFFFF"/>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s-CO"/>
            </a:p>
          </p:txBody>
        </p:sp>
      </p:grpSp>
      <p:pic>
        <p:nvPicPr>
          <p:cNvPr id="14" name="Picture 11" descr="161">
            <a:extLst>
              <a:ext uri="{FF2B5EF4-FFF2-40B4-BE49-F238E27FC236}">
                <a16:creationId xmlns:a16="http://schemas.microsoft.com/office/drawing/2014/main" id="{813F2036-E40A-C407-3228-814BD75B55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821488" y="120650"/>
            <a:ext cx="105727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232">
            <a:extLst>
              <a:ext uri="{FF2B5EF4-FFF2-40B4-BE49-F238E27FC236}">
                <a16:creationId xmlns:a16="http://schemas.microsoft.com/office/drawing/2014/main" id="{B2997FB0-CD5A-BA59-D579-43A356F317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4633888" y="723900"/>
            <a:ext cx="1454175" cy="12715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133">
            <a:extLst>
              <a:ext uri="{FF2B5EF4-FFF2-40B4-BE49-F238E27FC236}">
                <a16:creationId xmlns:a16="http://schemas.microsoft.com/office/drawing/2014/main" id="{2078AC69-BAE6-798F-A94D-A4B4DBEFE9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3008314" y="1377696"/>
            <a:ext cx="1236662" cy="140836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80808">
                      <a:alpha val="50000"/>
                    </a:srgbClr>
                  </a:outerShdw>
                </a:effectLst>
              </a14:hiddenEffects>
            </a:ext>
          </a:extLst>
        </p:spPr>
      </p:pic>
      <p:sp>
        <p:nvSpPr>
          <p:cNvPr id="17" name="Rectangle 20">
            <a:extLst>
              <a:ext uri="{FF2B5EF4-FFF2-40B4-BE49-F238E27FC236}">
                <a16:creationId xmlns:a16="http://schemas.microsoft.com/office/drawing/2014/main" id="{1813CD99-D971-CECE-2293-DB85EDAA1504}"/>
              </a:ext>
            </a:extLst>
          </p:cNvPr>
          <p:cNvSpPr>
            <a:spLocks noChangeArrowheads="1"/>
          </p:cNvSpPr>
          <p:nvPr/>
        </p:nvSpPr>
        <p:spPr bwMode="gray">
          <a:xfrm>
            <a:off x="541338" y="4183063"/>
            <a:ext cx="1768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dirty="0" err="1">
                <a:solidFill>
                  <a:srgbClr val="000000"/>
                </a:solidFill>
                <a:cs typeface="Arial" panose="020B0604020202020204" pitchFamily="34" charset="0"/>
              </a:rPr>
              <a:t>Aplicada</a:t>
            </a:r>
            <a:endParaRPr lang="en-US" sz="1600" b="1" dirty="0">
              <a:solidFill>
                <a:srgbClr val="000000"/>
              </a:solidFill>
              <a:cs typeface="Arial" panose="020B0604020202020204" pitchFamily="34" charset="0"/>
            </a:endParaRPr>
          </a:p>
        </p:txBody>
      </p:sp>
      <p:sp>
        <p:nvSpPr>
          <p:cNvPr id="18" name="Rectangle 21">
            <a:extLst>
              <a:ext uri="{FF2B5EF4-FFF2-40B4-BE49-F238E27FC236}">
                <a16:creationId xmlns:a16="http://schemas.microsoft.com/office/drawing/2014/main" id="{6A98D381-4E53-7630-428D-E202CC4B4B21}"/>
              </a:ext>
            </a:extLst>
          </p:cNvPr>
          <p:cNvSpPr>
            <a:spLocks noChangeArrowheads="1"/>
          </p:cNvSpPr>
          <p:nvPr/>
        </p:nvSpPr>
        <p:spPr bwMode="gray">
          <a:xfrm>
            <a:off x="2874963" y="3402310"/>
            <a:ext cx="14175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b="1" dirty="0" err="1">
                <a:solidFill>
                  <a:srgbClr val="000000"/>
                </a:solidFill>
                <a:cs typeface="Arial" panose="020B0604020202020204" pitchFamily="34" charset="0"/>
              </a:rPr>
              <a:t>Cualitativa</a:t>
            </a:r>
            <a:endParaRPr lang="en-US" sz="1600" b="1" dirty="0">
              <a:solidFill>
                <a:srgbClr val="000000"/>
              </a:solidFill>
              <a:cs typeface="Arial" panose="020B0604020202020204" pitchFamily="34" charset="0"/>
            </a:endParaRPr>
          </a:p>
          <a:p>
            <a:pPr algn="ctr"/>
            <a:r>
              <a:rPr lang="en-US" sz="1600" b="1" dirty="0">
                <a:solidFill>
                  <a:srgbClr val="000000"/>
                </a:solidFill>
                <a:cs typeface="Arial" panose="020B0604020202020204" pitchFamily="34" charset="0"/>
              </a:rPr>
              <a:t>Y</a:t>
            </a:r>
          </a:p>
          <a:p>
            <a:pPr algn="ctr"/>
            <a:r>
              <a:rPr lang="en-US" sz="1600" b="1" dirty="0" err="1">
                <a:solidFill>
                  <a:srgbClr val="000000"/>
                </a:solidFill>
                <a:cs typeface="Arial" panose="020B0604020202020204" pitchFamily="34" charset="0"/>
              </a:rPr>
              <a:t>Exploratoria</a:t>
            </a:r>
            <a:endParaRPr lang="en-US" sz="1600" b="1" dirty="0">
              <a:solidFill>
                <a:srgbClr val="000000"/>
              </a:solidFill>
              <a:cs typeface="Arial" panose="020B0604020202020204" pitchFamily="34" charset="0"/>
            </a:endParaRPr>
          </a:p>
        </p:txBody>
      </p:sp>
      <p:sp>
        <p:nvSpPr>
          <p:cNvPr id="19" name="Rectangle 22">
            <a:extLst>
              <a:ext uri="{FF2B5EF4-FFF2-40B4-BE49-F238E27FC236}">
                <a16:creationId xmlns:a16="http://schemas.microsoft.com/office/drawing/2014/main" id="{638ED4CE-BC97-2236-2CD5-14078F0E13A8}"/>
              </a:ext>
            </a:extLst>
          </p:cNvPr>
          <p:cNvSpPr>
            <a:spLocks noChangeArrowheads="1"/>
          </p:cNvSpPr>
          <p:nvPr/>
        </p:nvSpPr>
        <p:spPr bwMode="gray">
          <a:xfrm>
            <a:off x="4665663" y="2610222"/>
            <a:ext cx="17700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dirty="0" err="1">
                <a:solidFill>
                  <a:srgbClr val="000000"/>
                </a:solidFill>
                <a:cs typeface="Arial" panose="020B0604020202020204" pitchFamily="34" charset="0"/>
              </a:rPr>
              <a:t>Análisis</a:t>
            </a:r>
            <a:r>
              <a:rPr lang="en-US" sz="1600" b="1" dirty="0">
                <a:solidFill>
                  <a:srgbClr val="000000"/>
                </a:solidFill>
                <a:cs typeface="Arial" panose="020B0604020202020204" pitchFamily="34" charset="0"/>
              </a:rPr>
              <a:t>,</a:t>
            </a:r>
          </a:p>
          <a:p>
            <a:pPr algn="ctr"/>
            <a:r>
              <a:rPr lang="en-US" sz="1600" b="1" dirty="0" err="1">
                <a:solidFill>
                  <a:srgbClr val="000000"/>
                </a:solidFill>
                <a:cs typeface="Arial" panose="020B0604020202020204" pitchFamily="34" charset="0"/>
              </a:rPr>
              <a:t>Experimentación</a:t>
            </a:r>
            <a:r>
              <a:rPr lang="en-US" sz="1600" b="1" dirty="0">
                <a:solidFill>
                  <a:srgbClr val="000000"/>
                </a:solidFill>
                <a:cs typeface="Arial" panose="020B0604020202020204" pitchFamily="34" charset="0"/>
              </a:rPr>
              <a:t>,</a:t>
            </a:r>
          </a:p>
          <a:p>
            <a:pPr algn="ctr"/>
            <a:r>
              <a:rPr lang="en-US" sz="1600" b="1" dirty="0" err="1">
                <a:solidFill>
                  <a:srgbClr val="000000"/>
                </a:solidFill>
                <a:cs typeface="Arial" panose="020B0604020202020204" pitchFamily="34" charset="0"/>
              </a:rPr>
              <a:t>Recolección</a:t>
            </a:r>
            <a:r>
              <a:rPr lang="en-US" sz="1600" b="1" dirty="0">
                <a:solidFill>
                  <a:srgbClr val="000000"/>
                </a:solidFill>
                <a:cs typeface="Arial" panose="020B0604020202020204" pitchFamily="34" charset="0"/>
              </a:rPr>
              <a:t> de Datos y </a:t>
            </a:r>
            <a:r>
              <a:rPr lang="en-US" sz="1600" b="1" dirty="0" err="1">
                <a:solidFill>
                  <a:srgbClr val="000000"/>
                </a:solidFill>
                <a:cs typeface="Arial" panose="020B0604020202020204" pitchFamily="34" charset="0"/>
              </a:rPr>
              <a:t>Preparación</a:t>
            </a:r>
            <a:r>
              <a:rPr lang="en-US" sz="1600" b="1" dirty="0">
                <a:solidFill>
                  <a:srgbClr val="000000"/>
                </a:solidFill>
                <a:cs typeface="Arial" panose="020B0604020202020204" pitchFamily="34" charset="0"/>
              </a:rPr>
              <a:t> de </a:t>
            </a:r>
            <a:r>
              <a:rPr lang="en-US" sz="1600" b="1" dirty="0" err="1">
                <a:solidFill>
                  <a:srgbClr val="000000"/>
                </a:solidFill>
                <a:cs typeface="Arial" panose="020B0604020202020204" pitchFamily="34" charset="0"/>
              </a:rPr>
              <a:t>Muestras</a:t>
            </a:r>
            <a:endParaRPr lang="en-US" sz="1600" b="1" dirty="0">
              <a:solidFill>
                <a:srgbClr val="000000"/>
              </a:solidFill>
              <a:cs typeface="Arial" panose="020B0604020202020204" pitchFamily="34" charset="0"/>
            </a:endParaRPr>
          </a:p>
        </p:txBody>
      </p:sp>
      <p:sp>
        <p:nvSpPr>
          <p:cNvPr id="20" name="Rectangle 23">
            <a:extLst>
              <a:ext uri="{FF2B5EF4-FFF2-40B4-BE49-F238E27FC236}">
                <a16:creationId xmlns:a16="http://schemas.microsoft.com/office/drawing/2014/main" id="{0791836E-84A5-E7CE-D6D1-BF128B2A2D4E}"/>
              </a:ext>
            </a:extLst>
          </p:cNvPr>
          <p:cNvSpPr>
            <a:spLocks noChangeArrowheads="1"/>
          </p:cNvSpPr>
          <p:nvPr/>
        </p:nvSpPr>
        <p:spPr bwMode="gray">
          <a:xfrm>
            <a:off x="6770688" y="1827213"/>
            <a:ext cx="17700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dirty="0" err="1">
                <a:solidFill>
                  <a:srgbClr val="000000"/>
                </a:solidFill>
                <a:cs typeface="Arial" panose="020B0604020202020204" pitchFamily="34" charset="0"/>
              </a:rPr>
              <a:t>Mezcla</a:t>
            </a:r>
            <a:r>
              <a:rPr lang="en-US" sz="1600" b="1" dirty="0">
                <a:solidFill>
                  <a:srgbClr val="000000"/>
                </a:solidFill>
                <a:cs typeface="Arial" panose="020B0604020202020204" pitchFamily="34" charset="0"/>
              </a:rPr>
              <a:t> </a:t>
            </a:r>
            <a:r>
              <a:rPr lang="en-US" sz="1600" b="1" dirty="0" err="1">
                <a:solidFill>
                  <a:srgbClr val="000000"/>
                </a:solidFill>
                <a:cs typeface="Arial" panose="020B0604020202020204" pitchFamily="34" charset="0"/>
              </a:rPr>
              <a:t>Asfáltica</a:t>
            </a:r>
            <a:r>
              <a:rPr lang="en-US" sz="1600" b="1" dirty="0">
                <a:solidFill>
                  <a:srgbClr val="000000"/>
                </a:solidFill>
                <a:cs typeface="Arial" panose="020B0604020202020204" pitchFamily="34" charset="0"/>
              </a:rPr>
              <a:t> </a:t>
            </a:r>
            <a:r>
              <a:rPr lang="en-US" sz="1600" b="1" dirty="0" err="1">
                <a:solidFill>
                  <a:srgbClr val="000000"/>
                </a:solidFill>
                <a:cs typeface="Arial" panose="020B0604020202020204" pitchFamily="34" charset="0"/>
              </a:rPr>
              <a:t>en</a:t>
            </a:r>
            <a:r>
              <a:rPr lang="en-US" sz="1600" b="1" dirty="0">
                <a:solidFill>
                  <a:srgbClr val="000000"/>
                </a:solidFill>
                <a:cs typeface="Arial" panose="020B0604020202020204" pitchFamily="34" charset="0"/>
              </a:rPr>
              <a:t> Caliente </a:t>
            </a:r>
          </a:p>
        </p:txBody>
      </p:sp>
      <p:grpSp>
        <p:nvGrpSpPr>
          <p:cNvPr id="21" name="Group 24">
            <a:extLst>
              <a:ext uri="{FF2B5EF4-FFF2-40B4-BE49-F238E27FC236}">
                <a16:creationId xmlns:a16="http://schemas.microsoft.com/office/drawing/2014/main" id="{C605398E-3625-E2B6-895F-F1595D255E8F}"/>
              </a:ext>
            </a:extLst>
          </p:cNvPr>
          <p:cNvGrpSpPr>
            <a:grpSpLocks/>
          </p:cNvGrpSpPr>
          <p:nvPr/>
        </p:nvGrpSpPr>
        <p:grpSpPr bwMode="auto">
          <a:xfrm>
            <a:off x="2683247" y="3017565"/>
            <a:ext cx="1897261" cy="312737"/>
            <a:chOff x="406" y="980"/>
            <a:chExt cx="2330" cy="294"/>
          </a:xfrm>
        </p:grpSpPr>
        <p:sp>
          <p:nvSpPr>
            <p:cNvPr id="22" name="AutoShape 25">
              <a:extLst>
                <a:ext uri="{FF2B5EF4-FFF2-40B4-BE49-F238E27FC236}">
                  <a16:creationId xmlns:a16="http://schemas.microsoft.com/office/drawing/2014/main" id="{028B65A3-86F9-CDB8-2EC6-147409100741}"/>
                </a:ext>
              </a:extLst>
            </p:cNvPr>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12700">
                  <a:solidFill>
                    <a:srgbClr val="3289A8"/>
                  </a:solidFill>
                  <a:round/>
                  <a:headEnd/>
                  <a:tailEnd/>
                </a14:hiddenLine>
              </a:ext>
            </a:extLst>
          </p:spPr>
          <p:txBody>
            <a:bodyPr wrap="none" anchor="ctr"/>
            <a:lstStyle/>
            <a:p>
              <a:endParaRPr lang="es-CO"/>
            </a:p>
          </p:txBody>
        </p:sp>
        <p:sp>
          <p:nvSpPr>
            <p:cNvPr id="23" name="AutoShape 26">
              <a:extLst>
                <a:ext uri="{FF2B5EF4-FFF2-40B4-BE49-F238E27FC236}">
                  <a16:creationId xmlns:a16="http://schemas.microsoft.com/office/drawing/2014/main" id="{23BBBFB6-A132-41F6-D119-39F23FA366D3}"/>
                </a:ext>
              </a:extLst>
            </p:cNvPr>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 name="AutoShape 27">
              <a:extLst>
                <a:ext uri="{FF2B5EF4-FFF2-40B4-BE49-F238E27FC236}">
                  <a16:creationId xmlns:a16="http://schemas.microsoft.com/office/drawing/2014/main" id="{FDB694E8-513F-F522-C8BE-CD55FCEC59FF}"/>
                </a:ext>
              </a:extLst>
            </p:cNvPr>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25" name="Text Box 18">
            <a:extLst>
              <a:ext uri="{FF2B5EF4-FFF2-40B4-BE49-F238E27FC236}">
                <a16:creationId xmlns:a16="http://schemas.microsoft.com/office/drawing/2014/main" id="{ECDEB400-84C0-54A9-8852-5224407052D9}"/>
              </a:ext>
            </a:extLst>
          </p:cNvPr>
          <p:cNvSpPr txBox="1">
            <a:spLocks noChangeArrowheads="1"/>
          </p:cNvSpPr>
          <p:nvPr/>
        </p:nvSpPr>
        <p:spPr bwMode="gray">
          <a:xfrm>
            <a:off x="2602962" y="3022525"/>
            <a:ext cx="204955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1400" b="1" dirty="0" err="1">
                <a:solidFill>
                  <a:srgbClr val="FFFFFF"/>
                </a:solidFill>
                <a:cs typeface="Arial" panose="020B0604020202020204" pitchFamily="34" charset="0"/>
              </a:rPr>
              <a:t>Metodología</a:t>
            </a:r>
            <a:endParaRPr lang="en-US" sz="1400" b="1" dirty="0">
              <a:solidFill>
                <a:srgbClr val="FFFFFF"/>
              </a:solidFill>
              <a:cs typeface="Arial" panose="020B0604020202020204" pitchFamily="34" charset="0"/>
            </a:endParaRPr>
          </a:p>
        </p:txBody>
      </p:sp>
      <p:grpSp>
        <p:nvGrpSpPr>
          <p:cNvPr id="26" name="Group 29">
            <a:extLst>
              <a:ext uri="{FF2B5EF4-FFF2-40B4-BE49-F238E27FC236}">
                <a16:creationId xmlns:a16="http://schemas.microsoft.com/office/drawing/2014/main" id="{D418914B-27E8-6C3C-A315-9E315494662B}"/>
              </a:ext>
            </a:extLst>
          </p:cNvPr>
          <p:cNvGrpSpPr>
            <a:grpSpLocks/>
          </p:cNvGrpSpPr>
          <p:nvPr/>
        </p:nvGrpSpPr>
        <p:grpSpPr bwMode="auto">
          <a:xfrm>
            <a:off x="4630738" y="2217738"/>
            <a:ext cx="1808162" cy="314325"/>
            <a:chOff x="406" y="980"/>
            <a:chExt cx="2330" cy="294"/>
          </a:xfrm>
        </p:grpSpPr>
        <p:sp>
          <p:nvSpPr>
            <p:cNvPr id="27" name="AutoShape 30">
              <a:extLst>
                <a:ext uri="{FF2B5EF4-FFF2-40B4-BE49-F238E27FC236}">
                  <a16:creationId xmlns:a16="http://schemas.microsoft.com/office/drawing/2014/main" id="{0AB4415B-093E-FFFF-6F04-872EEF0BC1EA}"/>
                </a:ext>
              </a:extLst>
            </p:cNvPr>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12700">
                  <a:solidFill>
                    <a:srgbClr val="3289A8"/>
                  </a:solidFill>
                  <a:round/>
                  <a:headEnd/>
                  <a:tailEnd/>
                </a14:hiddenLine>
              </a:ext>
            </a:extLst>
          </p:spPr>
          <p:txBody>
            <a:bodyPr wrap="none" anchor="ctr"/>
            <a:lstStyle/>
            <a:p>
              <a:endParaRPr lang="es-CO"/>
            </a:p>
          </p:txBody>
        </p:sp>
        <p:sp>
          <p:nvSpPr>
            <p:cNvPr id="28" name="AutoShape 31">
              <a:extLst>
                <a:ext uri="{FF2B5EF4-FFF2-40B4-BE49-F238E27FC236}">
                  <a16:creationId xmlns:a16="http://schemas.microsoft.com/office/drawing/2014/main" id="{8AE2B21E-E489-2BFC-D925-6BD15B8023CF}"/>
                </a:ext>
              </a:extLst>
            </p:cNvPr>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9" name="AutoShape 32">
              <a:extLst>
                <a:ext uri="{FF2B5EF4-FFF2-40B4-BE49-F238E27FC236}">
                  <a16:creationId xmlns:a16="http://schemas.microsoft.com/office/drawing/2014/main" id="{A1506CD6-7BBC-9106-7485-AC26C26367C1}"/>
                </a:ext>
              </a:extLst>
            </p:cNvPr>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30" name="Text Box 18">
            <a:extLst>
              <a:ext uri="{FF2B5EF4-FFF2-40B4-BE49-F238E27FC236}">
                <a16:creationId xmlns:a16="http://schemas.microsoft.com/office/drawing/2014/main" id="{A4CF5890-DE0A-3C24-C3AC-30D04553FA5C}"/>
              </a:ext>
            </a:extLst>
          </p:cNvPr>
          <p:cNvSpPr txBox="1">
            <a:spLocks noChangeArrowheads="1"/>
          </p:cNvSpPr>
          <p:nvPr/>
        </p:nvSpPr>
        <p:spPr bwMode="gray">
          <a:xfrm>
            <a:off x="4670425" y="2230437"/>
            <a:ext cx="166687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1400" b="1" dirty="0" err="1">
                <a:solidFill>
                  <a:srgbClr val="FFFFFF"/>
                </a:solidFill>
                <a:cs typeface="Arial" panose="020B0604020202020204" pitchFamily="34" charset="0"/>
              </a:rPr>
              <a:t>Instrumento</a:t>
            </a:r>
            <a:endParaRPr lang="en-US" sz="1400" b="1" dirty="0">
              <a:solidFill>
                <a:srgbClr val="FFFFFF"/>
              </a:solidFill>
              <a:cs typeface="Arial" panose="020B0604020202020204" pitchFamily="34" charset="0"/>
            </a:endParaRPr>
          </a:p>
        </p:txBody>
      </p:sp>
      <p:grpSp>
        <p:nvGrpSpPr>
          <p:cNvPr id="31" name="Group 34">
            <a:extLst>
              <a:ext uri="{FF2B5EF4-FFF2-40B4-BE49-F238E27FC236}">
                <a16:creationId xmlns:a16="http://schemas.microsoft.com/office/drawing/2014/main" id="{BD27634E-2D16-20A2-5F40-5CA433FC1444}"/>
              </a:ext>
            </a:extLst>
          </p:cNvPr>
          <p:cNvGrpSpPr>
            <a:grpSpLocks/>
          </p:cNvGrpSpPr>
          <p:nvPr/>
        </p:nvGrpSpPr>
        <p:grpSpPr bwMode="auto">
          <a:xfrm>
            <a:off x="6748463" y="1427163"/>
            <a:ext cx="2005012" cy="314325"/>
            <a:chOff x="406" y="980"/>
            <a:chExt cx="2330" cy="294"/>
          </a:xfrm>
        </p:grpSpPr>
        <p:sp>
          <p:nvSpPr>
            <p:cNvPr id="32" name="AutoShape 35">
              <a:extLst>
                <a:ext uri="{FF2B5EF4-FFF2-40B4-BE49-F238E27FC236}">
                  <a16:creationId xmlns:a16="http://schemas.microsoft.com/office/drawing/2014/main" id="{71EDDBBD-EBE7-CC49-2D6E-CDA477D2085E}"/>
                </a:ext>
              </a:extLst>
            </p:cNvPr>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12700">
                  <a:solidFill>
                    <a:srgbClr val="3289A8"/>
                  </a:solidFill>
                  <a:round/>
                  <a:headEnd/>
                  <a:tailEnd/>
                </a14:hiddenLine>
              </a:ext>
            </a:extLst>
          </p:spPr>
          <p:txBody>
            <a:bodyPr wrap="none" anchor="ctr"/>
            <a:lstStyle/>
            <a:p>
              <a:endParaRPr lang="es-CO"/>
            </a:p>
          </p:txBody>
        </p:sp>
        <p:sp>
          <p:nvSpPr>
            <p:cNvPr id="33" name="AutoShape 36">
              <a:extLst>
                <a:ext uri="{FF2B5EF4-FFF2-40B4-BE49-F238E27FC236}">
                  <a16:creationId xmlns:a16="http://schemas.microsoft.com/office/drawing/2014/main" id="{735FF1EB-BB05-1E50-06A3-D435DD66EBD7}"/>
                </a:ext>
              </a:extLst>
            </p:cNvPr>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4" name="AutoShape 37">
              <a:extLst>
                <a:ext uri="{FF2B5EF4-FFF2-40B4-BE49-F238E27FC236}">
                  <a16:creationId xmlns:a16="http://schemas.microsoft.com/office/drawing/2014/main" id="{9DD36813-3202-BD74-8798-9E1048DB7A28}"/>
                </a:ext>
              </a:extLst>
            </p:cNvPr>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35" name="Text Box 18">
            <a:extLst>
              <a:ext uri="{FF2B5EF4-FFF2-40B4-BE49-F238E27FC236}">
                <a16:creationId xmlns:a16="http://schemas.microsoft.com/office/drawing/2014/main" id="{8545A5FF-7D53-CEF5-0E37-6BB48474AA90}"/>
              </a:ext>
            </a:extLst>
          </p:cNvPr>
          <p:cNvSpPr txBox="1">
            <a:spLocks noChangeArrowheads="1"/>
          </p:cNvSpPr>
          <p:nvPr/>
        </p:nvSpPr>
        <p:spPr bwMode="gray">
          <a:xfrm>
            <a:off x="6807521" y="1438349"/>
            <a:ext cx="1949451"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1400" b="1" dirty="0" err="1">
                <a:solidFill>
                  <a:srgbClr val="FFFFFF"/>
                </a:solidFill>
                <a:cs typeface="Arial" panose="020B0604020202020204" pitchFamily="34" charset="0"/>
              </a:rPr>
              <a:t>Muestra</a:t>
            </a:r>
            <a:endParaRPr lang="en-US" sz="1400" b="1" dirty="0">
              <a:solidFill>
                <a:srgbClr val="FFFFFF"/>
              </a:solidFill>
              <a:cs typeface="Arial" panose="020B0604020202020204" pitchFamily="34" charset="0"/>
            </a:endParaRPr>
          </a:p>
        </p:txBody>
      </p:sp>
      <p:grpSp>
        <p:nvGrpSpPr>
          <p:cNvPr id="36" name="Group 24">
            <a:extLst>
              <a:ext uri="{FF2B5EF4-FFF2-40B4-BE49-F238E27FC236}">
                <a16:creationId xmlns:a16="http://schemas.microsoft.com/office/drawing/2014/main" id="{AE56BBB2-C8C3-098F-60A9-C3F3CE0E67A6}"/>
              </a:ext>
            </a:extLst>
          </p:cNvPr>
          <p:cNvGrpSpPr>
            <a:grpSpLocks/>
          </p:cNvGrpSpPr>
          <p:nvPr/>
        </p:nvGrpSpPr>
        <p:grpSpPr bwMode="auto">
          <a:xfrm>
            <a:off x="412321" y="3809653"/>
            <a:ext cx="2041277" cy="312737"/>
            <a:chOff x="406" y="980"/>
            <a:chExt cx="2330" cy="294"/>
          </a:xfrm>
        </p:grpSpPr>
        <p:sp>
          <p:nvSpPr>
            <p:cNvPr id="37" name="AutoShape 25">
              <a:extLst>
                <a:ext uri="{FF2B5EF4-FFF2-40B4-BE49-F238E27FC236}">
                  <a16:creationId xmlns:a16="http://schemas.microsoft.com/office/drawing/2014/main" id="{FA9F8D57-8792-2082-3D65-2A621F9160A0}"/>
                </a:ext>
              </a:extLst>
            </p:cNvPr>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12700">
                  <a:solidFill>
                    <a:srgbClr val="3289A8"/>
                  </a:solidFill>
                  <a:round/>
                  <a:headEnd/>
                  <a:tailEnd/>
                </a14:hiddenLine>
              </a:ext>
            </a:extLst>
          </p:spPr>
          <p:txBody>
            <a:bodyPr wrap="none" anchor="ctr"/>
            <a:lstStyle/>
            <a:p>
              <a:endParaRPr lang="es-CO"/>
            </a:p>
          </p:txBody>
        </p:sp>
        <p:sp>
          <p:nvSpPr>
            <p:cNvPr id="38" name="AutoShape 26">
              <a:extLst>
                <a:ext uri="{FF2B5EF4-FFF2-40B4-BE49-F238E27FC236}">
                  <a16:creationId xmlns:a16="http://schemas.microsoft.com/office/drawing/2014/main" id="{171D7559-2545-ACF9-1AC7-AF411B32F179}"/>
                </a:ext>
              </a:extLst>
            </p:cNvPr>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9" name="AutoShape 27">
              <a:extLst>
                <a:ext uri="{FF2B5EF4-FFF2-40B4-BE49-F238E27FC236}">
                  <a16:creationId xmlns:a16="http://schemas.microsoft.com/office/drawing/2014/main" id="{1246FD3A-FF3E-C14D-86AF-39285CC2D9A8}"/>
                </a:ext>
              </a:extLst>
            </p:cNvPr>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40" name="Text Box 18">
            <a:extLst>
              <a:ext uri="{FF2B5EF4-FFF2-40B4-BE49-F238E27FC236}">
                <a16:creationId xmlns:a16="http://schemas.microsoft.com/office/drawing/2014/main" id="{97919F53-80EC-109A-1C26-54B3CC81E889}"/>
              </a:ext>
            </a:extLst>
          </p:cNvPr>
          <p:cNvSpPr txBox="1">
            <a:spLocks noChangeArrowheads="1"/>
          </p:cNvSpPr>
          <p:nvPr/>
        </p:nvSpPr>
        <p:spPr bwMode="gray">
          <a:xfrm>
            <a:off x="404044" y="3801640"/>
            <a:ext cx="204955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1400" b="1" dirty="0" err="1">
                <a:solidFill>
                  <a:srgbClr val="FFFFFF"/>
                </a:solidFill>
                <a:cs typeface="Arial" panose="020B0604020202020204" pitchFamily="34" charset="0"/>
              </a:rPr>
              <a:t>Tipo</a:t>
            </a:r>
            <a:r>
              <a:rPr lang="en-US" sz="1400" b="1" dirty="0">
                <a:solidFill>
                  <a:srgbClr val="FFFFFF"/>
                </a:solidFill>
                <a:cs typeface="Arial" panose="020B0604020202020204" pitchFamily="34" charset="0"/>
              </a:rPr>
              <a:t> de </a:t>
            </a:r>
            <a:r>
              <a:rPr lang="en-US" sz="1400" b="1" dirty="0" err="1">
                <a:solidFill>
                  <a:srgbClr val="FFFFFF"/>
                </a:solidFill>
                <a:cs typeface="Arial" panose="020B0604020202020204" pitchFamily="34" charset="0"/>
              </a:rPr>
              <a:t>Investigación</a:t>
            </a:r>
            <a:endParaRPr lang="en-US" sz="1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75780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A955F52-2D81-DA3D-C6FE-895FCECE880A}"/>
              </a:ext>
            </a:extLst>
          </p:cNvPr>
          <p:cNvSpPr/>
          <p:nvPr/>
        </p:nvSpPr>
        <p:spPr>
          <a:xfrm>
            <a:off x="198476" y="219743"/>
            <a:ext cx="4430674" cy="511777"/>
          </a:xfrm>
          <a:prstGeom prst="roundRect">
            <a:avLst/>
          </a:prstGeom>
          <a:solidFill>
            <a:srgbClr val="5C9C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DISCUSIÓN DE RESULTADOS</a:t>
            </a:r>
            <a:endParaRPr lang="es-CO" sz="2800" b="1" dirty="0">
              <a:solidFill>
                <a:schemeClr val="tx1"/>
              </a:solidFill>
            </a:endParaRPr>
          </a:p>
        </p:txBody>
      </p:sp>
      <p:grpSp>
        <p:nvGrpSpPr>
          <p:cNvPr id="4" name="Group 51">
            <a:extLst>
              <a:ext uri="{FF2B5EF4-FFF2-40B4-BE49-F238E27FC236}">
                <a16:creationId xmlns:a16="http://schemas.microsoft.com/office/drawing/2014/main" id="{28762441-DFAE-4C87-922A-C46C620E6EFB}"/>
              </a:ext>
            </a:extLst>
          </p:cNvPr>
          <p:cNvGrpSpPr>
            <a:grpSpLocks/>
          </p:cNvGrpSpPr>
          <p:nvPr/>
        </p:nvGrpSpPr>
        <p:grpSpPr bwMode="auto">
          <a:xfrm>
            <a:off x="1942736" y="3045619"/>
            <a:ext cx="5328184" cy="772123"/>
            <a:chOff x="1267" y="2532"/>
            <a:chExt cx="3185" cy="582"/>
          </a:xfrm>
          <a:solidFill>
            <a:srgbClr val="894869"/>
          </a:solidFill>
        </p:grpSpPr>
        <p:sp>
          <p:nvSpPr>
            <p:cNvPr id="5" name="AutoShape 52">
              <a:extLst>
                <a:ext uri="{FF2B5EF4-FFF2-40B4-BE49-F238E27FC236}">
                  <a16:creationId xmlns:a16="http://schemas.microsoft.com/office/drawing/2014/main" id="{7FB2F878-A172-FC3F-4FBC-21B79D73A9CC}"/>
                </a:ext>
              </a:extLst>
            </p:cNvPr>
            <p:cNvSpPr>
              <a:spLocks noChangeArrowheads="1"/>
            </p:cNvSpPr>
            <p:nvPr/>
          </p:nvSpPr>
          <p:spPr bwMode="gray">
            <a:xfrm>
              <a:off x="1267" y="2532"/>
              <a:ext cx="3185" cy="582"/>
            </a:xfrm>
            <a:prstGeom prst="roundRect">
              <a:avLst>
                <a:gd name="adj" fmla="val 16667"/>
              </a:avLst>
            </a:prstGeom>
            <a:grpFill/>
            <a:ln>
              <a:noFill/>
            </a:ln>
            <a:effectLst/>
            <a:scene3d>
              <a:camera prst="legacyPerspectiveBottom"/>
              <a:lightRig rig="legacyNormal3" dir="r"/>
            </a:scene3d>
            <a:sp3d extrusionH="4302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algn="ctr"/>
              <a:r>
                <a:rPr lang="es-MX" sz="3200" dirty="0">
                  <a:solidFill>
                    <a:schemeClr val="bg1"/>
                  </a:solidFill>
                </a:rPr>
                <a:t>Valores de Flujo</a:t>
              </a:r>
              <a:endParaRPr lang="es-CO" sz="3200" dirty="0">
                <a:solidFill>
                  <a:schemeClr val="bg1"/>
                </a:solidFill>
              </a:endParaRPr>
            </a:p>
          </p:txBody>
        </p:sp>
        <p:sp>
          <p:nvSpPr>
            <p:cNvPr id="6" name="Line 53">
              <a:extLst>
                <a:ext uri="{FF2B5EF4-FFF2-40B4-BE49-F238E27FC236}">
                  <a16:creationId xmlns:a16="http://schemas.microsoft.com/office/drawing/2014/main" id="{04E84D01-B760-EAF2-0B18-5BEB05686948}"/>
                </a:ext>
              </a:extLst>
            </p:cNvPr>
            <p:cNvSpPr>
              <a:spLocks noChangeShapeType="1"/>
            </p:cNvSpPr>
            <p:nvPr/>
          </p:nvSpPr>
          <p:spPr bwMode="gray">
            <a:xfrm>
              <a:off x="1412" y="3111"/>
              <a:ext cx="2950" cy="0"/>
            </a:xfrm>
            <a:prstGeom prst="line">
              <a:avLst/>
            </a:prstGeom>
            <a:grpFill/>
            <a:ln w="3175">
              <a:solidFill>
                <a:srgbClr val="FFFFFF">
                  <a:alpha val="14999"/>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7" name="Line 54">
              <a:extLst>
                <a:ext uri="{FF2B5EF4-FFF2-40B4-BE49-F238E27FC236}">
                  <a16:creationId xmlns:a16="http://schemas.microsoft.com/office/drawing/2014/main" id="{38220000-9715-8827-0661-8934F11C251A}"/>
                </a:ext>
              </a:extLst>
            </p:cNvPr>
            <p:cNvSpPr>
              <a:spLocks noChangeShapeType="1"/>
            </p:cNvSpPr>
            <p:nvPr/>
          </p:nvSpPr>
          <p:spPr bwMode="gray">
            <a:xfrm>
              <a:off x="1418" y="2532"/>
              <a:ext cx="2950" cy="0"/>
            </a:xfrm>
            <a:prstGeom prst="line">
              <a:avLst/>
            </a:prstGeom>
            <a:grpFill/>
            <a:ln w="3175">
              <a:solidFill>
                <a:srgbClr val="FFFFFF">
                  <a:alpha val="25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9" name="Group 55">
            <a:extLst>
              <a:ext uri="{FF2B5EF4-FFF2-40B4-BE49-F238E27FC236}">
                <a16:creationId xmlns:a16="http://schemas.microsoft.com/office/drawing/2014/main" id="{CB8798B1-7FF7-3C07-98F0-C9B6D4982FED}"/>
              </a:ext>
            </a:extLst>
          </p:cNvPr>
          <p:cNvGrpSpPr>
            <a:grpSpLocks/>
          </p:cNvGrpSpPr>
          <p:nvPr/>
        </p:nvGrpSpPr>
        <p:grpSpPr bwMode="auto">
          <a:xfrm>
            <a:off x="1912858" y="4040623"/>
            <a:ext cx="5358295" cy="772123"/>
            <a:chOff x="1314" y="3282"/>
            <a:chExt cx="3203" cy="582"/>
          </a:xfrm>
          <a:solidFill>
            <a:srgbClr val="3C64AC"/>
          </a:solidFill>
        </p:grpSpPr>
        <p:sp>
          <p:nvSpPr>
            <p:cNvPr id="10" name="AutoShape 56">
              <a:extLst>
                <a:ext uri="{FF2B5EF4-FFF2-40B4-BE49-F238E27FC236}">
                  <a16:creationId xmlns:a16="http://schemas.microsoft.com/office/drawing/2014/main" id="{E3635788-35A3-F362-29BF-6BA037572C91}"/>
                </a:ext>
              </a:extLst>
            </p:cNvPr>
            <p:cNvSpPr>
              <a:spLocks noChangeArrowheads="1"/>
            </p:cNvSpPr>
            <p:nvPr/>
          </p:nvSpPr>
          <p:spPr bwMode="gray">
            <a:xfrm>
              <a:off x="1314" y="3282"/>
              <a:ext cx="3203" cy="582"/>
            </a:xfrm>
            <a:prstGeom prst="roundRect">
              <a:avLst>
                <a:gd name="adj" fmla="val 16667"/>
              </a:avLst>
            </a:prstGeom>
            <a:grpFill/>
            <a:ln>
              <a:noFill/>
            </a:ln>
            <a:effectLst/>
            <a:scene3d>
              <a:camera prst="legacyPerspectiveBottom"/>
              <a:lightRig rig="legacyNormal3" dir="r"/>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algn="ctr"/>
              <a:r>
                <a:rPr lang="es-MX" sz="3200" dirty="0">
                  <a:solidFill>
                    <a:schemeClr val="bg1"/>
                  </a:solidFill>
                </a:rPr>
                <a:t>% de Vacíos</a:t>
              </a:r>
              <a:endParaRPr lang="es-CO" sz="3200" dirty="0">
                <a:solidFill>
                  <a:schemeClr val="bg1"/>
                </a:solidFill>
              </a:endParaRPr>
            </a:p>
          </p:txBody>
        </p:sp>
        <p:sp>
          <p:nvSpPr>
            <p:cNvPr id="11" name="Line 57">
              <a:extLst>
                <a:ext uri="{FF2B5EF4-FFF2-40B4-BE49-F238E27FC236}">
                  <a16:creationId xmlns:a16="http://schemas.microsoft.com/office/drawing/2014/main" id="{E449F516-4838-CD3C-CE54-3453DAB3E5AB}"/>
                </a:ext>
              </a:extLst>
            </p:cNvPr>
            <p:cNvSpPr>
              <a:spLocks noChangeShapeType="1"/>
            </p:cNvSpPr>
            <p:nvPr/>
          </p:nvSpPr>
          <p:spPr bwMode="gray">
            <a:xfrm>
              <a:off x="1392" y="3861"/>
              <a:ext cx="2950" cy="0"/>
            </a:xfrm>
            <a:prstGeom prst="line">
              <a:avLst/>
            </a:prstGeom>
            <a:grpFill/>
            <a:ln w="3175">
              <a:solidFill>
                <a:srgbClr val="FFFFFF">
                  <a:alpha val="14999"/>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2" name="Line 58">
              <a:extLst>
                <a:ext uri="{FF2B5EF4-FFF2-40B4-BE49-F238E27FC236}">
                  <a16:creationId xmlns:a16="http://schemas.microsoft.com/office/drawing/2014/main" id="{52465D4F-D589-D22F-689E-8FC7003FDAE1}"/>
                </a:ext>
              </a:extLst>
            </p:cNvPr>
            <p:cNvSpPr>
              <a:spLocks noChangeShapeType="1"/>
            </p:cNvSpPr>
            <p:nvPr/>
          </p:nvSpPr>
          <p:spPr bwMode="gray">
            <a:xfrm>
              <a:off x="1407" y="3282"/>
              <a:ext cx="2950" cy="0"/>
            </a:xfrm>
            <a:prstGeom prst="line">
              <a:avLst/>
            </a:prstGeom>
            <a:grpFill/>
            <a:ln w="3175">
              <a:solidFill>
                <a:srgbClr val="FFFFFF">
                  <a:alpha val="25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3" name="Group 59">
            <a:extLst>
              <a:ext uri="{FF2B5EF4-FFF2-40B4-BE49-F238E27FC236}">
                <a16:creationId xmlns:a16="http://schemas.microsoft.com/office/drawing/2014/main" id="{B35A2394-D0B9-E699-8F12-585DB562B289}"/>
              </a:ext>
            </a:extLst>
          </p:cNvPr>
          <p:cNvGrpSpPr>
            <a:grpSpLocks/>
          </p:cNvGrpSpPr>
          <p:nvPr/>
        </p:nvGrpSpPr>
        <p:grpSpPr bwMode="auto">
          <a:xfrm>
            <a:off x="1912858" y="2050615"/>
            <a:ext cx="5358295" cy="772123"/>
            <a:chOff x="1314" y="1782"/>
            <a:chExt cx="3203" cy="582"/>
          </a:xfrm>
        </p:grpSpPr>
        <p:sp>
          <p:nvSpPr>
            <p:cNvPr id="14" name="AutoShape 60">
              <a:extLst>
                <a:ext uri="{FF2B5EF4-FFF2-40B4-BE49-F238E27FC236}">
                  <a16:creationId xmlns:a16="http://schemas.microsoft.com/office/drawing/2014/main" id="{93B0022A-E6A5-E5A0-5E4F-56E82A30B0AB}"/>
                </a:ext>
              </a:extLst>
            </p:cNvPr>
            <p:cNvSpPr>
              <a:spLocks noChangeArrowheads="1"/>
            </p:cNvSpPr>
            <p:nvPr/>
          </p:nvSpPr>
          <p:spPr bwMode="gray">
            <a:xfrm>
              <a:off x="1314" y="1782"/>
              <a:ext cx="3203" cy="582"/>
            </a:xfrm>
            <a:prstGeom prst="roundRect">
              <a:avLst>
                <a:gd name="adj" fmla="val 16667"/>
              </a:avLst>
            </a:prstGeom>
            <a:gradFill rotWithShape="1">
              <a:gsLst>
                <a:gs pos="0">
                  <a:schemeClr val="accent1">
                    <a:gamma/>
                    <a:shade val="66275"/>
                    <a:invGamma/>
                  </a:schemeClr>
                </a:gs>
                <a:gs pos="100000">
                  <a:schemeClr val="accent1"/>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algn="ctr"/>
              <a:r>
                <a:rPr lang="es-MX" sz="3200" dirty="0">
                  <a:solidFill>
                    <a:schemeClr val="bg1"/>
                  </a:solidFill>
                </a:rPr>
                <a:t>Estabilidad</a:t>
              </a:r>
              <a:endParaRPr lang="es-CO" sz="3200" dirty="0">
                <a:solidFill>
                  <a:schemeClr val="bg1"/>
                </a:solidFill>
              </a:endParaRPr>
            </a:p>
          </p:txBody>
        </p:sp>
        <p:sp>
          <p:nvSpPr>
            <p:cNvPr id="20" name="Line 61">
              <a:extLst>
                <a:ext uri="{FF2B5EF4-FFF2-40B4-BE49-F238E27FC236}">
                  <a16:creationId xmlns:a16="http://schemas.microsoft.com/office/drawing/2014/main" id="{3764D8F9-B007-0C8E-BFA7-E224C3F058FF}"/>
                </a:ext>
              </a:extLst>
            </p:cNvPr>
            <p:cNvSpPr>
              <a:spLocks noChangeShapeType="1"/>
            </p:cNvSpPr>
            <p:nvPr/>
          </p:nvSpPr>
          <p:spPr bwMode="gray">
            <a:xfrm>
              <a:off x="1418" y="236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1" name="Line 62">
              <a:extLst>
                <a:ext uri="{FF2B5EF4-FFF2-40B4-BE49-F238E27FC236}">
                  <a16:creationId xmlns:a16="http://schemas.microsoft.com/office/drawing/2014/main" id="{CDC617CA-5D12-AE90-2E25-AF18E700B5E5}"/>
                </a:ext>
              </a:extLst>
            </p:cNvPr>
            <p:cNvSpPr>
              <a:spLocks noChangeShapeType="1"/>
            </p:cNvSpPr>
            <p:nvPr/>
          </p:nvSpPr>
          <p:spPr bwMode="gray">
            <a:xfrm>
              <a:off x="1392" y="1784"/>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2" name="Group 63">
            <a:extLst>
              <a:ext uri="{FF2B5EF4-FFF2-40B4-BE49-F238E27FC236}">
                <a16:creationId xmlns:a16="http://schemas.microsoft.com/office/drawing/2014/main" id="{98F66201-D1EF-B4B9-3301-622BF2973C0C}"/>
              </a:ext>
            </a:extLst>
          </p:cNvPr>
          <p:cNvGrpSpPr>
            <a:grpSpLocks/>
          </p:cNvGrpSpPr>
          <p:nvPr/>
        </p:nvGrpSpPr>
        <p:grpSpPr bwMode="auto">
          <a:xfrm>
            <a:off x="1903238" y="1079490"/>
            <a:ext cx="5298072" cy="772123"/>
            <a:chOff x="1255" y="1050"/>
            <a:chExt cx="3167" cy="582"/>
          </a:xfrm>
        </p:grpSpPr>
        <p:sp>
          <p:nvSpPr>
            <p:cNvPr id="23" name="AutoShape 64">
              <a:extLst>
                <a:ext uri="{FF2B5EF4-FFF2-40B4-BE49-F238E27FC236}">
                  <a16:creationId xmlns:a16="http://schemas.microsoft.com/office/drawing/2014/main" id="{31587223-0FF8-56AE-0986-1EC83250010A}"/>
                </a:ext>
              </a:extLst>
            </p:cNvPr>
            <p:cNvSpPr>
              <a:spLocks noChangeArrowheads="1"/>
            </p:cNvSpPr>
            <p:nvPr/>
          </p:nvSpPr>
          <p:spPr bwMode="gray">
            <a:xfrm>
              <a:off x="1255" y="1050"/>
              <a:ext cx="3167" cy="582"/>
            </a:xfrm>
            <a:prstGeom prst="roundRect">
              <a:avLst>
                <a:gd name="adj" fmla="val 16667"/>
              </a:avLst>
            </a:prstGeom>
            <a:gradFill rotWithShape="1">
              <a:gsLst>
                <a:gs pos="0">
                  <a:schemeClr val="folHlink"/>
                </a:gs>
                <a:gs pos="100000">
                  <a:schemeClr val="folHlink">
                    <a:gamma/>
                    <a:shade val="66275"/>
                    <a:invGamma/>
                  </a:schemeClr>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algn="ctr"/>
              <a:r>
                <a:rPr lang="es-MX" sz="3200" dirty="0">
                  <a:solidFill>
                    <a:schemeClr val="bg1"/>
                  </a:solidFill>
                </a:rPr>
                <a:t>Densidad Máxima</a:t>
              </a:r>
              <a:endParaRPr lang="es-CO" sz="3200" dirty="0">
                <a:solidFill>
                  <a:schemeClr val="bg1"/>
                </a:solidFill>
              </a:endParaRPr>
            </a:p>
          </p:txBody>
        </p:sp>
        <p:sp>
          <p:nvSpPr>
            <p:cNvPr id="24" name="Line 65">
              <a:extLst>
                <a:ext uri="{FF2B5EF4-FFF2-40B4-BE49-F238E27FC236}">
                  <a16:creationId xmlns:a16="http://schemas.microsoft.com/office/drawing/2014/main" id="{5A34F675-F845-C464-BF02-29899F19AD9B}"/>
                </a:ext>
              </a:extLst>
            </p:cNvPr>
            <p:cNvSpPr>
              <a:spLocks noChangeShapeType="1"/>
            </p:cNvSpPr>
            <p:nvPr/>
          </p:nvSpPr>
          <p:spPr bwMode="gray">
            <a:xfrm>
              <a:off x="1392" y="1632"/>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33" name="Line 66">
              <a:extLst>
                <a:ext uri="{FF2B5EF4-FFF2-40B4-BE49-F238E27FC236}">
                  <a16:creationId xmlns:a16="http://schemas.microsoft.com/office/drawing/2014/main" id="{C9B8A7BE-62E0-E3FE-13CE-34DDDFE45FA5}"/>
                </a:ext>
              </a:extLst>
            </p:cNvPr>
            <p:cNvSpPr>
              <a:spLocks noChangeShapeType="1"/>
            </p:cNvSpPr>
            <p:nvPr/>
          </p:nvSpPr>
          <p:spPr bwMode="gray">
            <a:xfrm>
              <a:off x="1392" y="105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Tree>
    <p:extLst>
      <p:ext uri="{BB962C8B-B14F-4D97-AF65-F5344CB8AC3E}">
        <p14:creationId xmlns:p14="http://schemas.microsoft.com/office/powerpoint/2010/main" val="12970753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733</TotalTime>
  <Words>360</Words>
  <Application>Microsoft Office PowerPoint</Application>
  <PresentationFormat>Presentación en pantalla (16:9)</PresentationFormat>
  <Paragraphs>68</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Agency FB</vt: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juan camilo moreno soler</cp:lastModifiedBy>
  <cp:revision>27</cp:revision>
  <dcterms:created xsi:type="dcterms:W3CDTF">2020-02-13T14:06:34Z</dcterms:created>
  <dcterms:modified xsi:type="dcterms:W3CDTF">2024-06-18T19:54:43Z</dcterms:modified>
</cp:coreProperties>
</file>