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3"/>
  </p:notesMasterIdLst>
  <p:sldIdLst>
    <p:sldId id="256" r:id="rId2"/>
    <p:sldId id="268" r:id="rId3"/>
    <p:sldId id="271" r:id="rId4"/>
    <p:sldId id="272" r:id="rId5"/>
    <p:sldId id="273" r:id="rId6"/>
    <p:sldId id="275" r:id="rId7"/>
    <p:sldId id="277" r:id="rId8"/>
    <p:sldId id="276" r:id="rId9"/>
    <p:sldId id="274" r:id="rId10"/>
    <p:sldId id="269" r:id="rId11"/>
    <p:sldId id="270" r:id="rId12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bian aguilera martinez" initials="fam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66" d="100"/>
          <a:sy n="66" d="100"/>
        </p:scale>
        <p:origin x="1506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CE6617-E09F-48ED-A6A8-5F4D7E09309C}" type="datetimeFigureOut">
              <a:rPr lang="es-CO" smtClean="0"/>
              <a:t>05/12/2019</a:t>
            </a:fld>
            <a:endParaRPr lang="es-CO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E51D5F-D524-4646-875F-1610CBE6D130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027555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E51D5F-D524-4646-875F-1610CBE6D130}" type="slidenum">
              <a:rPr lang="es-CO" smtClean="0"/>
              <a:t>1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32698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5C400-39A3-8D4F-B040-DE2A4F5323AB}" type="datetimeFigureOut">
              <a:rPr lang="es-ES" smtClean="0"/>
              <a:t>05/12/2019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4C340-9EC3-934A-AE04-B4B8A68C8A43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90685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5C400-39A3-8D4F-B040-DE2A4F5323AB}" type="datetimeFigureOut">
              <a:rPr lang="es-ES" smtClean="0"/>
              <a:t>05/12/2019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4C340-9EC3-934A-AE04-B4B8A68C8A43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96085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5C400-39A3-8D4F-B040-DE2A4F5323AB}" type="datetimeFigureOut">
              <a:rPr lang="es-ES" smtClean="0"/>
              <a:t>05/12/2019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4C340-9EC3-934A-AE04-B4B8A68C8A43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5233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5C400-39A3-8D4F-B040-DE2A4F5323AB}" type="datetimeFigureOut">
              <a:rPr lang="es-ES" smtClean="0"/>
              <a:t>05/12/2019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4C340-9EC3-934A-AE04-B4B8A68C8A43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38557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5C400-39A3-8D4F-B040-DE2A4F5323AB}" type="datetimeFigureOut">
              <a:rPr lang="es-ES" smtClean="0"/>
              <a:t>05/12/2019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4C340-9EC3-934A-AE04-B4B8A68C8A43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23806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5C400-39A3-8D4F-B040-DE2A4F5323AB}" type="datetimeFigureOut">
              <a:rPr lang="es-ES" smtClean="0"/>
              <a:t>05/12/2019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4C340-9EC3-934A-AE04-B4B8A68C8A43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08479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5C400-39A3-8D4F-B040-DE2A4F5323AB}" type="datetimeFigureOut">
              <a:rPr lang="es-ES" smtClean="0"/>
              <a:t>05/12/2019</a:t>
            </a:fld>
            <a:endParaRPr lang="es-E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4C340-9EC3-934A-AE04-B4B8A68C8A43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96253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5C400-39A3-8D4F-B040-DE2A4F5323AB}" type="datetimeFigureOut">
              <a:rPr lang="es-ES" smtClean="0"/>
              <a:t>05/12/2019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4C340-9EC3-934A-AE04-B4B8A68C8A43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87981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5C400-39A3-8D4F-B040-DE2A4F5323AB}" type="datetimeFigureOut">
              <a:rPr lang="es-ES" smtClean="0"/>
              <a:t>05/12/2019</a:t>
            </a:fld>
            <a:endParaRPr lang="es-E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4C340-9EC3-934A-AE04-B4B8A68C8A43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41782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5C400-39A3-8D4F-B040-DE2A4F5323AB}" type="datetimeFigureOut">
              <a:rPr lang="es-ES" smtClean="0"/>
              <a:t>05/12/2019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4C340-9EC3-934A-AE04-B4B8A68C8A43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4901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dirty="0"/>
              <a:t>Arrastre la imagen al marcador de posición o haga clic en el icono para agregar</a:t>
            </a:r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5C400-39A3-8D4F-B040-DE2A4F5323AB}" type="datetimeFigureOut">
              <a:rPr lang="es-ES" smtClean="0"/>
              <a:t>05/12/2019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4C340-9EC3-934A-AE04-B4B8A68C8A43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70206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45C400-39A3-8D4F-B040-DE2A4F5323AB}" type="datetimeFigureOut">
              <a:rPr lang="es-ES" smtClean="0"/>
              <a:t>05/12/2019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E4C340-9EC3-934A-AE04-B4B8A68C8A43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85800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.jpg"/><Relationship Id="rId7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1279572" y="4235331"/>
            <a:ext cx="6600705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latin typeface="Arial"/>
                <a:cs typeface="Arial"/>
              </a:rPr>
              <a:t>FACHADA MODULAR PARA EDIFICACIONES </a:t>
            </a:r>
          </a:p>
          <a:p>
            <a:pPr algn="ctr"/>
            <a:r>
              <a:rPr lang="es-CO" b="1" dirty="0">
                <a:latin typeface="Arial"/>
                <a:cs typeface="Arial"/>
              </a:rPr>
              <a:t> </a:t>
            </a:r>
            <a:endParaRPr lang="es-ES_tradnl" dirty="0">
              <a:latin typeface="Arial"/>
              <a:cs typeface="Arial"/>
            </a:endParaRPr>
          </a:p>
          <a:p>
            <a:pPr algn="ctr"/>
            <a:endParaRPr lang="es-CO" sz="1600" dirty="0">
              <a:latin typeface="Arial"/>
              <a:cs typeface="Arial"/>
            </a:endParaRPr>
          </a:p>
          <a:p>
            <a:pPr algn="ctr"/>
            <a:r>
              <a:rPr lang="es-ES" sz="1600" b="1" dirty="0">
                <a:latin typeface="Arial"/>
                <a:cs typeface="Arial"/>
              </a:rPr>
              <a:t>Hábitat, tecnológico y construcción </a:t>
            </a:r>
          </a:p>
          <a:p>
            <a:pPr algn="ctr"/>
            <a:r>
              <a:rPr lang="es-ES" sz="1600" b="1" dirty="0">
                <a:latin typeface="Arial"/>
                <a:cs typeface="Arial"/>
              </a:rPr>
              <a:t>Investigación </a:t>
            </a:r>
            <a:endParaRPr lang="es-CO" sz="1600" dirty="0">
              <a:latin typeface="Arial"/>
              <a:cs typeface="Arial"/>
            </a:endParaRPr>
          </a:p>
          <a:p>
            <a:pPr algn="ctr"/>
            <a:r>
              <a:rPr lang="es-ES" sz="1600" b="1" dirty="0">
                <a:latin typeface="Arial"/>
                <a:cs typeface="Arial"/>
              </a:rPr>
              <a:t>Técnica, tecnológica o de innovación tecnológico</a:t>
            </a:r>
            <a:endParaRPr lang="es-ES_tradnl" sz="1600" dirty="0">
              <a:latin typeface="Arial"/>
              <a:cs typeface="Arial"/>
            </a:endParaRPr>
          </a:p>
          <a:p>
            <a:pPr algn="ctr"/>
            <a:r>
              <a:rPr lang="es-CO" sz="1600" b="1">
                <a:latin typeface="Arial"/>
                <a:cs typeface="Arial"/>
              </a:rPr>
              <a:t>Víctor </a:t>
            </a:r>
            <a:r>
              <a:rPr lang="es-CO" sz="1600" b="1" smtClean="0">
                <a:latin typeface="Arial"/>
                <a:cs typeface="Arial"/>
              </a:rPr>
              <a:t>Cepeda</a:t>
            </a:r>
            <a:r>
              <a:rPr lang="es-CO" sz="1600" b="1" dirty="0">
                <a:latin typeface="Arial"/>
                <a:cs typeface="Arial"/>
              </a:rPr>
              <a:t>, Edgard Fernando Vargas</a:t>
            </a:r>
            <a:endParaRPr lang="es-ES_tradnl" sz="1600" dirty="0">
              <a:latin typeface="Arial"/>
              <a:cs typeface="Arial"/>
            </a:endParaRPr>
          </a:p>
          <a:p>
            <a:pPr algn="ctr"/>
            <a:r>
              <a:rPr lang="es-ES" sz="1400" dirty="0">
                <a:latin typeface="Arial"/>
                <a:cs typeface="Arial"/>
              </a:rPr>
              <a:t>Diciembre 6 /2019</a:t>
            </a:r>
            <a:endParaRPr lang="es-ES_tradnl" sz="1400" dirty="0">
              <a:latin typeface="Arial"/>
              <a:cs typeface="Arial"/>
            </a:endParaRPr>
          </a:p>
          <a:p>
            <a:endParaRPr lang="es-ES" dirty="0"/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B06F7EA6-9C5B-4E54-B867-B82E5E925473}"/>
              </a:ext>
            </a:extLst>
          </p:cNvPr>
          <p:cNvGrpSpPr/>
          <p:nvPr/>
        </p:nvGrpSpPr>
        <p:grpSpPr>
          <a:xfrm>
            <a:off x="2467069" y="1786227"/>
            <a:ext cx="6576347" cy="1670520"/>
            <a:chOff x="2467069" y="2773779"/>
            <a:chExt cx="6576347" cy="1670520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A9E3161B-7486-4E44-850A-C408F8810D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67069" y="2773779"/>
              <a:ext cx="4209862" cy="1310442"/>
            </a:xfrm>
            <a:prstGeom prst="rect">
              <a:avLst/>
            </a:prstGeom>
          </p:spPr>
        </p:pic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D11C65DB-9982-4E4C-B6E9-22AF428CF0CF}"/>
                </a:ext>
              </a:extLst>
            </p:cNvPr>
            <p:cNvSpPr txBox="1"/>
            <p:nvPr/>
          </p:nvSpPr>
          <p:spPr>
            <a:xfrm>
              <a:off x="3520440" y="3928773"/>
              <a:ext cx="5522976" cy="515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500" b="1" dirty="0">
                  <a:latin typeface="Arial"/>
                  <a:cs typeface="Arial"/>
                </a:rPr>
                <a:t>FACULTAD DE ARQUITECTURA</a:t>
              </a:r>
            </a:p>
            <a:p>
              <a:r>
                <a:rPr lang="es-CO" sz="1270" dirty="0">
                  <a:latin typeface="Arial"/>
                  <a:cs typeface="Arial"/>
                </a:rPr>
                <a:t>P r o g r a m a   d e   A r q u i t e c t u r a </a:t>
              </a:r>
              <a:endParaRPr lang="es-ES" sz="1270" dirty="0"/>
            </a:p>
          </p:txBody>
        </p:sp>
      </p:grpSp>
    </p:spTree>
    <p:extLst>
      <p:ext uri="{BB962C8B-B14F-4D97-AF65-F5344CB8AC3E}">
        <p14:creationId xmlns:p14="http://schemas.microsoft.com/office/powerpoint/2010/main" val="2556489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518B2896-184D-4686-B49D-030A867282B5}"/>
              </a:ext>
            </a:extLst>
          </p:cNvPr>
          <p:cNvGrpSpPr/>
          <p:nvPr/>
        </p:nvGrpSpPr>
        <p:grpSpPr>
          <a:xfrm>
            <a:off x="2467069" y="2773779"/>
            <a:ext cx="6576347" cy="1670520"/>
            <a:chOff x="2467069" y="2773779"/>
            <a:chExt cx="6576347" cy="1670520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F3C182D2-C8FD-4B1F-9764-9BDA48FBD8F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67069" y="2773779"/>
              <a:ext cx="4209862" cy="1310442"/>
            </a:xfrm>
            <a:prstGeom prst="rect">
              <a:avLst/>
            </a:prstGeom>
          </p:spPr>
        </p:pic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id="{06A28858-0C5C-491C-89DC-FA7D2066FEA4}"/>
                </a:ext>
              </a:extLst>
            </p:cNvPr>
            <p:cNvSpPr txBox="1"/>
            <p:nvPr/>
          </p:nvSpPr>
          <p:spPr>
            <a:xfrm>
              <a:off x="3520440" y="3928773"/>
              <a:ext cx="5522976" cy="515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500" b="1" dirty="0">
                  <a:latin typeface="Arial"/>
                  <a:cs typeface="Arial"/>
                </a:rPr>
                <a:t>FACULTAD DE ARQUITECTURA</a:t>
              </a:r>
            </a:p>
            <a:p>
              <a:r>
                <a:rPr lang="es-CO" sz="1270" dirty="0">
                  <a:latin typeface="Arial"/>
                  <a:cs typeface="Arial"/>
                </a:rPr>
                <a:t>P r o g r a m a   d e   A r q u i t e c t u r a </a:t>
              </a:r>
              <a:endParaRPr lang="es-ES" sz="1270" dirty="0"/>
            </a:p>
          </p:txBody>
        </p:sp>
      </p:grpSp>
    </p:spTree>
    <p:extLst>
      <p:ext uri="{BB962C8B-B14F-4D97-AF65-F5344CB8AC3E}">
        <p14:creationId xmlns:p14="http://schemas.microsoft.com/office/powerpoint/2010/main" val="29633795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9F9169CA-F4D8-47DE-882F-15F9E14EB4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4609" y="6296408"/>
            <a:ext cx="1804142" cy="561592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1B6B6960-A6F8-4C9E-A9AB-95AC960E891E}"/>
              </a:ext>
            </a:extLst>
          </p:cNvPr>
          <p:cNvSpPr txBox="1"/>
          <p:nvPr/>
        </p:nvSpPr>
        <p:spPr>
          <a:xfrm>
            <a:off x="8628751" y="6377149"/>
            <a:ext cx="5400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latin typeface="Arial"/>
                <a:cs typeface="Arial"/>
              </a:rPr>
              <a:t>01</a:t>
            </a:r>
            <a:endParaRPr lang="es-ES" sz="2000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8AE90E7-DFA5-4275-AD27-4CC220B81458}"/>
              </a:ext>
            </a:extLst>
          </p:cNvPr>
          <p:cNvSpPr txBox="1"/>
          <p:nvPr/>
        </p:nvSpPr>
        <p:spPr>
          <a:xfrm>
            <a:off x="0" y="0"/>
            <a:ext cx="9144000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latin typeface="Arial"/>
                <a:cs typeface="Arial"/>
              </a:rPr>
              <a:t>LÍNEAS DE INVESTIGACIÓN</a:t>
            </a:r>
            <a:endParaRPr lang="es-ES_tradnl" dirty="0">
              <a:latin typeface="Arial"/>
              <a:cs typeface="Arial"/>
            </a:endParaRPr>
          </a:p>
          <a:p>
            <a:r>
              <a:rPr lang="es-CO" sz="1400" dirty="0">
                <a:latin typeface="Arial"/>
                <a:cs typeface="Arial"/>
              </a:rPr>
              <a:t>Diseño y gestión del hábitat territorial</a:t>
            </a:r>
          </a:p>
          <a:p>
            <a:r>
              <a:rPr lang="es-CO" sz="1400" dirty="0">
                <a:latin typeface="Arial"/>
                <a:cs typeface="Arial"/>
              </a:rPr>
              <a:t>Hábitat Sociocultural</a:t>
            </a:r>
          </a:p>
          <a:p>
            <a:r>
              <a:rPr lang="es-CO" sz="1400" dirty="0">
                <a:latin typeface="Arial"/>
                <a:cs typeface="Arial"/>
              </a:rPr>
              <a:t>Hábitat, tecnológico y construcción</a:t>
            </a:r>
          </a:p>
          <a:p>
            <a:r>
              <a:rPr lang="es-CO" sz="1400" dirty="0">
                <a:latin typeface="Arial"/>
                <a:cs typeface="Arial"/>
              </a:rPr>
              <a:t>Desarrollo Urbano Regional Sostenible</a:t>
            </a:r>
          </a:p>
          <a:p>
            <a:endParaRPr lang="es-ES" dirty="0"/>
          </a:p>
          <a:p>
            <a:r>
              <a:rPr lang="es-CO" b="1" dirty="0">
                <a:latin typeface="Arial"/>
                <a:cs typeface="Arial"/>
              </a:rPr>
              <a:t>CATEGORÍA DEL PROYECTO</a:t>
            </a:r>
            <a:endParaRPr lang="es-ES_tradnl" dirty="0">
              <a:latin typeface="Arial"/>
              <a:cs typeface="Arial"/>
            </a:endParaRPr>
          </a:p>
          <a:p>
            <a:r>
              <a:rPr lang="es-CO" dirty="0">
                <a:latin typeface="Arial"/>
                <a:cs typeface="Arial"/>
              </a:rPr>
              <a:t>Proyecto urbano</a:t>
            </a:r>
          </a:p>
          <a:p>
            <a:r>
              <a:rPr lang="es-CO" dirty="0">
                <a:latin typeface="Arial"/>
                <a:cs typeface="Arial"/>
              </a:rPr>
              <a:t>Proyecto arquitectónico</a:t>
            </a:r>
          </a:p>
          <a:p>
            <a:r>
              <a:rPr lang="es-CO" dirty="0">
                <a:latin typeface="Arial"/>
                <a:cs typeface="Arial"/>
              </a:rPr>
              <a:t>Investigación</a:t>
            </a:r>
          </a:p>
          <a:p>
            <a:endParaRPr lang="es-ES" dirty="0"/>
          </a:p>
          <a:p>
            <a:r>
              <a:rPr lang="es-CO" b="1" dirty="0">
                <a:latin typeface="Arial"/>
                <a:cs typeface="Arial"/>
              </a:rPr>
              <a:t>ÉNFASIS DEL PROYECTO</a:t>
            </a:r>
            <a:endParaRPr lang="es-ES_tradnl" dirty="0">
              <a:latin typeface="Arial"/>
              <a:cs typeface="Arial"/>
            </a:endParaRPr>
          </a:p>
          <a:p>
            <a:r>
              <a:rPr lang="es-CO" dirty="0">
                <a:latin typeface="Arial"/>
                <a:cs typeface="Arial"/>
              </a:rPr>
              <a:t>Diseño Proyecto Arquitectónico</a:t>
            </a:r>
          </a:p>
          <a:p>
            <a:r>
              <a:rPr lang="es-CO" dirty="0">
                <a:latin typeface="Arial"/>
                <a:cs typeface="Arial"/>
              </a:rPr>
              <a:t>Diseño y Planificación del Ordenamiento Urbano y Regional</a:t>
            </a:r>
          </a:p>
          <a:p>
            <a:r>
              <a:rPr lang="es-CO" dirty="0">
                <a:latin typeface="Arial"/>
                <a:cs typeface="Arial"/>
              </a:rPr>
              <a:t>Diseño Urbano y del Paisaje</a:t>
            </a:r>
          </a:p>
          <a:p>
            <a:r>
              <a:rPr lang="es-CO" dirty="0">
                <a:latin typeface="Arial"/>
                <a:cs typeface="Arial"/>
              </a:rPr>
              <a:t>Diseño y Renovación Urbana </a:t>
            </a:r>
          </a:p>
          <a:p>
            <a:r>
              <a:rPr lang="es-CO" dirty="0">
                <a:latin typeface="Arial"/>
                <a:cs typeface="Arial"/>
              </a:rPr>
              <a:t>Diseño del Hábitat y Vivienda Colectiva </a:t>
            </a:r>
          </a:p>
          <a:p>
            <a:r>
              <a:rPr lang="es-CO" dirty="0">
                <a:latin typeface="Arial"/>
                <a:cs typeface="Arial"/>
              </a:rPr>
              <a:t>Diseño e Intervención del Patrimonio Urbano o Arquitectónico</a:t>
            </a:r>
          </a:p>
          <a:p>
            <a:r>
              <a:rPr lang="es-CO" dirty="0">
                <a:latin typeface="Arial"/>
                <a:cs typeface="Arial"/>
              </a:rPr>
              <a:t>Técnica, Tecnológica o de Innovación Tecnológica </a:t>
            </a:r>
          </a:p>
          <a:p>
            <a:r>
              <a:rPr lang="es-CO" dirty="0">
                <a:latin typeface="Arial"/>
                <a:cs typeface="Arial"/>
              </a:rPr>
              <a:t>Historia Teoría y Crítica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07052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BACE29FE-D8D4-4C36-BB1E-A1C0B8F529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9839" y="161215"/>
            <a:ext cx="7648996" cy="4981604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9F9169CA-F4D8-47DE-882F-15F9E14EB4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4609" y="6296408"/>
            <a:ext cx="1804142" cy="561592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1B6B6960-A6F8-4C9E-A9AB-95AC960E891E}"/>
              </a:ext>
            </a:extLst>
          </p:cNvPr>
          <p:cNvSpPr txBox="1"/>
          <p:nvPr/>
        </p:nvSpPr>
        <p:spPr>
          <a:xfrm>
            <a:off x="8628751" y="6377149"/>
            <a:ext cx="5400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latin typeface="Arial"/>
                <a:cs typeface="Arial"/>
              </a:rPr>
              <a:t>01</a:t>
            </a:r>
            <a:endParaRPr lang="es-ES" sz="2000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8AE90E7-DFA5-4275-AD27-4CC220B81458}"/>
              </a:ext>
            </a:extLst>
          </p:cNvPr>
          <p:cNvSpPr txBox="1"/>
          <p:nvPr/>
        </p:nvSpPr>
        <p:spPr>
          <a:xfrm>
            <a:off x="0" y="0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latin typeface="Arial"/>
                <a:cs typeface="Arial"/>
              </a:rPr>
              <a:t>FACHADA </a:t>
            </a:r>
            <a:r>
              <a:rPr lang="es-CO" b="1" dirty="0">
                <a:latin typeface="Arial"/>
                <a:cs typeface="Arial"/>
              </a:rPr>
              <a:t>MODULAR PARA EDIFICACIONES</a:t>
            </a:r>
            <a:endParaRPr lang="es-ES_tradnl" b="1" dirty="0">
              <a:latin typeface="Arial"/>
              <a:cs typeface="Arial"/>
            </a:endParaRPr>
          </a:p>
          <a:p>
            <a:r>
              <a:rPr lang="es-ES_tradnl" sz="1600" b="1" dirty="0">
                <a:latin typeface="Arial"/>
                <a:cs typeface="Arial"/>
              </a:rPr>
              <a:t>Modulo adaptable </a:t>
            </a:r>
            <a:endParaRPr lang="es-ES" sz="1600" b="1" dirty="0">
              <a:latin typeface="Arial"/>
              <a:cs typeface="Arial"/>
            </a:endParaRPr>
          </a:p>
          <a:p>
            <a:r>
              <a:rPr lang="es-CO" sz="1400" dirty="0">
                <a:latin typeface="Arial"/>
                <a:cs typeface="Arial"/>
              </a:rPr>
              <a:t>Problemáticas objetivos</a:t>
            </a:r>
            <a:endParaRPr lang="es-ES_tradnl" sz="1400" dirty="0">
              <a:latin typeface="Arial"/>
              <a:cs typeface="Arial"/>
            </a:endParaRPr>
          </a:p>
          <a:p>
            <a:endParaRPr lang="es-E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8E439D2-BCFC-4A65-ABBC-3F0A175E742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1" b="1446"/>
          <a:stretch/>
        </p:blipFill>
        <p:spPr>
          <a:xfrm>
            <a:off x="45656" y="3153484"/>
            <a:ext cx="3257550" cy="3635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309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A28D7765-0607-461C-9B17-3045292FED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7745" y="3590630"/>
            <a:ext cx="6673286" cy="288607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9F9169CA-F4D8-47DE-882F-15F9E14EB4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4609" y="6296408"/>
            <a:ext cx="1804142" cy="561592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1B6B6960-A6F8-4C9E-A9AB-95AC960E891E}"/>
              </a:ext>
            </a:extLst>
          </p:cNvPr>
          <p:cNvSpPr txBox="1"/>
          <p:nvPr/>
        </p:nvSpPr>
        <p:spPr>
          <a:xfrm>
            <a:off x="8628751" y="6377149"/>
            <a:ext cx="5400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latin typeface="Arial"/>
                <a:cs typeface="Arial"/>
              </a:rPr>
              <a:t>02</a:t>
            </a:r>
            <a:endParaRPr lang="es-ES" sz="2000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8AE90E7-DFA5-4275-AD27-4CC220B81458}"/>
              </a:ext>
            </a:extLst>
          </p:cNvPr>
          <p:cNvSpPr txBox="1"/>
          <p:nvPr/>
        </p:nvSpPr>
        <p:spPr>
          <a:xfrm>
            <a:off x="0" y="0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latin typeface="Arial"/>
                <a:cs typeface="Arial"/>
              </a:rPr>
              <a:t>PROCESO DE DESARROLLO DE LA INVESTIGACIÓN</a:t>
            </a:r>
            <a:endParaRPr lang="es-ES_tradnl" b="1" dirty="0">
              <a:latin typeface="Arial"/>
              <a:cs typeface="Arial"/>
            </a:endParaRPr>
          </a:p>
          <a:p>
            <a:r>
              <a:rPr lang="es-ES_tradnl" dirty="0">
                <a:latin typeface="Arial"/>
                <a:cs typeface="Arial"/>
              </a:rPr>
              <a:t>Metodología de trabajo </a:t>
            </a:r>
          </a:p>
          <a:p>
            <a:r>
              <a:rPr lang="es-CO" sz="1400" dirty="0">
                <a:latin typeface="Arial"/>
                <a:cs typeface="Arial"/>
              </a:rPr>
              <a:t>Variables de análisis </a:t>
            </a:r>
            <a:endParaRPr lang="es-ES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4D44C8F-8D25-4D41-9B23-5B1A893284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794" y="861774"/>
            <a:ext cx="1478295" cy="557566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82A8E018-DE79-47A1-B779-B5B5D19AD3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8578" y="776059"/>
            <a:ext cx="3003928" cy="277164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D046B4C-B422-41E1-9626-210D916CFB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04848" y="776060"/>
            <a:ext cx="3557015" cy="2454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459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9F9169CA-F4D8-47DE-882F-15F9E14EB4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4609" y="6296408"/>
            <a:ext cx="1804142" cy="561592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1B6B6960-A6F8-4C9E-A9AB-95AC960E891E}"/>
              </a:ext>
            </a:extLst>
          </p:cNvPr>
          <p:cNvSpPr txBox="1"/>
          <p:nvPr/>
        </p:nvSpPr>
        <p:spPr>
          <a:xfrm>
            <a:off x="8628751" y="6377149"/>
            <a:ext cx="5400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latin typeface="Arial"/>
                <a:cs typeface="Arial"/>
              </a:rPr>
              <a:t>03</a:t>
            </a:r>
            <a:endParaRPr lang="es-ES" sz="2000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8AE90E7-DFA5-4275-AD27-4CC220B81458}"/>
              </a:ext>
            </a:extLst>
          </p:cNvPr>
          <p:cNvSpPr txBox="1"/>
          <p:nvPr/>
        </p:nvSpPr>
        <p:spPr>
          <a:xfrm>
            <a:off x="0" y="0"/>
            <a:ext cx="91440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latin typeface="Arial"/>
                <a:cs typeface="Arial"/>
              </a:rPr>
              <a:t>ILUMINACION Y SUS PROBLEMATICAS</a:t>
            </a:r>
            <a:endParaRPr lang="es-ES_tradnl" b="1" dirty="0">
              <a:latin typeface="Arial"/>
              <a:cs typeface="Arial"/>
            </a:endParaRPr>
          </a:p>
          <a:p>
            <a:r>
              <a:rPr lang="es-ES" sz="1600" b="1" dirty="0">
                <a:latin typeface="Arial"/>
                <a:cs typeface="Arial"/>
              </a:rPr>
              <a:t>Orientación edificio</a:t>
            </a:r>
          </a:p>
          <a:p>
            <a:r>
              <a:rPr lang="es-ES" sz="1600" b="1" dirty="0">
                <a:latin typeface="Arial"/>
                <a:cs typeface="Arial"/>
              </a:rPr>
              <a:t>Ingreso directo de la luz ,inconformidad interior  </a:t>
            </a:r>
          </a:p>
          <a:p>
            <a:endParaRPr lang="es-ES_tradnl" sz="1400" dirty="0">
              <a:latin typeface="Arial"/>
              <a:cs typeface="Arial"/>
            </a:endParaRPr>
          </a:p>
          <a:p>
            <a:endParaRPr lang="es-E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6D72949-1DF1-47A6-9C24-AD0708D2FF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0135" y="726710"/>
            <a:ext cx="3528658" cy="272870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E32A6CA5-AC7E-4DBF-9490-4B47D0B426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44" y="915246"/>
            <a:ext cx="5153025" cy="502750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1620E54-C6FE-4E01-92AA-BDE0194201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2301" y="3461247"/>
            <a:ext cx="3528658" cy="270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459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7EFB6884-DEB1-4D12-A729-D4E73155A2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397" y="1116079"/>
            <a:ext cx="5414253" cy="5180329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9F9169CA-F4D8-47DE-882F-15F9E14EB4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4609" y="6296408"/>
            <a:ext cx="1804142" cy="561592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1B6B6960-A6F8-4C9E-A9AB-95AC960E891E}"/>
              </a:ext>
            </a:extLst>
          </p:cNvPr>
          <p:cNvSpPr txBox="1"/>
          <p:nvPr/>
        </p:nvSpPr>
        <p:spPr>
          <a:xfrm>
            <a:off x="8628751" y="6377149"/>
            <a:ext cx="5400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latin typeface="Arial"/>
                <a:cs typeface="Arial"/>
              </a:rPr>
              <a:t>04</a:t>
            </a:r>
            <a:endParaRPr lang="es-ES" sz="2000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8AE90E7-DFA5-4275-AD27-4CC220B81458}"/>
              </a:ext>
            </a:extLst>
          </p:cNvPr>
          <p:cNvSpPr txBox="1"/>
          <p:nvPr/>
        </p:nvSpPr>
        <p:spPr>
          <a:xfrm>
            <a:off x="0" y="-12700"/>
            <a:ext cx="627797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latin typeface="Arial"/>
                <a:cs typeface="Arial"/>
              </a:rPr>
              <a:t>LA LUZ Y SUS PROPIEDADES</a:t>
            </a:r>
            <a:endParaRPr lang="es-ES_tradnl" b="1" dirty="0">
              <a:latin typeface="Arial"/>
              <a:cs typeface="Arial"/>
            </a:endParaRPr>
          </a:p>
          <a:p>
            <a:r>
              <a:rPr lang="es-ES" sz="1600" b="1" dirty="0">
                <a:latin typeface="Arial"/>
                <a:cs typeface="Arial"/>
              </a:rPr>
              <a:t>Referentes y el aprovechamiento de la luz</a:t>
            </a:r>
          </a:p>
          <a:p>
            <a:r>
              <a:rPr lang="es-CO" sz="1200" dirty="0">
                <a:latin typeface="Arial"/>
                <a:cs typeface="Arial"/>
              </a:rPr>
              <a:t>Conceptos que nos ayudan a entender la luz sus </a:t>
            </a:r>
            <a:r>
              <a:rPr lang="es-CO" sz="1200" dirty="0" smtClean="0">
                <a:latin typeface="Arial"/>
                <a:cs typeface="Arial"/>
              </a:rPr>
              <a:t>propiedades cómo </a:t>
            </a:r>
            <a:r>
              <a:rPr lang="es-CO" sz="1200" dirty="0">
                <a:latin typeface="Arial"/>
                <a:cs typeface="Arial"/>
              </a:rPr>
              <a:t>direccionarla para mejorar su aprovechamiento </a:t>
            </a:r>
            <a:r>
              <a:rPr lang="es-CO" sz="1200" dirty="0" smtClean="0">
                <a:latin typeface="Arial"/>
                <a:cs typeface="Arial"/>
              </a:rPr>
              <a:t>y aplicar debidamente sus </a:t>
            </a:r>
            <a:r>
              <a:rPr lang="es-CO" sz="1200" dirty="0">
                <a:latin typeface="Arial"/>
                <a:cs typeface="Arial"/>
              </a:rPr>
              <a:t>propiedades </a:t>
            </a:r>
            <a:endParaRPr lang="es-ES_tradnl" sz="1200" dirty="0">
              <a:latin typeface="Arial"/>
              <a:cs typeface="Arial"/>
            </a:endParaRPr>
          </a:p>
          <a:p>
            <a:endParaRPr lang="es-ES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4BE6B7E-C17D-47D1-A37D-28A8722648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545" y="1119116"/>
            <a:ext cx="1804141" cy="5658143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998A2A3F-4C76-4839-8FF1-872A34F48B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4506" y="1119116"/>
            <a:ext cx="1509229" cy="5510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459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8022D05-839A-43D6-85A5-CEB8B19752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948897"/>
            <a:ext cx="4251021" cy="2680568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9F9169CA-F4D8-47DE-882F-15F9E14EB4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4609" y="6296408"/>
            <a:ext cx="1804142" cy="561592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1B6B6960-A6F8-4C9E-A9AB-95AC960E891E}"/>
              </a:ext>
            </a:extLst>
          </p:cNvPr>
          <p:cNvSpPr txBox="1"/>
          <p:nvPr/>
        </p:nvSpPr>
        <p:spPr>
          <a:xfrm>
            <a:off x="8628751" y="6377149"/>
            <a:ext cx="5400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latin typeface="Arial"/>
                <a:cs typeface="Arial"/>
              </a:rPr>
              <a:t>05</a:t>
            </a:r>
            <a:endParaRPr lang="es-ES" sz="2000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8AE90E7-DFA5-4275-AD27-4CC220B81458}"/>
              </a:ext>
            </a:extLst>
          </p:cNvPr>
          <p:cNvSpPr txBox="1"/>
          <p:nvPr/>
        </p:nvSpPr>
        <p:spPr>
          <a:xfrm>
            <a:off x="0" y="0"/>
            <a:ext cx="9144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latin typeface="Arial"/>
                <a:cs typeface="Arial"/>
              </a:rPr>
              <a:t>DETERMINANTES DE </a:t>
            </a:r>
            <a:r>
              <a:rPr lang="es-CO" b="1" dirty="0" smtClean="0">
                <a:latin typeface="Arial"/>
                <a:cs typeface="Arial"/>
              </a:rPr>
              <a:t>DISEÑO </a:t>
            </a:r>
            <a:r>
              <a:rPr lang="es-CO" b="1" dirty="0">
                <a:latin typeface="Arial"/>
                <a:cs typeface="Arial"/>
              </a:rPr>
              <a:t>Y </a:t>
            </a:r>
            <a:r>
              <a:rPr lang="es-CO" b="1" dirty="0" smtClean="0">
                <a:latin typeface="Arial"/>
                <a:cs typeface="Arial"/>
              </a:rPr>
              <a:t>FUNCIÓN</a:t>
            </a:r>
            <a:endParaRPr lang="es-ES_tradnl" b="1" dirty="0">
              <a:latin typeface="Arial"/>
              <a:cs typeface="Arial"/>
            </a:endParaRPr>
          </a:p>
          <a:p>
            <a:r>
              <a:rPr lang="es-ES_tradnl" dirty="0">
                <a:latin typeface="Arial"/>
                <a:cs typeface="Arial"/>
              </a:rPr>
              <a:t>Materialidad y forma </a:t>
            </a:r>
          </a:p>
          <a:p>
            <a:endParaRPr lang="es-ES_tradnl" sz="1400" dirty="0">
              <a:latin typeface="Arial"/>
              <a:cs typeface="Arial"/>
            </a:endParaRPr>
          </a:p>
          <a:p>
            <a:endParaRPr lang="es-ES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EEAE653-DDF4-481F-936A-9F4CAA77F4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900" y="783424"/>
            <a:ext cx="4402935" cy="2846041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977750BC-44AD-40A1-8533-A918E43A24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900" y="4013200"/>
            <a:ext cx="8974935" cy="192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459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9F9169CA-F4D8-47DE-882F-15F9E14EB4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4609" y="6296408"/>
            <a:ext cx="1804142" cy="561592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1B6B6960-A6F8-4C9E-A9AB-95AC960E891E}"/>
              </a:ext>
            </a:extLst>
          </p:cNvPr>
          <p:cNvSpPr txBox="1"/>
          <p:nvPr/>
        </p:nvSpPr>
        <p:spPr>
          <a:xfrm>
            <a:off x="8628751" y="6377149"/>
            <a:ext cx="5400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latin typeface="Arial"/>
                <a:cs typeface="Arial"/>
              </a:rPr>
              <a:t>06</a:t>
            </a:r>
            <a:endParaRPr lang="es-ES" sz="2000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8AE90E7-DFA5-4275-AD27-4CC220B81458}"/>
              </a:ext>
            </a:extLst>
          </p:cNvPr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latin typeface="Arial"/>
                <a:cs typeface="Arial"/>
              </a:rPr>
              <a:t>DISEÑO  </a:t>
            </a:r>
            <a:r>
              <a:rPr lang="es-CO" b="1" dirty="0">
                <a:latin typeface="Arial"/>
                <a:cs typeface="Arial"/>
              </a:rPr>
              <a:t>QUE </a:t>
            </a:r>
            <a:r>
              <a:rPr lang="es-CO" b="1" dirty="0" smtClean="0">
                <a:latin typeface="Arial"/>
                <a:cs typeface="Arial"/>
              </a:rPr>
              <a:t>CUMPLE </a:t>
            </a:r>
            <a:r>
              <a:rPr lang="es-CO" b="1" dirty="0">
                <a:latin typeface="Arial"/>
                <a:cs typeface="Arial"/>
              </a:rPr>
              <a:t>CON LA </a:t>
            </a:r>
            <a:r>
              <a:rPr lang="es-CO" b="1" dirty="0" smtClean="0">
                <a:latin typeface="Arial"/>
                <a:cs typeface="Arial"/>
              </a:rPr>
              <a:t>FUNCIÓN </a:t>
            </a:r>
            <a:endParaRPr lang="es-ES_tradnl" b="1" dirty="0">
              <a:latin typeface="Arial"/>
              <a:cs typeface="Arial"/>
            </a:endParaRPr>
          </a:p>
          <a:p>
            <a:r>
              <a:rPr lang="es-ES_tradnl" dirty="0">
                <a:latin typeface="Arial"/>
                <a:cs typeface="Arial"/>
              </a:rPr>
              <a:t>Desarrollo del sistema adaptable que mejora el ingreso lumínico del edificio</a:t>
            </a:r>
          </a:p>
          <a:p>
            <a:r>
              <a:rPr lang="es-ES_tradnl" dirty="0">
                <a:latin typeface="Arial"/>
                <a:cs typeface="Arial"/>
              </a:rPr>
              <a:t>Aplicando los conceptos analizados </a:t>
            </a:r>
            <a:r>
              <a:rPr lang="es-ES_tradnl" dirty="0" smtClean="0">
                <a:latin typeface="Arial"/>
                <a:cs typeface="Arial"/>
              </a:rPr>
              <a:t>previamente.</a:t>
            </a:r>
            <a:endParaRPr lang="es-ES_tradnl" dirty="0">
              <a:latin typeface="Arial"/>
              <a:cs typeface="Arial"/>
            </a:endParaRPr>
          </a:p>
          <a:p>
            <a:endParaRPr lang="es-ES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9361028-91A4-4E9F-AEB1-2640566B13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944" y="3690630"/>
            <a:ext cx="5694045" cy="3086629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E4DB2B6-6064-455B-BCE6-15164B6892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4560" y="942535"/>
            <a:ext cx="2828925" cy="535387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B9A411F-9DB0-4A51-88F3-E2FAAC7FCD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942535"/>
            <a:ext cx="5931934" cy="2526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5448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D950951F-E91C-4A83-A784-89D1C53757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784" y="5482445"/>
            <a:ext cx="2466975" cy="131445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9F9169CA-F4D8-47DE-882F-15F9E14EB4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4609" y="6296408"/>
            <a:ext cx="1804142" cy="561592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1B6B6960-A6F8-4C9E-A9AB-95AC960E891E}"/>
              </a:ext>
            </a:extLst>
          </p:cNvPr>
          <p:cNvSpPr txBox="1"/>
          <p:nvPr/>
        </p:nvSpPr>
        <p:spPr>
          <a:xfrm>
            <a:off x="8628751" y="6377149"/>
            <a:ext cx="5400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latin typeface="Arial"/>
                <a:cs typeface="Arial"/>
              </a:rPr>
              <a:t>07</a:t>
            </a:r>
            <a:endParaRPr lang="es-ES" sz="2000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8AE90E7-DFA5-4275-AD27-4CC220B81458}"/>
              </a:ext>
            </a:extLst>
          </p:cNvPr>
          <p:cNvSpPr txBox="1"/>
          <p:nvPr/>
        </p:nvSpPr>
        <p:spPr>
          <a:xfrm>
            <a:off x="0" y="0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latin typeface="Arial"/>
                <a:cs typeface="Arial"/>
              </a:rPr>
              <a:t>IMPLANTACIÓN DE LA PROPUESTA</a:t>
            </a:r>
            <a:endParaRPr lang="es-ES_tradnl" b="1" dirty="0">
              <a:latin typeface="Arial"/>
              <a:cs typeface="Arial"/>
            </a:endParaRPr>
          </a:p>
          <a:p>
            <a:r>
              <a:rPr lang="es-ES" sz="1600" dirty="0">
                <a:latin typeface="Arial"/>
                <a:cs typeface="Arial"/>
              </a:rPr>
              <a:t>Incidencia de la luz con la propuesta </a:t>
            </a:r>
          </a:p>
          <a:p>
            <a:endParaRPr lang="es-ES_tradnl" sz="1400" dirty="0">
              <a:latin typeface="Arial"/>
              <a:cs typeface="Arial"/>
            </a:endParaRPr>
          </a:p>
          <a:p>
            <a:endParaRPr lang="es-E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F5FCA18-8ECB-4746-8F6E-C27978AB80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17532"/>
            <a:ext cx="9144000" cy="160516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51B36A9-92ED-4247-8A74-7B0158B4CA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302" y="2264078"/>
            <a:ext cx="3529298" cy="304793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677E4E5-2E09-4E7B-8466-93B7124491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98195" y="2369374"/>
            <a:ext cx="4800598" cy="2965504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3800099-1C79-4A5C-9A77-74C8C0EE7C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1226" y="5480146"/>
            <a:ext cx="2438400" cy="131445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CF48E89D-D15B-4854-8E71-A6A40AD78CA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40685" y="5416769"/>
            <a:ext cx="2104761" cy="1408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459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61C7B09B-723E-4296-B94A-52E08E5D33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3832" y="4684452"/>
            <a:ext cx="3107966" cy="1531216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9F9169CA-F4D8-47DE-882F-15F9E14EB4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4609" y="6296408"/>
            <a:ext cx="1804142" cy="561592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1B6B6960-A6F8-4C9E-A9AB-95AC960E891E}"/>
              </a:ext>
            </a:extLst>
          </p:cNvPr>
          <p:cNvSpPr txBox="1"/>
          <p:nvPr/>
        </p:nvSpPr>
        <p:spPr>
          <a:xfrm>
            <a:off x="8628751" y="6377149"/>
            <a:ext cx="5400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latin typeface="Arial"/>
                <a:cs typeface="Arial"/>
              </a:rPr>
              <a:t>08</a:t>
            </a:r>
            <a:endParaRPr lang="es-ES" sz="2000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8AE90E7-DFA5-4275-AD27-4CC220B81458}"/>
              </a:ext>
            </a:extLst>
          </p:cNvPr>
          <p:cNvSpPr txBox="1"/>
          <p:nvPr/>
        </p:nvSpPr>
        <p:spPr>
          <a:xfrm>
            <a:off x="0" y="0"/>
            <a:ext cx="91440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latin typeface="Arial"/>
                <a:cs typeface="Arial"/>
              </a:rPr>
              <a:t>RESULTADOS FINALES</a:t>
            </a:r>
            <a:endParaRPr lang="es-ES_tradnl" b="1" dirty="0">
              <a:latin typeface="Arial"/>
              <a:cs typeface="Arial"/>
            </a:endParaRPr>
          </a:p>
          <a:p>
            <a:r>
              <a:rPr lang="es-ES_tradnl" dirty="0" smtClean="0">
                <a:latin typeface="Arial"/>
                <a:cs typeface="Arial"/>
              </a:rPr>
              <a:t>Comparación </a:t>
            </a:r>
            <a:r>
              <a:rPr lang="es-ES_tradnl" dirty="0">
                <a:latin typeface="Arial"/>
                <a:cs typeface="Arial"/>
              </a:rPr>
              <a:t>caso de estudio y propuesta de implantación </a:t>
            </a:r>
          </a:p>
          <a:p>
            <a:endParaRPr lang="es-CO" sz="1400" dirty="0">
              <a:latin typeface="Arial"/>
              <a:cs typeface="Arial"/>
            </a:endParaRPr>
          </a:p>
          <a:p>
            <a:endParaRPr lang="es-CO" sz="1400" dirty="0">
              <a:latin typeface="Arial"/>
              <a:cs typeface="Arial"/>
            </a:endParaRPr>
          </a:p>
          <a:p>
            <a:endParaRPr lang="es-CO" sz="1400" dirty="0">
              <a:latin typeface="Arial"/>
              <a:cs typeface="Arial"/>
            </a:endParaRPr>
          </a:p>
          <a:p>
            <a:endParaRPr lang="es-CO" sz="1400" dirty="0">
              <a:latin typeface="Arial"/>
              <a:cs typeface="Arial"/>
            </a:endParaRPr>
          </a:p>
          <a:p>
            <a:endParaRPr lang="es-CO" sz="1400" dirty="0">
              <a:latin typeface="Arial"/>
              <a:cs typeface="Arial"/>
            </a:endParaRPr>
          </a:p>
          <a:p>
            <a:endParaRPr lang="es-CO" sz="1400" dirty="0">
              <a:latin typeface="Arial"/>
              <a:cs typeface="Arial"/>
            </a:endParaRPr>
          </a:p>
          <a:p>
            <a:endParaRPr lang="es-CO" sz="1400" dirty="0">
              <a:latin typeface="Arial"/>
              <a:cs typeface="Arial"/>
            </a:endParaRPr>
          </a:p>
          <a:p>
            <a:endParaRPr lang="es-CO" sz="1400" dirty="0">
              <a:latin typeface="Arial"/>
              <a:cs typeface="Arial"/>
            </a:endParaRPr>
          </a:p>
          <a:p>
            <a:endParaRPr lang="es-CO" sz="1400" dirty="0">
              <a:latin typeface="Arial"/>
              <a:cs typeface="Arial"/>
            </a:endParaRPr>
          </a:p>
          <a:p>
            <a:endParaRPr lang="es-CO" sz="1400" dirty="0">
              <a:latin typeface="Arial"/>
              <a:cs typeface="Arial"/>
            </a:endParaRPr>
          </a:p>
          <a:p>
            <a:endParaRPr lang="es-CO" sz="1400" dirty="0">
              <a:latin typeface="Arial"/>
              <a:cs typeface="Arial"/>
            </a:endParaRPr>
          </a:p>
          <a:p>
            <a:endParaRPr lang="es-CO" sz="1400" dirty="0">
              <a:latin typeface="Arial"/>
              <a:cs typeface="Arial"/>
            </a:endParaRPr>
          </a:p>
          <a:p>
            <a:endParaRPr lang="es-CO" sz="1400" dirty="0">
              <a:latin typeface="Arial"/>
              <a:cs typeface="Arial"/>
            </a:endParaRPr>
          </a:p>
          <a:p>
            <a:endParaRPr lang="es-CO" sz="1400" dirty="0">
              <a:latin typeface="Arial"/>
              <a:cs typeface="Arial"/>
            </a:endParaRPr>
          </a:p>
          <a:p>
            <a:endParaRPr lang="es-CO" sz="1400" dirty="0">
              <a:latin typeface="Arial"/>
              <a:cs typeface="Arial"/>
            </a:endParaRPr>
          </a:p>
          <a:p>
            <a:endParaRPr lang="es-CO" sz="1400" dirty="0">
              <a:latin typeface="Arial"/>
              <a:cs typeface="Arial"/>
            </a:endParaRPr>
          </a:p>
          <a:p>
            <a:endParaRPr lang="es-CO" sz="1400" dirty="0">
              <a:latin typeface="Arial"/>
              <a:cs typeface="Arial"/>
            </a:endParaRPr>
          </a:p>
          <a:p>
            <a:endParaRPr lang="es-CO" sz="1400" dirty="0">
              <a:latin typeface="Arial"/>
              <a:cs typeface="Arial"/>
            </a:endParaRPr>
          </a:p>
          <a:p>
            <a:endParaRPr lang="es-CO" sz="1400" dirty="0">
              <a:latin typeface="Arial"/>
              <a:cs typeface="Arial"/>
            </a:endParaRPr>
          </a:p>
          <a:p>
            <a:endParaRPr lang="es-CO" sz="1400" dirty="0">
              <a:latin typeface="Arial"/>
              <a:cs typeface="Arial"/>
            </a:endParaRPr>
          </a:p>
          <a:p>
            <a:endParaRPr lang="es-ES_tradnl" sz="1400" dirty="0">
              <a:latin typeface="Arial"/>
              <a:cs typeface="Arial"/>
            </a:endParaRPr>
          </a:p>
          <a:p>
            <a:endParaRPr lang="es-ES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C8ED345-C76C-41CC-8251-6CBB34072F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784" y="563954"/>
            <a:ext cx="8917014" cy="232342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758D68E-B933-47A3-8CC4-E40584C121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784" y="2939362"/>
            <a:ext cx="8917014" cy="201304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B91DA14-BFD2-45B5-92BF-FBFD237631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491" y="5009621"/>
            <a:ext cx="5691305" cy="1848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459983"/>
      </p:ext>
    </p:extLst>
  </p:cSld>
  <p:clrMapOvr>
    <a:masterClrMapping/>
  </p:clrMapOvr>
</p:sld>
</file>

<file path=ppt/theme/theme1.xml><?xml version="1.0" encoding="utf-8"?>
<a:theme xmlns:a="http://schemas.openxmlformats.org/drawingml/2006/main" name="Bien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Bienal.thmx</Template>
  <TotalTime>2069</TotalTime>
  <Words>283</Words>
  <Application>Microsoft Office PowerPoint</Application>
  <PresentationFormat>Presentación en pantalla (4:3)</PresentationFormat>
  <Paragraphs>83</Paragraphs>
  <Slides>11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4" baseType="lpstr">
      <vt:lpstr>Arial</vt:lpstr>
      <vt:lpstr>Calibri</vt:lpstr>
      <vt:lpstr>Bienal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Santiago Molina</dc:creator>
  <cp:lastModifiedBy>VICTOR CEPEDA</cp:lastModifiedBy>
  <cp:revision>59</cp:revision>
  <dcterms:created xsi:type="dcterms:W3CDTF">2016-01-20T13:28:34Z</dcterms:created>
  <dcterms:modified xsi:type="dcterms:W3CDTF">2019-12-06T01:56:42Z</dcterms:modified>
</cp:coreProperties>
</file>