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2399288" cy="51120675"/>
  <p:notesSz cx="6858000" cy="9144000"/>
  <p:defaultTextStyle>
    <a:defPPr>
      <a:defRPr lang="es-CO"/>
    </a:defPPr>
    <a:lvl1pPr marL="0" algn="l" defTabSz="4008912" rtl="0" eaLnBrk="1" latinLnBrk="0" hangingPunct="1">
      <a:defRPr sz="7892" kern="1200">
        <a:solidFill>
          <a:schemeClr val="tx1"/>
        </a:solidFill>
        <a:latin typeface="+mn-lt"/>
        <a:ea typeface="+mn-ea"/>
        <a:cs typeface="+mn-cs"/>
      </a:defRPr>
    </a:lvl1pPr>
    <a:lvl2pPr marL="2004456" algn="l" defTabSz="4008912" rtl="0" eaLnBrk="1" latinLnBrk="0" hangingPunct="1">
      <a:defRPr sz="7892" kern="1200">
        <a:solidFill>
          <a:schemeClr val="tx1"/>
        </a:solidFill>
        <a:latin typeface="+mn-lt"/>
        <a:ea typeface="+mn-ea"/>
        <a:cs typeface="+mn-cs"/>
      </a:defRPr>
    </a:lvl2pPr>
    <a:lvl3pPr marL="4008912" algn="l" defTabSz="4008912" rtl="0" eaLnBrk="1" latinLnBrk="0" hangingPunct="1">
      <a:defRPr sz="7892" kern="1200">
        <a:solidFill>
          <a:schemeClr val="tx1"/>
        </a:solidFill>
        <a:latin typeface="+mn-lt"/>
        <a:ea typeface="+mn-ea"/>
        <a:cs typeface="+mn-cs"/>
      </a:defRPr>
    </a:lvl3pPr>
    <a:lvl4pPr marL="6013369" algn="l" defTabSz="4008912" rtl="0" eaLnBrk="1" latinLnBrk="0" hangingPunct="1">
      <a:defRPr sz="7892" kern="1200">
        <a:solidFill>
          <a:schemeClr val="tx1"/>
        </a:solidFill>
        <a:latin typeface="+mn-lt"/>
        <a:ea typeface="+mn-ea"/>
        <a:cs typeface="+mn-cs"/>
      </a:defRPr>
    </a:lvl4pPr>
    <a:lvl5pPr marL="8017825" algn="l" defTabSz="4008912" rtl="0" eaLnBrk="1" latinLnBrk="0" hangingPunct="1">
      <a:defRPr sz="7892" kern="1200">
        <a:solidFill>
          <a:schemeClr val="tx1"/>
        </a:solidFill>
        <a:latin typeface="+mn-lt"/>
        <a:ea typeface="+mn-ea"/>
        <a:cs typeface="+mn-cs"/>
      </a:defRPr>
    </a:lvl5pPr>
    <a:lvl6pPr marL="10022281" algn="l" defTabSz="4008912" rtl="0" eaLnBrk="1" latinLnBrk="0" hangingPunct="1">
      <a:defRPr sz="7892" kern="1200">
        <a:solidFill>
          <a:schemeClr val="tx1"/>
        </a:solidFill>
        <a:latin typeface="+mn-lt"/>
        <a:ea typeface="+mn-ea"/>
        <a:cs typeface="+mn-cs"/>
      </a:defRPr>
    </a:lvl6pPr>
    <a:lvl7pPr marL="12026737" algn="l" defTabSz="4008912" rtl="0" eaLnBrk="1" latinLnBrk="0" hangingPunct="1">
      <a:defRPr sz="7892" kern="1200">
        <a:solidFill>
          <a:schemeClr val="tx1"/>
        </a:solidFill>
        <a:latin typeface="+mn-lt"/>
        <a:ea typeface="+mn-ea"/>
        <a:cs typeface="+mn-cs"/>
      </a:defRPr>
    </a:lvl7pPr>
    <a:lvl8pPr marL="14031194" algn="l" defTabSz="4008912" rtl="0" eaLnBrk="1" latinLnBrk="0" hangingPunct="1">
      <a:defRPr sz="7892" kern="1200">
        <a:solidFill>
          <a:schemeClr val="tx1"/>
        </a:solidFill>
        <a:latin typeface="+mn-lt"/>
        <a:ea typeface="+mn-ea"/>
        <a:cs typeface="+mn-cs"/>
      </a:defRPr>
    </a:lvl8pPr>
    <a:lvl9pPr marL="16035650" algn="l" defTabSz="4008912" rtl="0" eaLnBrk="1" latinLnBrk="0" hangingPunct="1">
      <a:defRPr sz="78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1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9290" autoAdjust="0"/>
  </p:normalViewPr>
  <p:slideViewPr>
    <p:cSldViewPr snapToGrid="0" snapToObjects="1">
      <p:cViewPr varScale="1">
        <p:scale>
          <a:sx n="10" d="100"/>
          <a:sy n="10" d="100"/>
        </p:scale>
        <p:origin x="2160" y="174"/>
      </p:cViewPr>
      <p:guideLst>
        <p:guide orient="horz" pos="16101"/>
        <p:guide pos="10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367072"/>
        <c:axId val="152367632"/>
      </c:barChart>
      <c:catAx>
        <c:axId val="152367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2367632"/>
        <c:crosses val="autoZero"/>
        <c:auto val="1"/>
        <c:lblAlgn val="ctr"/>
        <c:lblOffset val="100"/>
        <c:noMultiLvlLbl val="0"/>
      </c:catAx>
      <c:valAx>
        <c:axId val="15236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367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369312"/>
        <c:axId val="152369872"/>
        <c:axId val="81034272"/>
      </c:bar3DChart>
      <c:catAx>
        <c:axId val="15236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52369872"/>
        <c:crosses val="autoZero"/>
        <c:auto val="1"/>
        <c:lblAlgn val="ctr"/>
        <c:lblOffset val="100"/>
        <c:noMultiLvlLbl val="0"/>
      </c:catAx>
      <c:valAx>
        <c:axId val="15236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369312"/>
        <c:crosses val="autoZero"/>
        <c:crossBetween val="between"/>
      </c:valAx>
      <c:serAx>
        <c:axId val="8103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236987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85210-65C8-4809-BFDA-63D59735DDDA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D7D7E697-6CB0-45EC-BFA9-02463AA21202}">
      <dgm:prSet phldrT="[Texto]"/>
      <dgm:spPr/>
      <dgm:t>
        <a:bodyPr/>
        <a:lstStyle/>
        <a:p>
          <a:r>
            <a:rPr lang="es-C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 Maní  14,000</a:t>
          </a:r>
        </a:p>
        <a:p>
          <a:r>
            <a:rPr lang="es-CO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pvc</a:t>
          </a:r>
          <a:r>
            <a:rPr lang="es-C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39,000</a:t>
          </a:r>
        </a:p>
        <a:p>
          <a:r>
            <a:rPr lang="es-C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Ahorro 25,000 mil pesos</a:t>
          </a:r>
          <a:endParaRPr lang="es-C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D0B99-4362-4DD9-BDAC-D72175C29CB5}" type="parTrans" cxnId="{4A1FB06C-9ECF-4433-B3DD-C47F2A402194}">
      <dgm:prSet/>
      <dgm:spPr/>
      <dgm:t>
        <a:bodyPr/>
        <a:lstStyle/>
        <a:p>
          <a:endParaRPr lang="es-CO"/>
        </a:p>
      </dgm:t>
    </dgm:pt>
    <dgm:pt modelId="{75239BE2-76B2-490B-8F1B-EA2475B5B853}" type="sibTrans" cxnId="{4A1FB06C-9ECF-4433-B3DD-C47F2A402194}">
      <dgm:prSet/>
      <dgm:spPr/>
      <dgm:t>
        <a:bodyPr/>
        <a:lstStyle/>
        <a:p>
          <a:endParaRPr lang="es-CO"/>
        </a:p>
      </dgm:t>
    </dgm:pt>
    <dgm:pt modelId="{702CE9B1-3952-4453-BB9A-00686F583200}">
      <dgm:prSet phldrT="[Texto]"/>
      <dgm:spPr/>
      <dgm:t>
        <a:bodyPr/>
        <a:lstStyle/>
        <a:p>
          <a:r>
            <a:rPr lang="es-CO" dirty="0" smtClean="0"/>
            <a:t>P Maní  14,000</a:t>
          </a:r>
        </a:p>
        <a:p>
          <a:r>
            <a:rPr lang="es-CO" dirty="0" smtClean="0"/>
            <a:t> </a:t>
          </a:r>
          <a:r>
            <a:rPr lang="es-CO" dirty="0" err="1" smtClean="0"/>
            <a:t>drweall</a:t>
          </a:r>
          <a:r>
            <a:rPr lang="es-CO" dirty="0" smtClean="0"/>
            <a:t> 57,000</a:t>
          </a:r>
        </a:p>
        <a:p>
          <a:r>
            <a:rPr lang="es-CO" dirty="0" smtClean="0"/>
            <a:t>Ahorro 43,000 mil pesos</a:t>
          </a:r>
          <a:endParaRPr lang="es-CO" dirty="0"/>
        </a:p>
      </dgm:t>
    </dgm:pt>
    <dgm:pt modelId="{FB9945FB-B4AE-4FBB-A444-2A5E03D30BDC}" type="parTrans" cxnId="{DEF4A66D-38C0-4D24-8BBD-33EF69D3E1B8}">
      <dgm:prSet/>
      <dgm:spPr/>
      <dgm:t>
        <a:bodyPr/>
        <a:lstStyle/>
        <a:p>
          <a:endParaRPr lang="es-CO"/>
        </a:p>
      </dgm:t>
    </dgm:pt>
    <dgm:pt modelId="{E8703185-37F1-4C81-83A0-2C5A63838D20}" type="sibTrans" cxnId="{DEF4A66D-38C0-4D24-8BBD-33EF69D3E1B8}">
      <dgm:prSet/>
      <dgm:spPr/>
      <dgm:t>
        <a:bodyPr/>
        <a:lstStyle/>
        <a:p>
          <a:endParaRPr lang="es-CO"/>
        </a:p>
      </dgm:t>
    </dgm:pt>
    <dgm:pt modelId="{3167EA50-232E-4CD8-8F2D-06C365526D6E}">
      <dgm:prSet phldrT="[Texto]"/>
      <dgm:spPr/>
      <dgm:t>
        <a:bodyPr/>
        <a:lstStyle/>
        <a:p>
          <a:r>
            <a:rPr lang="es-CO" dirty="0" smtClean="0"/>
            <a:t>P Maní  14,000  </a:t>
          </a:r>
          <a:r>
            <a:rPr lang="es-CO" dirty="0" err="1" smtClean="0"/>
            <a:t>icopor</a:t>
          </a:r>
          <a:r>
            <a:rPr lang="es-CO" dirty="0" smtClean="0"/>
            <a:t> 34,000</a:t>
          </a:r>
        </a:p>
        <a:p>
          <a:r>
            <a:rPr lang="es-CO" dirty="0" smtClean="0"/>
            <a:t>Ahorro 20,000 mil pesos</a:t>
          </a:r>
          <a:endParaRPr lang="es-CO" dirty="0"/>
        </a:p>
      </dgm:t>
    </dgm:pt>
    <dgm:pt modelId="{56BF7102-4873-438E-9FB5-94DF89B0CFFD}" type="parTrans" cxnId="{13FA918D-B6AD-4936-AD95-F22DD75C8B00}">
      <dgm:prSet/>
      <dgm:spPr/>
      <dgm:t>
        <a:bodyPr/>
        <a:lstStyle/>
        <a:p>
          <a:endParaRPr lang="es-CO"/>
        </a:p>
      </dgm:t>
    </dgm:pt>
    <dgm:pt modelId="{12FFADC6-0943-44CD-8924-0359E0FDD3C6}" type="sibTrans" cxnId="{13FA918D-B6AD-4936-AD95-F22DD75C8B00}">
      <dgm:prSet/>
      <dgm:spPr/>
      <dgm:t>
        <a:bodyPr/>
        <a:lstStyle/>
        <a:p>
          <a:endParaRPr lang="es-CO"/>
        </a:p>
      </dgm:t>
    </dgm:pt>
    <dgm:pt modelId="{0F768482-A9AB-49FB-A848-A6AA6C01763F}" type="pres">
      <dgm:prSet presAssocID="{EF585210-65C8-4809-BFDA-63D59735DDDA}" presName="compositeShape" presStyleCnt="0">
        <dgm:presLayoutVars>
          <dgm:chMax val="7"/>
          <dgm:dir/>
          <dgm:resizeHandles val="exact"/>
        </dgm:presLayoutVars>
      </dgm:prSet>
      <dgm:spPr/>
    </dgm:pt>
    <dgm:pt modelId="{4A605664-BF4F-49C8-A01C-89E8007D4393}" type="pres">
      <dgm:prSet presAssocID="{EF585210-65C8-4809-BFDA-63D59735DDDA}" presName="wedge1" presStyleLbl="node1" presStyleIdx="0" presStyleCnt="3"/>
      <dgm:spPr/>
      <dgm:t>
        <a:bodyPr/>
        <a:lstStyle/>
        <a:p>
          <a:endParaRPr lang="es-CO"/>
        </a:p>
      </dgm:t>
    </dgm:pt>
    <dgm:pt modelId="{06434A64-5EA0-4A1A-89B5-F4754CFE84E3}" type="pres">
      <dgm:prSet presAssocID="{EF585210-65C8-4809-BFDA-63D59735DDDA}" presName="dummy1a" presStyleCnt="0"/>
      <dgm:spPr/>
    </dgm:pt>
    <dgm:pt modelId="{B03FE2D5-017A-4E6A-A39F-855BDBB45DDB}" type="pres">
      <dgm:prSet presAssocID="{EF585210-65C8-4809-BFDA-63D59735DDDA}" presName="dummy1b" presStyleCnt="0"/>
      <dgm:spPr/>
    </dgm:pt>
    <dgm:pt modelId="{0AD4B49E-37DB-4CE3-8018-DF54DF98077F}" type="pres">
      <dgm:prSet presAssocID="{EF585210-65C8-4809-BFDA-63D59735DDD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7AC01C-32DD-48B2-8DFE-86D09B0D97EF}" type="pres">
      <dgm:prSet presAssocID="{EF585210-65C8-4809-BFDA-63D59735DDDA}" presName="wedge2" presStyleLbl="node1" presStyleIdx="1" presStyleCnt="3" custScaleX="76146" custScaleY="67535"/>
      <dgm:spPr/>
      <dgm:t>
        <a:bodyPr/>
        <a:lstStyle/>
        <a:p>
          <a:endParaRPr lang="es-CO"/>
        </a:p>
      </dgm:t>
    </dgm:pt>
    <dgm:pt modelId="{599A08FE-E540-4DB4-9ADD-BD57AE06A3B5}" type="pres">
      <dgm:prSet presAssocID="{EF585210-65C8-4809-BFDA-63D59735DDDA}" presName="dummy2a" presStyleCnt="0"/>
      <dgm:spPr/>
    </dgm:pt>
    <dgm:pt modelId="{117DE921-C92D-4216-8C9F-B20C705A62D6}" type="pres">
      <dgm:prSet presAssocID="{EF585210-65C8-4809-BFDA-63D59735DDDA}" presName="dummy2b" presStyleCnt="0"/>
      <dgm:spPr/>
    </dgm:pt>
    <dgm:pt modelId="{DC26997D-F6F8-49F6-9872-C02DA86E7CF5}" type="pres">
      <dgm:prSet presAssocID="{EF585210-65C8-4809-BFDA-63D59735DDD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B20EA9-0388-4B0C-A8AE-D4AE9F89A80B}" type="pres">
      <dgm:prSet presAssocID="{EF585210-65C8-4809-BFDA-63D59735DDDA}" presName="wedge3" presStyleLbl="node1" presStyleIdx="2" presStyleCnt="3" custScaleX="92592"/>
      <dgm:spPr/>
      <dgm:t>
        <a:bodyPr/>
        <a:lstStyle/>
        <a:p>
          <a:endParaRPr lang="es-CO"/>
        </a:p>
      </dgm:t>
    </dgm:pt>
    <dgm:pt modelId="{4B9226D8-640D-4BF4-9C61-111DCBB72794}" type="pres">
      <dgm:prSet presAssocID="{EF585210-65C8-4809-BFDA-63D59735DDDA}" presName="dummy3a" presStyleCnt="0"/>
      <dgm:spPr/>
    </dgm:pt>
    <dgm:pt modelId="{0FF06F8E-940B-41D4-9F2A-C6A98F25F03D}" type="pres">
      <dgm:prSet presAssocID="{EF585210-65C8-4809-BFDA-63D59735DDDA}" presName="dummy3b" presStyleCnt="0"/>
      <dgm:spPr/>
    </dgm:pt>
    <dgm:pt modelId="{AC59C78E-A641-4630-940E-098BA2A90A45}" type="pres">
      <dgm:prSet presAssocID="{EF585210-65C8-4809-BFDA-63D59735DDD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552A9B-4AF8-4917-9913-25F213884DA4}" type="pres">
      <dgm:prSet presAssocID="{75239BE2-76B2-490B-8F1B-EA2475B5B853}" presName="arrowWedge1" presStyleLbl="fgSibTrans2D1" presStyleIdx="0" presStyleCnt="3"/>
      <dgm:spPr/>
    </dgm:pt>
    <dgm:pt modelId="{044776C8-2A2F-4AB7-BC40-29D09E541629}" type="pres">
      <dgm:prSet presAssocID="{E8703185-37F1-4C81-83A0-2C5A63838D20}" presName="arrowWedge2" presStyleLbl="fgSibTrans2D1" presStyleIdx="1" presStyleCnt="3"/>
      <dgm:spPr/>
    </dgm:pt>
    <dgm:pt modelId="{1C4FAC4F-5F84-4F93-94BB-F68C4984E0A1}" type="pres">
      <dgm:prSet presAssocID="{12FFADC6-0943-44CD-8924-0359E0FDD3C6}" presName="arrowWedge3" presStyleLbl="fgSibTrans2D1" presStyleIdx="2" presStyleCnt="3"/>
      <dgm:spPr/>
    </dgm:pt>
  </dgm:ptLst>
  <dgm:cxnLst>
    <dgm:cxn modelId="{0BBA340A-976B-4945-B8A8-BB680A00A403}" type="presOf" srcId="{D7D7E697-6CB0-45EC-BFA9-02463AA21202}" destId="{0AD4B49E-37DB-4CE3-8018-DF54DF98077F}" srcOrd="1" destOrd="0" presId="urn:microsoft.com/office/officeart/2005/8/layout/cycle8"/>
    <dgm:cxn modelId="{C1084845-F058-4260-8923-F7CDC2B31CF5}" type="presOf" srcId="{D7D7E697-6CB0-45EC-BFA9-02463AA21202}" destId="{4A605664-BF4F-49C8-A01C-89E8007D4393}" srcOrd="0" destOrd="0" presId="urn:microsoft.com/office/officeart/2005/8/layout/cycle8"/>
    <dgm:cxn modelId="{2AECCA94-EA4A-4329-9D6E-5BE661BDF4B5}" type="presOf" srcId="{702CE9B1-3952-4453-BB9A-00686F583200}" destId="{557AC01C-32DD-48B2-8DFE-86D09B0D97EF}" srcOrd="0" destOrd="0" presId="urn:microsoft.com/office/officeart/2005/8/layout/cycle8"/>
    <dgm:cxn modelId="{DEF4A66D-38C0-4D24-8BBD-33EF69D3E1B8}" srcId="{EF585210-65C8-4809-BFDA-63D59735DDDA}" destId="{702CE9B1-3952-4453-BB9A-00686F583200}" srcOrd="1" destOrd="0" parTransId="{FB9945FB-B4AE-4FBB-A444-2A5E03D30BDC}" sibTransId="{E8703185-37F1-4C81-83A0-2C5A63838D20}"/>
    <dgm:cxn modelId="{13FA918D-B6AD-4936-AD95-F22DD75C8B00}" srcId="{EF585210-65C8-4809-BFDA-63D59735DDDA}" destId="{3167EA50-232E-4CD8-8F2D-06C365526D6E}" srcOrd="2" destOrd="0" parTransId="{56BF7102-4873-438E-9FB5-94DF89B0CFFD}" sibTransId="{12FFADC6-0943-44CD-8924-0359E0FDD3C6}"/>
    <dgm:cxn modelId="{8A981D8B-C6B6-43F1-AF32-69A158E3D010}" type="presOf" srcId="{EF585210-65C8-4809-BFDA-63D59735DDDA}" destId="{0F768482-A9AB-49FB-A848-A6AA6C01763F}" srcOrd="0" destOrd="0" presId="urn:microsoft.com/office/officeart/2005/8/layout/cycle8"/>
    <dgm:cxn modelId="{B774F9E3-7A4B-4211-8B63-11CAC141F3AD}" type="presOf" srcId="{3167EA50-232E-4CD8-8F2D-06C365526D6E}" destId="{6EB20EA9-0388-4B0C-A8AE-D4AE9F89A80B}" srcOrd="0" destOrd="0" presId="urn:microsoft.com/office/officeart/2005/8/layout/cycle8"/>
    <dgm:cxn modelId="{4A1FB06C-9ECF-4433-B3DD-C47F2A402194}" srcId="{EF585210-65C8-4809-BFDA-63D59735DDDA}" destId="{D7D7E697-6CB0-45EC-BFA9-02463AA21202}" srcOrd="0" destOrd="0" parTransId="{2F2D0B99-4362-4DD9-BDAC-D72175C29CB5}" sibTransId="{75239BE2-76B2-490B-8F1B-EA2475B5B853}"/>
    <dgm:cxn modelId="{57B76E23-DB3E-47BE-8CF8-F8FACAA707ED}" type="presOf" srcId="{3167EA50-232E-4CD8-8F2D-06C365526D6E}" destId="{AC59C78E-A641-4630-940E-098BA2A90A45}" srcOrd="1" destOrd="0" presId="urn:microsoft.com/office/officeart/2005/8/layout/cycle8"/>
    <dgm:cxn modelId="{8133ED50-7AC9-4149-83F9-A7387A67E134}" type="presOf" srcId="{702CE9B1-3952-4453-BB9A-00686F583200}" destId="{DC26997D-F6F8-49F6-9872-C02DA86E7CF5}" srcOrd="1" destOrd="0" presId="urn:microsoft.com/office/officeart/2005/8/layout/cycle8"/>
    <dgm:cxn modelId="{28806BE1-BCFA-44D0-9DA1-35488BE314B3}" type="presParOf" srcId="{0F768482-A9AB-49FB-A848-A6AA6C01763F}" destId="{4A605664-BF4F-49C8-A01C-89E8007D4393}" srcOrd="0" destOrd="0" presId="urn:microsoft.com/office/officeart/2005/8/layout/cycle8"/>
    <dgm:cxn modelId="{E7EA9D7E-7B31-4F5A-A624-493B81FD9AC6}" type="presParOf" srcId="{0F768482-A9AB-49FB-A848-A6AA6C01763F}" destId="{06434A64-5EA0-4A1A-89B5-F4754CFE84E3}" srcOrd="1" destOrd="0" presId="urn:microsoft.com/office/officeart/2005/8/layout/cycle8"/>
    <dgm:cxn modelId="{93F15A19-39EF-4818-9A52-EE92A91E127B}" type="presParOf" srcId="{0F768482-A9AB-49FB-A848-A6AA6C01763F}" destId="{B03FE2D5-017A-4E6A-A39F-855BDBB45DDB}" srcOrd="2" destOrd="0" presId="urn:microsoft.com/office/officeart/2005/8/layout/cycle8"/>
    <dgm:cxn modelId="{7A31AA78-F288-41E2-8A84-638172D1CA82}" type="presParOf" srcId="{0F768482-A9AB-49FB-A848-A6AA6C01763F}" destId="{0AD4B49E-37DB-4CE3-8018-DF54DF98077F}" srcOrd="3" destOrd="0" presId="urn:microsoft.com/office/officeart/2005/8/layout/cycle8"/>
    <dgm:cxn modelId="{DDE5A22D-9CBF-4493-976C-C3B8F75E0A9C}" type="presParOf" srcId="{0F768482-A9AB-49FB-A848-A6AA6C01763F}" destId="{557AC01C-32DD-48B2-8DFE-86D09B0D97EF}" srcOrd="4" destOrd="0" presId="urn:microsoft.com/office/officeart/2005/8/layout/cycle8"/>
    <dgm:cxn modelId="{BB64F8E7-DF9B-4BFA-B94A-F7F434A093B2}" type="presParOf" srcId="{0F768482-A9AB-49FB-A848-A6AA6C01763F}" destId="{599A08FE-E540-4DB4-9ADD-BD57AE06A3B5}" srcOrd="5" destOrd="0" presId="urn:microsoft.com/office/officeart/2005/8/layout/cycle8"/>
    <dgm:cxn modelId="{1ACD7192-4C98-444B-BEAB-41060AAA60F2}" type="presParOf" srcId="{0F768482-A9AB-49FB-A848-A6AA6C01763F}" destId="{117DE921-C92D-4216-8C9F-B20C705A62D6}" srcOrd="6" destOrd="0" presId="urn:microsoft.com/office/officeart/2005/8/layout/cycle8"/>
    <dgm:cxn modelId="{8E94BD36-20D3-44DE-A7C9-C0F56C7596FC}" type="presParOf" srcId="{0F768482-A9AB-49FB-A848-A6AA6C01763F}" destId="{DC26997D-F6F8-49F6-9872-C02DA86E7CF5}" srcOrd="7" destOrd="0" presId="urn:microsoft.com/office/officeart/2005/8/layout/cycle8"/>
    <dgm:cxn modelId="{51CAE168-EB5A-4094-A0FA-3ADCF988E307}" type="presParOf" srcId="{0F768482-A9AB-49FB-A848-A6AA6C01763F}" destId="{6EB20EA9-0388-4B0C-A8AE-D4AE9F89A80B}" srcOrd="8" destOrd="0" presId="urn:microsoft.com/office/officeart/2005/8/layout/cycle8"/>
    <dgm:cxn modelId="{32BB9D3C-3AE4-45D3-9387-3CF0D97F1B0B}" type="presParOf" srcId="{0F768482-A9AB-49FB-A848-A6AA6C01763F}" destId="{4B9226D8-640D-4BF4-9C61-111DCBB72794}" srcOrd="9" destOrd="0" presId="urn:microsoft.com/office/officeart/2005/8/layout/cycle8"/>
    <dgm:cxn modelId="{86BB8DE9-D733-4E5C-8EF2-C1D8DBCB2159}" type="presParOf" srcId="{0F768482-A9AB-49FB-A848-A6AA6C01763F}" destId="{0FF06F8E-940B-41D4-9F2A-C6A98F25F03D}" srcOrd="10" destOrd="0" presId="urn:microsoft.com/office/officeart/2005/8/layout/cycle8"/>
    <dgm:cxn modelId="{1E15AACF-61F6-4502-9527-97322AC3BDC0}" type="presParOf" srcId="{0F768482-A9AB-49FB-A848-A6AA6C01763F}" destId="{AC59C78E-A641-4630-940E-098BA2A90A45}" srcOrd="11" destOrd="0" presId="urn:microsoft.com/office/officeart/2005/8/layout/cycle8"/>
    <dgm:cxn modelId="{6297A364-9920-4C44-8A3D-ACF261C972EC}" type="presParOf" srcId="{0F768482-A9AB-49FB-A848-A6AA6C01763F}" destId="{A7552A9B-4AF8-4917-9913-25F213884DA4}" srcOrd="12" destOrd="0" presId="urn:microsoft.com/office/officeart/2005/8/layout/cycle8"/>
    <dgm:cxn modelId="{8255D7AF-46B5-4F53-85A5-BB5DD5F5673F}" type="presParOf" srcId="{0F768482-A9AB-49FB-A848-A6AA6C01763F}" destId="{044776C8-2A2F-4AB7-BC40-29D09E541629}" srcOrd="13" destOrd="0" presId="urn:microsoft.com/office/officeart/2005/8/layout/cycle8"/>
    <dgm:cxn modelId="{1BA319B5-CFB7-463F-8CA0-03D2C90EFE4C}" type="presParOf" srcId="{0F768482-A9AB-49FB-A848-A6AA6C01763F}" destId="{1C4FAC4F-5F84-4F93-94BB-F68C4984E0A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8366281"/>
            <a:ext cx="27539395" cy="17797568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6850192"/>
            <a:ext cx="24299466" cy="1234232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5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617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721703"/>
            <a:ext cx="6986096" cy="4332240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721703"/>
            <a:ext cx="20553298" cy="4332240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653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925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2744683"/>
            <a:ext cx="27944386" cy="21264777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4210633"/>
            <a:ext cx="27944386" cy="11182644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5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3608513"/>
            <a:ext cx="13769697" cy="324355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3608513"/>
            <a:ext cx="13769697" cy="324355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219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721714"/>
            <a:ext cx="27944386" cy="98809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2531669"/>
            <a:ext cx="13706415" cy="614157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8673247"/>
            <a:ext cx="13706415" cy="274655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2531669"/>
            <a:ext cx="13773917" cy="614157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8673247"/>
            <a:ext cx="13773917" cy="274655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31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829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511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360442"/>
            <a:ext cx="16402140" cy="3632881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289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7360442"/>
            <a:ext cx="16402140" cy="3632881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509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3608513"/>
            <a:ext cx="27944386" cy="3243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D5FD-7BF4-4C45-A64A-E027821CCBC4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C08A-048C-004D-898A-EB75B419AA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05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9" Type="http://schemas.microsoft.com/office/2007/relationships/diagramDrawing" Target="../diagrams/drawing1.xml"/><Relationship Id="rId21" Type="http://schemas.openxmlformats.org/officeDocument/2006/relationships/image" Target="../media/image28.jpeg"/><Relationship Id="rId34" Type="http://schemas.openxmlformats.org/officeDocument/2006/relationships/chart" Target="../charts/chart2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chart" Target="../charts/chart1.xml"/><Relationship Id="rId38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37" Type="http://schemas.openxmlformats.org/officeDocument/2006/relationships/diagramQuickStyle" Target="../diagrams/quickStyle1.xml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36" Type="http://schemas.openxmlformats.org/officeDocument/2006/relationships/diagramLayout" Target="../diagrams/layout1.xml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Relationship Id="rId35" Type="http://schemas.openxmlformats.org/officeDocument/2006/relationships/diagramData" Target="../diagrams/data1.xml"/><Relationship Id="rId8" Type="http://schemas.openxmlformats.org/officeDocument/2006/relationships/image" Target="../media/image15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C68DC14-BF19-194A-B227-EC2972C2769D}"/>
              </a:ext>
            </a:extLst>
          </p:cNvPr>
          <p:cNvSpPr/>
          <p:nvPr/>
        </p:nvSpPr>
        <p:spPr>
          <a:xfrm>
            <a:off x="0" y="45720675"/>
            <a:ext cx="12960000" cy="360000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E1E25FD-225E-4A48-9574-42B67E3B854D}"/>
              </a:ext>
            </a:extLst>
          </p:cNvPr>
          <p:cNvSpPr/>
          <p:nvPr/>
        </p:nvSpPr>
        <p:spPr>
          <a:xfrm>
            <a:off x="0" y="49320675"/>
            <a:ext cx="129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46C3F18-4D71-004A-A35B-06A12BB92D75}"/>
              </a:ext>
            </a:extLst>
          </p:cNvPr>
          <p:cNvSpPr/>
          <p:nvPr/>
        </p:nvSpPr>
        <p:spPr>
          <a:xfrm>
            <a:off x="12960000" y="45720675"/>
            <a:ext cx="19439289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2478348-27C2-384B-9E90-5B25D999FF49}"/>
              </a:ext>
            </a:extLst>
          </p:cNvPr>
          <p:cNvSpPr/>
          <p:nvPr/>
        </p:nvSpPr>
        <p:spPr>
          <a:xfrm>
            <a:off x="12960000" y="49320675"/>
            <a:ext cx="12960000" cy="180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D0DF4-F7F8-4042-B4C6-F7F9C1EA9D09}"/>
              </a:ext>
            </a:extLst>
          </p:cNvPr>
          <p:cNvSpPr/>
          <p:nvPr/>
        </p:nvSpPr>
        <p:spPr>
          <a:xfrm>
            <a:off x="12960000" y="46800675"/>
            <a:ext cx="12960000" cy="25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1AB737E-D11C-EF41-B21A-3D298115579F}"/>
              </a:ext>
            </a:extLst>
          </p:cNvPr>
          <p:cNvSpPr/>
          <p:nvPr/>
        </p:nvSpPr>
        <p:spPr>
          <a:xfrm>
            <a:off x="25920000" y="49320675"/>
            <a:ext cx="6479289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138D53B-8802-CE49-8F63-D4335FF812F1}"/>
              </a:ext>
            </a:extLst>
          </p:cNvPr>
          <p:cNvSpPr txBox="1"/>
          <p:nvPr/>
        </p:nvSpPr>
        <p:spPr>
          <a:xfrm>
            <a:off x="996310" y="46243401"/>
            <a:ext cx="44598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100" dirty="0">
                <a:solidFill>
                  <a:schemeClr val="bg1"/>
                </a:solidFill>
                <a:latin typeface="AgencyFB" panose="02000806040000020003" pitchFamily="2" charset="0"/>
              </a:rPr>
              <a:t>MUESTRA </a:t>
            </a:r>
          </a:p>
          <a:p>
            <a:pPr algn="ctr"/>
            <a:r>
              <a:rPr lang="es-CO" sz="8100" dirty="0">
                <a:solidFill>
                  <a:schemeClr val="bg1"/>
                </a:solidFill>
                <a:latin typeface="AgencyFB" panose="02000806040000020003" pitchFamily="2" charset="0"/>
              </a:rPr>
              <a:t>ACAD</a:t>
            </a:r>
            <a:r>
              <a:rPr lang="es-ES" sz="8100" dirty="0">
                <a:solidFill>
                  <a:schemeClr val="bg1"/>
                </a:solidFill>
                <a:latin typeface="AgencyFB" panose="02000806040000020003" pitchFamily="2" charset="0"/>
              </a:rPr>
              <a:t>É</a:t>
            </a:r>
            <a:r>
              <a:rPr lang="es-CO" sz="8100" dirty="0">
                <a:solidFill>
                  <a:schemeClr val="bg1"/>
                </a:solidFill>
                <a:latin typeface="AgencyFB" panose="02000806040000020003" pitchFamily="2" charset="0"/>
              </a:rPr>
              <a:t>MICA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B57E999-0C86-E54A-AD8E-254842B8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33" y="46447524"/>
            <a:ext cx="6489700" cy="21463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90E6566-464A-DE4A-899D-F882DA59DD49}"/>
              </a:ext>
            </a:extLst>
          </p:cNvPr>
          <p:cNvSpPr/>
          <p:nvPr/>
        </p:nvSpPr>
        <p:spPr>
          <a:xfrm>
            <a:off x="19202402" y="45752844"/>
            <a:ext cx="35005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dirty="0" smtClean="0">
                <a:solidFill>
                  <a:srgbClr val="FF0000"/>
                </a:solidFill>
              </a:rPr>
              <a:t>PROYECTO</a:t>
            </a:r>
            <a:endParaRPr lang="es-CO" sz="6000" dirty="0">
              <a:solidFill>
                <a:srgbClr val="FF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832B6B5-2F0A-0E47-ADAC-6701A4530FF0}"/>
              </a:ext>
            </a:extLst>
          </p:cNvPr>
          <p:cNvSpPr/>
          <p:nvPr/>
        </p:nvSpPr>
        <p:spPr>
          <a:xfrm>
            <a:off x="14116349" y="47045495"/>
            <a:ext cx="10647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600" dirty="0">
                <a:solidFill>
                  <a:schemeClr val="bg1"/>
                </a:solidFill>
              </a:rPr>
              <a:t>Paneles de cielo raso fabricados con cascara de maní y cascara de huevo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6235AF58-6241-C941-A3C6-BAC759973EA8}"/>
              </a:ext>
            </a:extLst>
          </p:cNvPr>
          <p:cNvSpPr/>
          <p:nvPr/>
        </p:nvSpPr>
        <p:spPr>
          <a:xfrm>
            <a:off x="26193848" y="46856718"/>
            <a:ext cx="6205440" cy="13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NIVEL </a:t>
            </a:r>
            <a:r>
              <a:rPr lang="es-CO" dirty="0" smtClean="0">
                <a:solidFill>
                  <a:srgbClr val="FF0000"/>
                </a:solidFill>
              </a:rPr>
              <a:t>VI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21506A4-8525-A146-A617-14AE9EC3CEE3}"/>
              </a:ext>
            </a:extLst>
          </p:cNvPr>
          <p:cNvSpPr/>
          <p:nvPr/>
        </p:nvSpPr>
        <p:spPr>
          <a:xfrm>
            <a:off x="2" y="49320674"/>
            <a:ext cx="13192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dirty="0"/>
              <a:t>PROGRAMA DE TECNOLOG</a:t>
            </a:r>
            <a:r>
              <a:rPr lang="es-ES" sz="5400" dirty="0"/>
              <a:t>Í</a:t>
            </a:r>
            <a:r>
              <a:rPr lang="es-CO" sz="5400" dirty="0"/>
              <a:t>A EN</a:t>
            </a:r>
          </a:p>
          <a:p>
            <a:pPr algn="ctr"/>
            <a:r>
              <a:rPr lang="es-CO" sz="5400" dirty="0"/>
              <a:t>CONSTRUCCIONES </a:t>
            </a:r>
            <a:r>
              <a:rPr lang="es-CO" sz="5400" dirty="0" smtClean="0"/>
              <a:t>ARQUITECTÓNICAS</a:t>
            </a:r>
            <a:endParaRPr lang="es-CO" sz="54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B75953A-CC2B-E945-BEED-88057E025C04}"/>
              </a:ext>
            </a:extLst>
          </p:cNvPr>
          <p:cNvSpPr/>
          <p:nvPr/>
        </p:nvSpPr>
        <p:spPr>
          <a:xfrm>
            <a:off x="13380432" y="49357716"/>
            <a:ext cx="62424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Estudiantes: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Roger Steven segura cuesta 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B7B74383-6F45-9D44-9096-08DBA9DBE7A9}"/>
              </a:ext>
            </a:extLst>
          </p:cNvPr>
          <p:cNvSpPr/>
          <p:nvPr/>
        </p:nvSpPr>
        <p:spPr>
          <a:xfrm>
            <a:off x="20729514" y="49320674"/>
            <a:ext cx="4357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Profesores: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ARQ. Edgar Carvajal  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24F539B-88ED-C84D-B34F-060A2BAA2B51}"/>
              </a:ext>
            </a:extLst>
          </p:cNvPr>
          <p:cNvSpPr/>
          <p:nvPr/>
        </p:nvSpPr>
        <p:spPr>
          <a:xfrm>
            <a:off x="27076349" y="49219010"/>
            <a:ext cx="41665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400" dirty="0"/>
              <a:t>núcleo énfasis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E0F5F329-488D-AA41-9080-5122B1682B62}"/>
              </a:ext>
            </a:extLst>
          </p:cNvPr>
          <p:cNvSpPr/>
          <p:nvPr/>
        </p:nvSpPr>
        <p:spPr>
          <a:xfrm>
            <a:off x="25920000" y="50142340"/>
            <a:ext cx="635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solidFill>
                  <a:srgbClr val="FF0000"/>
                </a:solidFill>
              </a:rPr>
              <a:t>Paneles de cielo raso fabricados con cascara de maní y cascara de huevo</a:t>
            </a:r>
          </a:p>
          <a:p>
            <a:endParaRPr lang="es-CO" sz="3200" dirty="0">
              <a:solidFill>
                <a:srgbClr val="FF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E6E50832-06B9-6F45-810E-F17826D2A0C4}"/>
              </a:ext>
            </a:extLst>
          </p:cNvPr>
          <p:cNvSpPr/>
          <p:nvPr/>
        </p:nvSpPr>
        <p:spPr>
          <a:xfrm>
            <a:off x="0" y="0"/>
            <a:ext cx="32399288" cy="5120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B25D29B-F540-9446-8178-77B167D66619}"/>
              </a:ext>
            </a:extLst>
          </p:cNvPr>
          <p:cNvSpPr txBox="1"/>
          <p:nvPr/>
        </p:nvSpPr>
        <p:spPr>
          <a:xfrm>
            <a:off x="6729647" y="643431"/>
            <a:ext cx="17387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dirty="0" smtClean="0">
                <a:solidFill>
                  <a:schemeClr val="bg1"/>
                </a:solidFill>
                <a:latin typeface="AgencyFB" panose="02000806040000020003" pitchFamily="2" charset="0"/>
              </a:rPr>
              <a:t>Eco panel </a:t>
            </a:r>
          </a:p>
          <a:p>
            <a:pPr algn="ctr"/>
            <a:r>
              <a:rPr lang="es-CO" sz="8000" dirty="0" smtClean="0">
                <a:solidFill>
                  <a:schemeClr val="bg1"/>
                </a:solidFill>
                <a:latin typeface="AgencyFB" panose="02000806040000020003" pitchFamily="2" charset="0"/>
              </a:rPr>
              <a:t>Paneles </a:t>
            </a:r>
            <a:r>
              <a:rPr lang="es-CO" sz="8000" dirty="0">
                <a:solidFill>
                  <a:schemeClr val="bg1"/>
                </a:solidFill>
                <a:latin typeface="AgencyFB" panose="02000806040000020003" pitchFamily="2" charset="0"/>
              </a:rPr>
              <a:t>de cielo raso fabricados con cascara de maní y cascara de </a:t>
            </a:r>
            <a:r>
              <a:rPr lang="es-CO" sz="8000" dirty="0" smtClean="0">
                <a:solidFill>
                  <a:schemeClr val="bg1"/>
                </a:solidFill>
                <a:latin typeface="AgencyFB" panose="02000806040000020003" pitchFamily="2" charset="0"/>
              </a:rPr>
              <a:t>huevo </a:t>
            </a:r>
            <a:endParaRPr lang="es-CO" sz="8000" dirty="0">
              <a:solidFill>
                <a:schemeClr val="bg1"/>
              </a:solidFill>
              <a:latin typeface="AgencyFB" panose="02000806040000020003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6235AF58-6241-C941-A3C6-BAC759973EA8}"/>
              </a:ext>
            </a:extLst>
          </p:cNvPr>
          <p:cNvSpPr/>
          <p:nvPr/>
        </p:nvSpPr>
        <p:spPr>
          <a:xfrm>
            <a:off x="26249043" y="48117383"/>
            <a:ext cx="6205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dirty="0" smtClean="0"/>
              <a:t>2019 - 2</a:t>
            </a:r>
            <a:endParaRPr lang="es-CO" sz="6000" dirty="0">
              <a:solidFill>
                <a:srgbClr val="FF0000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6235AF58-6241-C941-A3C6-BAC759973EA8}"/>
              </a:ext>
            </a:extLst>
          </p:cNvPr>
          <p:cNvSpPr/>
          <p:nvPr/>
        </p:nvSpPr>
        <p:spPr>
          <a:xfrm>
            <a:off x="28228180" y="1468326"/>
            <a:ext cx="4937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bg1"/>
                </a:solidFill>
              </a:rPr>
              <a:t>GRUPO</a:t>
            </a:r>
          </a:p>
          <a:p>
            <a:pPr algn="ctr"/>
            <a:r>
              <a:rPr lang="es-CO" sz="7200" b="1" dirty="0" smtClean="0">
                <a:solidFill>
                  <a:schemeClr val="bg1"/>
                </a:solidFill>
              </a:rPr>
              <a:t> </a:t>
            </a:r>
            <a:r>
              <a:rPr lang="es-CO" sz="13800" b="1" dirty="0" smtClean="0">
                <a:solidFill>
                  <a:schemeClr val="bg1"/>
                </a:solidFill>
              </a:rPr>
              <a:t>1</a:t>
            </a:r>
            <a:endParaRPr lang="es-CO" sz="96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159644" y="-48126"/>
            <a:ext cx="3294839" cy="516876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1153396" y="14902065"/>
            <a:ext cx="6705600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23871" y="29229079"/>
            <a:ext cx="6705600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6525678" y="34173991"/>
            <a:ext cx="6705600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142488" y="23213807"/>
            <a:ext cx="6705600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PREGUNTA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962026" y="6053511"/>
            <a:ext cx="6705600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62026" y="8052335"/>
            <a:ext cx="1379394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proyecto consiste en el aprovechamiento de materiales orgánicos de desecho como cáscara de maní y cascara de huevo, como alternativa para la construcción de paneles para cielos rasos. Como resultado se demuestra que existe un 42% de ahorro en cuanto a aislamiento acústico y en un 62% sus propiedades hidrófugas,</a:t>
            </a:r>
            <a:r>
              <a:rPr lang="es-C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propósito del proyecto es el fabricar paneles para cielos rasos fabricados con cascara de maní y cascara de huevo. Es así que se busca determinar si el proceso de reciclaje de la cáscara de maní, es idóneo para la fabricación e implementación de cielo rasos. </a:t>
            </a:r>
          </a:p>
          <a:p>
            <a:pPr algn="just"/>
            <a:endParaRPr lang="es-CO" sz="4400" dirty="0"/>
          </a:p>
        </p:txBody>
      </p:sp>
      <p:sp>
        <p:nvSpPr>
          <p:cNvPr id="41" name="Rectángulo 40"/>
          <p:cNvSpPr/>
          <p:nvPr/>
        </p:nvSpPr>
        <p:spPr>
          <a:xfrm>
            <a:off x="1142488" y="17342361"/>
            <a:ext cx="1367955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un sistema de paneles para cielo raso </a:t>
            </a:r>
            <a:r>
              <a:rPr lang="es-C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apartar de residuos de cascara de maní y cascara de huevo  para interiores que sea  resistente, eficiente y </a:t>
            </a:r>
            <a:r>
              <a:rPr lang="es-C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C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cumpla la normativa técnica y que sea amigable con el medio ambiente.</a:t>
            </a:r>
          </a:p>
          <a:p>
            <a:pPr algn="just"/>
            <a:endParaRPr lang="es-CO" sz="3800" dirty="0" smtClean="0"/>
          </a:p>
          <a:p>
            <a:pPr algn="just"/>
            <a:r>
              <a:rPr lang="es-CO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s-CO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O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O" sz="3800" dirty="0"/>
          </a:p>
          <a:p>
            <a:pPr algn="just"/>
            <a:endParaRPr lang="es-CO" sz="3800" dirty="0" smtClean="0"/>
          </a:p>
          <a:p>
            <a:pPr algn="just"/>
            <a:endParaRPr lang="es-CO" sz="3800" dirty="0"/>
          </a:p>
        </p:txBody>
      </p:sp>
      <p:sp>
        <p:nvSpPr>
          <p:cNvPr id="43" name="Rectángulo 42"/>
          <p:cNvSpPr/>
          <p:nvPr/>
        </p:nvSpPr>
        <p:spPr>
          <a:xfrm>
            <a:off x="1323871" y="31731638"/>
            <a:ext cx="13759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Actualmente se necesita ahorrar energía en todos los frentes posibles, y en la construcción los aislamientos en cielos rasos contribuyen a mantener un espacio cerrado en condiciones de temperatura estable. No obstante sería ideal que los paneles de cielos rasos o se fabricaran con materiales naturales reciclados, esperando que las propiedades aislantes fueran más eficientes y a menor costo. </a:t>
            </a:r>
            <a:endParaRPr lang="es-C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237763" y="24520640"/>
            <a:ext cx="13489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lograr un material aglomerado en forma de paneles para ser utilizado cielos rasos menores a partir de la cascara de maní y cascara de huevo?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16480847" y="36247741"/>
            <a:ext cx="149861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demuestra que los paneles de cáscara de maní y huevo con moldeado en fibra de vidrio y yeso blanco como aglomerante son los más resistentes y presentan propiedades aislantes a sonido, temperatura y son hidrófugas. </a:t>
            </a:r>
          </a:p>
          <a:p>
            <a:endParaRPr lang="es-E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materiales ecológicos utilizados ralentizan la transferencia de calor, lo que junto con el material aglomerante utilizado, le otorgan rigidez.</a:t>
            </a:r>
          </a:p>
          <a:p>
            <a:endParaRPr lang="es-E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paneles presentan buenas propiedades y sus costos son comparables comparados con los que se tradicionalmente se consiguen en el mercado.</a:t>
            </a:r>
            <a:endParaRPr lang="es-C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52" y="6706928"/>
            <a:ext cx="14658287" cy="5905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75" y="37781621"/>
            <a:ext cx="7776474" cy="5851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paneles de cascara de ma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783" y="27310982"/>
            <a:ext cx="7870495" cy="4420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cascaras de huevo en pol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566" y="27224651"/>
            <a:ext cx="7483765" cy="4420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OGER\Documents\universidad\TRABAJO UNIVERSIDAD PROYECTO 2019\nuevo proyecto 16.10.2019\SGH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4025" r="8949" b="2179"/>
          <a:stretch/>
        </p:blipFill>
        <p:spPr bwMode="auto">
          <a:xfrm>
            <a:off x="15648722" y="14720041"/>
            <a:ext cx="7582556" cy="588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ROGER\Documents\universidad\TRABAJO UNIVERSIDAD PROYECTO 2019\nuevo proyecto 16.10.2019\proyectoceve-grande02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677" y="14720041"/>
            <a:ext cx="7501262" cy="588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ROGER\Documents\universidad\TRABAJO UNIVERSIDAD PROYECTO 2019\nuevo proyecto 16.10.2019\fsdfeswfewrfwefwef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8"/>
          <a:stretch/>
        </p:blipFill>
        <p:spPr bwMode="auto">
          <a:xfrm>
            <a:off x="16270343" y="21909299"/>
            <a:ext cx="14112492" cy="3915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44 Rectángulo"/>
          <p:cNvSpPr/>
          <p:nvPr/>
        </p:nvSpPr>
        <p:spPr>
          <a:xfrm>
            <a:off x="20729514" y="12878916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1. cascara de maní 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6271535" y="20604791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2. estructura cielo raso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24178467" y="20649064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3, panel cascara de maní 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9608559" y="25825148"/>
            <a:ext cx="80994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4. panel cielo raso fabricado con cascara de maní y cascara de huevo 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4557504" y="31849202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6. cascara de huevo en polvo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16458079" y="31884038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5. cascara de maní 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residuo del cacahua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9" y="37781621"/>
            <a:ext cx="5983697" cy="5851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"/>
          <p:cNvSpPr/>
          <p:nvPr/>
        </p:nvSpPr>
        <p:spPr>
          <a:xfrm>
            <a:off x="445575" y="43650816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6. residuos de cascara de maní 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858996" y="43619285"/>
            <a:ext cx="80994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Figura7. fabrica de caldera para residuos de cascara de maní 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C68DC14-BF19-194A-B227-EC2972C2769D}"/>
              </a:ext>
            </a:extLst>
          </p:cNvPr>
          <p:cNvSpPr/>
          <p:nvPr/>
        </p:nvSpPr>
        <p:spPr>
          <a:xfrm>
            <a:off x="0" y="45720675"/>
            <a:ext cx="12960000" cy="360000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/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xmlns="" id="{246C3F18-4D71-004A-A35B-06A12BB92D75}"/>
              </a:ext>
            </a:extLst>
          </p:cNvPr>
          <p:cNvSpPr/>
          <p:nvPr/>
        </p:nvSpPr>
        <p:spPr>
          <a:xfrm>
            <a:off x="12960000" y="45720675"/>
            <a:ext cx="19439289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 dirty="0"/>
          </a:p>
        </p:txBody>
      </p:sp>
      <p:sp>
        <p:nvSpPr>
          <p:cNvPr id="6" name="Rectángulo 7">
            <a:extLst>
              <a:ext uri="{FF2B5EF4-FFF2-40B4-BE49-F238E27FC236}">
                <a16:creationId xmlns:a16="http://schemas.microsoft.com/office/drawing/2014/main" xmlns="" id="{05ED0DF4-F7F8-4042-B4C6-F7F9C1EA9D09}"/>
              </a:ext>
            </a:extLst>
          </p:cNvPr>
          <p:cNvSpPr/>
          <p:nvPr/>
        </p:nvSpPr>
        <p:spPr>
          <a:xfrm>
            <a:off x="12960000" y="46800675"/>
            <a:ext cx="12960000" cy="25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 dirty="0">
              <a:solidFill>
                <a:schemeClr val="bg1"/>
              </a:solidFill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xmlns="" id="{0138D53B-8802-CE49-8F63-D4335FF812F1}"/>
              </a:ext>
            </a:extLst>
          </p:cNvPr>
          <p:cNvSpPr txBox="1"/>
          <p:nvPr/>
        </p:nvSpPr>
        <p:spPr>
          <a:xfrm>
            <a:off x="996310" y="46243401"/>
            <a:ext cx="44598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100" dirty="0">
                <a:solidFill>
                  <a:schemeClr val="bg1"/>
                </a:solidFill>
                <a:latin typeface="AgencyFB" panose="02000806040000020003" pitchFamily="2" charset="0"/>
              </a:rPr>
              <a:t>MUESTRA </a:t>
            </a:r>
          </a:p>
          <a:p>
            <a:pPr algn="ctr"/>
            <a:r>
              <a:rPr lang="es-CO" sz="8100" dirty="0">
                <a:solidFill>
                  <a:schemeClr val="bg1"/>
                </a:solidFill>
                <a:latin typeface="AgencyFB" panose="02000806040000020003" pitchFamily="2" charset="0"/>
              </a:rPr>
              <a:t>ACAD</a:t>
            </a:r>
            <a:r>
              <a:rPr lang="es-ES" sz="8100" dirty="0">
                <a:solidFill>
                  <a:schemeClr val="bg1"/>
                </a:solidFill>
                <a:latin typeface="AgencyFB" panose="02000806040000020003" pitchFamily="2" charset="0"/>
              </a:rPr>
              <a:t>É</a:t>
            </a:r>
            <a:r>
              <a:rPr lang="es-CO" sz="8100" dirty="0">
                <a:solidFill>
                  <a:schemeClr val="bg1"/>
                </a:solidFill>
                <a:latin typeface="AgencyFB" panose="02000806040000020003" pitchFamily="2" charset="0"/>
              </a:rPr>
              <a:t>MICA </a:t>
            </a:r>
          </a:p>
        </p:txBody>
      </p:sp>
      <p:pic>
        <p:nvPicPr>
          <p:cNvPr id="8" name="Imagen 10">
            <a:extLst>
              <a:ext uri="{FF2B5EF4-FFF2-40B4-BE49-F238E27FC236}">
                <a16:creationId xmlns:a16="http://schemas.microsoft.com/office/drawing/2014/main" xmlns="" id="{CB57E999-0C86-E54A-AD8E-254842B8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33" y="46447524"/>
            <a:ext cx="6489700" cy="2146300"/>
          </a:xfrm>
          <a:prstGeom prst="rect">
            <a:avLst/>
          </a:prstGeom>
        </p:spPr>
      </p:pic>
      <p:sp>
        <p:nvSpPr>
          <p:cNvPr id="9" name="Rectángulo 11">
            <a:extLst>
              <a:ext uri="{FF2B5EF4-FFF2-40B4-BE49-F238E27FC236}">
                <a16:creationId xmlns:a16="http://schemas.microsoft.com/office/drawing/2014/main" xmlns="" id="{990E6566-464A-DE4A-899D-F882DA59DD49}"/>
              </a:ext>
            </a:extLst>
          </p:cNvPr>
          <p:cNvSpPr/>
          <p:nvPr/>
        </p:nvSpPr>
        <p:spPr>
          <a:xfrm>
            <a:off x="19202402" y="45752844"/>
            <a:ext cx="35005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dirty="0" smtClean="0">
                <a:solidFill>
                  <a:srgbClr val="FF0000"/>
                </a:solidFill>
              </a:rPr>
              <a:t>PROYECTO</a:t>
            </a:r>
            <a:endParaRPr lang="es-CO" sz="6000" dirty="0">
              <a:solidFill>
                <a:srgbClr val="FF0000"/>
              </a:solidFill>
            </a:endParaRP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xmlns="" id="{E832B6B5-2F0A-0E47-ADAC-6701A4530FF0}"/>
              </a:ext>
            </a:extLst>
          </p:cNvPr>
          <p:cNvSpPr/>
          <p:nvPr/>
        </p:nvSpPr>
        <p:spPr>
          <a:xfrm>
            <a:off x="14116349" y="47045495"/>
            <a:ext cx="10647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600" dirty="0">
                <a:solidFill>
                  <a:schemeClr val="bg1"/>
                </a:solidFill>
              </a:rPr>
              <a:t>Paneles de cielo raso fabricados con cascara de maní y cascara de huevo</a:t>
            </a:r>
          </a:p>
        </p:txBody>
      </p:sp>
      <p:sp>
        <p:nvSpPr>
          <p:cNvPr id="11" name="Rectángulo 13">
            <a:extLst>
              <a:ext uri="{FF2B5EF4-FFF2-40B4-BE49-F238E27FC236}">
                <a16:creationId xmlns:a16="http://schemas.microsoft.com/office/drawing/2014/main" xmlns="" id="{6235AF58-6241-C941-A3C6-BAC759973EA8}"/>
              </a:ext>
            </a:extLst>
          </p:cNvPr>
          <p:cNvSpPr/>
          <p:nvPr/>
        </p:nvSpPr>
        <p:spPr>
          <a:xfrm>
            <a:off x="26193848" y="46856718"/>
            <a:ext cx="6205440" cy="13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NIVEL </a:t>
            </a:r>
            <a:r>
              <a:rPr lang="es-CO" dirty="0" smtClean="0">
                <a:solidFill>
                  <a:srgbClr val="FF0000"/>
                </a:solidFill>
              </a:rPr>
              <a:t>VI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12" name="Rectángulo 19">
            <a:extLst>
              <a:ext uri="{FF2B5EF4-FFF2-40B4-BE49-F238E27FC236}">
                <a16:creationId xmlns:a16="http://schemas.microsoft.com/office/drawing/2014/main" xmlns="" id="{E6E50832-06B9-6F45-810E-F17826D2A0C4}"/>
              </a:ext>
            </a:extLst>
          </p:cNvPr>
          <p:cNvSpPr/>
          <p:nvPr/>
        </p:nvSpPr>
        <p:spPr>
          <a:xfrm>
            <a:off x="0" y="0"/>
            <a:ext cx="32399288" cy="5120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20">
            <a:extLst>
              <a:ext uri="{FF2B5EF4-FFF2-40B4-BE49-F238E27FC236}">
                <a16:creationId xmlns:a16="http://schemas.microsoft.com/office/drawing/2014/main" xmlns="" id="{AB25D29B-F540-9446-8178-77B167D66619}"/>
              </a:ext>
            </a:extLst>
          </p:cNvPr>
          <p:cNvSpPr txBox="1"/>
          <p:nvPr/>
        </p:nvSpPr>
        <p:spPr>
          <a:xfrm>
            <a:off x="6729647" y="643431"/>
            <a:ext cx="17387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dirty="0" smtClean="0">
                <a:solidFill>
                  <a:schemeClr val="bg1"/>
                </a:solidFill>
                <a:latin typeface="AgencyFB" panose="02000806040000020003" pitchFamily="2" charset="0"/>
              </a:rPr>
              <a:t>Eco panel </a:t>
            </a:r>
          </a:p>
          <a:p>
            <a:pPr algn="ctr"/>
            <a:r>
              <a:rPr lang="es-CO" sz="8000" dirty="0" smtClean="0">
                <a:solidFill>
                  <a:schemeClr val="bg1"/>
                </a:solidFill>
                <a:latin typeface="AgencyFB" panose="02000806040000020003" pitchFamily="2" charset="0"/>
              </a:rPr>
              <a:t>Paneles </a:t>
            </a:r>
            <a:r>
              <a:rPr lang="es-CO" sz="8000" dirty="0">
                <a:solidFill>
                  <a:schemeClr val="bg1"/>
                </a:solidFill>
                <a:latin typeface="AgencyFB" panose="02000806040000020003" pitchFamily="2" charset="0"/>
              </a:rPr>
              <a:t>de cielo raso fabricados con cascara de maní y cascara de </a:t>
            </a:r>
            <a:r>
              <a:rPr lang="es-CO" sz="8000" dirty="0" smtClean="0">
                <a:solidFill>
                  <a:schemeClr val="bg1"/>
                </a:solidFill>
                <a:latin typeface="AgencyFB" panose="02000806040000020003" pitchFamily="2" charset="0"/>
              </a:rPr>
              <a:t>huevo </a:t>
            </a:r>
            <a:endParaRPr lang="es-CO" sz="8000" dirty="0">
              <a:solidFill>
                <a:schemeClr val="bg1"/>
              </a:solidFill>
              <a:latin typeface="AgencyFB" panose="02000806040000020003" pitchFamily="2" charset="0"/>
            </a:endParaRPr>
          </a:p>
        </p:txBody>
      </p:sp>
      <p:sp>
        <p:nvSpPr>
          <p:cNvPr id="14" name="Rectángulo 22">
            <a:extLst>
              <a:ext uri="{FF2B5EF4-FFF2-40B4-BE49-F238E27FC236}">
                <a16:creationId xmlns:a16="http://schemas.microsoft.com/office/drawing/2014/main" xmlns="" id="{6235AF58-6241-C941-A3C6-BAC759973EA8}"/>
              </a:ext>
            </a:extLst>
          </p:cNvPr>
          <p:cNvSpPr/>
          <p:nvPr/>
        </p:nvSpPr>
        <p:spPr>
          <a:xfrm>
            <a:off x="26184031" y="48003750"/>
            <a:ext cx="6205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dirty="0" smtClean="0"/>
              <a:t>2019 - 2</a:t>
            </a:r>
            <a:endParaRPr lang="es-CO" sz="6000" dirty="0">
              <a:solidFill>
                <a:srgbClr val="FF0000"/>
              </a:solidFill>
            </a:endParaRPr>
          </a:p>
        </p:txBody>
      </p:sp>
      <p:sp>
        <p:nvSpPr>
          <p:cNvPr id="15" name="Rectángulo 23">
            <a:extLst>
              <a:ext uri="{FF2B5EF4-FFF2-40B4-BE49-F238E27FC236}">
                <a16:creationId xmlns:a16="http://schemas.microsoft.com/office/drawing/2014/main" xmlns="" id="{6235AF58-6241-C941-A3C6-BAC759973EA8}"/>
              </a:ext>
            </a:extLst>
          </p:cNvPr>
          <p:cNvSpPr/>
          <p:nvPr/>
        </p:nvSpPr>
        <p:spPr>
          <a:xfrm>
            <a:off x="28228180" y="1468326"/>
            <a:ext cx="4937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bg1"/>
                </a:solidFill>
              </a:rPr>
              <a:t>GRUPO</a:t>
            </a:r>
          </a:p>
          <a:p>
            <a:pPr algn="ctr"/>
            <a:r>
              <a:rPr lang="es-CO" sz="7200" b="1" dirty="0" smtClean="0">
                <a:solidFill>
                  <a:schemeClr val="bg1"/>
                </a:solidFill>
              </a:rPr>
              <a:t> </a:t>
            </a:r>
            <a:r>
              <a:rPr lang="es-CO" sz="13800" b="1" dirty="0" smtClean="0">
                <a:solidFill>
                  <a:schemeClr val="bg1"/>
                </a:solidFill>
              </a:rPr>
              <a:t>1</a:t>
            </a:r>
            <a:endParaRPr lang="es-CO" sz="9600" b="1" dirty="0">
              <a:solidFill>
                <a:schemeClr val="bg1"/>
              </a:solidFill>
            </a:endParaRPr>
          </a:p>
        </p:txBody>
      </p:sp>
      <p:sp>
        <p:nvSpPr>
          <p:cNvPr id="16" name="Rectángulo 1"/>
          <p:cNvSpPr/>
          <p:nvPr/>
        </p:nvSpPr>
        <p:spPr>
          <a:xfrm>
            <a:off x="29159644" y="-48126"/>
            <a:ext cx="3294839" cy="516876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34"/>
          <p:cNvSpPr txBox="1"/>
          <p:nvPr/>
        </p:nvSpPr>
        <p:spPr>
          <a:xfrm>
            <a:off x="3003937" y="5514399"/>
            <a:ext cx="6705600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PLANOS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1028" name="Picture 4" descr="C:\Users\ROGER\Documents\universidad\TRABAJO UNIVERSIDAD PROYECTO 2019\nuevo proyecto 16.10.2019\plano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75" y="7075552"/>
            <a:ext cx="9232125" cy="47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GER\Documents\universidad\TRABAJO UNIVERSIDAD PROYECTO 2019\nuevo proyecto 16.10.2019\planos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5" y="11925576"/>
            <a:ext cx="8110234" cy="3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OGER\Documents\universidad\TRABAJO UNIVERSIDAD PROYECTO 2019\nuevo proyecto 16.10.2019\planos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54" y="12045537"/>
            <a:ext cx="8347429" cy="33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OGER\Documents\universidad\TRABAJO UNIVERSIDAD PROYECTO 2019\nuevo proyecto 16.10.2019\planos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91" y="15827759"/>
            <a:ext cx="9827129" cy="50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OGER\Documents\universidad\TRABAJO UNIVERSIDAD PROYECTO 2019\nuevo proyecto 16.10.2019\planos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47" y="16430405"/>
            <a:ext cx="4610441" cy="28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OGER\Documents\universidad\TRABAJO UNIVERSIDAD PROYECTO 2019\nuevo proyecto 16.10.2019\planos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" y="20693966"/>
            <a:ext cx="8987844" cy="52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ROGER\Documents\universidad\TRABAJO UNIVERSIDAD PROYECTO 2019\nuevo proyecto 16.10.2019\planos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0" y="25502062"/>
            <a:ext cx="8236202" cy="463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OGER\Documents\universidad\TRABAJO UNIVERSIDAD PROYECTO 2019\nuevo proyecto 16.10.2019\planos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491" y="22011975"/>
            <a:ext cx="5588284" cy="249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ROGER\Documents\universidad\TRABAJO UNIVERSIDAD PROYECTO 2019\nuevo proyecto 16.10.2019\planos\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53" y="30596409"/>
            <a:ext cx="7320001" cy="39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ROGER\Documents\universidad\TRABAJO UNIVERSIDAD PROYECTO 2019\nuevo proyecto 16.10.2019\planos\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26216011"/>
            <a:ext cx="6928644" cy="53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37"/>
          <p:cNvSpPr txBox="1"/>
          <p:nvPr/>
        </p:nvSpPr>
        <p:spPr>
          <a:xfrm>
            <a:off x="22720352" y="2621601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MOLDES</a:t>
            </a:r>
          </a:p>
        </p:txBody>
      </p:sp>
      <p:pic>
        <p:nvPicPr>
          <p:cNvPr id="60" name="59 Imagen" descr="C:\Users\ROGER\Documents\universidad\TRABAJO UNIVERSIDAD PROYECTO 2019\nuevo proyecto 16.10.2019\++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5659" r="16638" b="11715"/>
          <a:stretch/>
        </p:blipFill>
        <p:spPr bwMode="auto">
          <a:xfrm>
            <a:off x="25387739" y="27203211"/>
            <a:ext cx="6671708" cy="2638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902976" y="30596409"/>
            <a:ext cx="80994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s-CO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Molde 1. Mezcla de cascara de </a:t>
            </a:r>
            <a:r>
              <a:rPr lang="es-CO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maní y huevo </a:t>
            </a:r>
            <a:r>
              <a:rPr lang="es-CO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resina 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62 Imagen" descr="C:\Users\ROGER\Documents\universidad\TRABAJO UNIVERSIDAD PROYECTO 2019\nuevo proyecto 16.10.2019\´´+.jp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5886" r="12563" b="16921"/>
          <a:stretch/>
        </p:blipFill>
        <p:spPr bwMode="auto">
          <a:xfrm>
            <a:off x="25387739" y="30354414"/>
            <a:ext cx="6610480" cy="2638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48 Rectángulo"/>
          <p:cNvSpPr/>
          <p:nvPr/>
        </p:nvSpPr>
        <p:spPr>
          <a:xfrm>
            <a:off x="23448789" y="29841637"/>
            <a:ext cx="9801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Molde 2. </a:t>
            </a:r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 hecho con yeso gris 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24147030" y="32817860"/>
            <a:ext cx="80994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CO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Molde3,  panel hecho con estuco y yeso 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1" name="Picture 17" descr="C:\Users\ROGER\Documents\universidad\TRABAJO UNIVERSIDAD PROYECTO 2019\nuevo proyecto 16.10.2019\molode con resin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330" y="26955053"/>
            <a:ext cx="5954785" cy="3574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uadroTexto 37"/>
          <p:cNvSpPr txBox="1"/>
          <p:nvPr/>
        </p:nvSpPr>
        <p:spPr>
          <a:xfrm>
            <a:off x="18498826" y="5890817"/>
            <a:ext cx="6705600" cy="186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CONSTRUCTIVO</a:t>
            </a:r>
          </a:p>
          <a:p>
            <a:endParaRPr lang="es-CO" dirty="0" smtClean="0"/>
          </a:p>
        </p:txBody>
      </p:sp>
      <p:pic>
        <p:nvPicPr>
          <p:cNvPr id="72" name="71 Imagen" descr="C:\Users\ROGER\Documents\universidad\TRABAJO UNIVERSIDAD PROYECTO 2019\nuevo proyecto 16.10.2019\7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644" y="7070870"/>
            <a:ext cx="7104483" cy="325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72 Imagen" descr="F:\nuevo proyecto 16.10.2019\1.2.jp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9524"/>
          <a:stretch/>
        </p:blipFill>
        <p:spPr bwMode="auto">
          <a:xfrm>
            <a:off x="16263013" y="11073579"/>
            <a:ext cx="7524102" cy="335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73 Imagen" descr="C:\Users\ROGER\Documents\universidad\TRABAJO UNIVERSIDAD PROYECTO 2019\nuevo proyecto 16.10.2019\maxresdefault.jpg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 r="18373" b="805"/>
          <a:stretch/>
        </p:blipFill>
        <p:spPr bwMode="auto">
          <a:xfrm>
            <a:off x="24543925" y="15277632"/>
            <a:ext cx="7038835" cy="3028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74 Imagen" descr="C:\Users\ROGER\Documents\universidad\TRABAJO UNIVERSIDAD PROYECTO 2019\nuevo proyecto 16.10.2019\verter-el-grano-de-un-saco-blanco-en-un-tamiz-paso-de-tamizado-de-grano-manualmente-jb668j.jpg"/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r="38370" b="30607"/>
          <a:stretch/>
        </p:blipFill>
        <p:spPr bwMode="auto">
          <a:xfrm>
            <a:off x="16255205" y="15355616"/>
            <a:ext cx="7401689" cy="2978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75 Imagen" descr="C:\Users\ROGER\Documents\universidad\TRABAJO UNIVERSIDAD PROYECTO 2019\nuevo proyecto 16.10.2019\5cascaras-molidas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924" y="11022083"/>
            <a:ext cx="6314413" cy="334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76 Imagen" descr="C:\Users\ROGER\Documents\universidad\TRABAJO UNIVERSIDAD PROYECTO 2019\nuevo proyecto 16.10.2019\prensado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419" y="18952115"/>
            <a:ext cx="7281891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" name="77 Imagen" descr="C:\Users\ROGER\Documents\universidad\TRABAJO UNIVERSIDAD PROYECTO 2019\nuevo proyecto 16.10.2019\SSC.jpg"/>
          <p:cNvPicPr/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 b="15709"/>
          <a:stretch/>
        </p:blipFill>
        <p:spPr bwMode="auto">
          <a:xfrm>
            <a:off x="24535924" y="18952115"/>
            <a:ext cx="6784565" cy="250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79 Imagen" descr="C:\Users\ROGER\Documents\universidad\TRABAJO UNIVERSIDAD PROYECTO 2019\nuevo proyecto 16.10.2019\1.9.jpg"/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1"/>
          <a:stretch/>
        </p:blipFill>
        <p:spPr bwMode="auto">
          <a:xfrm>
            <a:off x="16360838" y="22104982"/>
            <a:ext cx="7087951" cy="240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80 Imagen" descr="C:\Users\ROGER\Documents\universidad\TRABAJO UNIVERSIDAD PROYECTO 2019\nuevo proyecto 16.10.2019\índiceOLO.jpg"/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0373" r="3735" b="20317"/>
          <a:stretch/>
        </p:blipFill>
        <p:spPr bwMode="auto">
          <a:xfrm>
            <a:off x="24576335" y="22104982"/>
            <a:ext cx="6642633" cy="240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2" name="5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00759"/>
              </p:ext>
            </p:extLst>
          </p:nvPr>
        </p:nvGraphicFramePr>
        <p:xfrm>
          <a:off x="498611" y="42916345"/>
          <a:ext cx="7172861" cy="2306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7690"/>
                <a:gridCol w="979582"/>
                <a:gridCol w="915136"/>
                <a:gridCol w="773354"/>
                <a:gridCol w="1187099"/>
              </a:tblGrid>
              <a:tr h="465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COMPARACION  CIELOS  RASOS 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CANTIDAD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UNIDAD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VALOR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VALOR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UNITARIO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PARCIAL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 PANALES DE CIELO RASO DE CASCARA DE MANI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            </a:t>
                      </a:r>
                      <a:r>
                        <a:rPr lang="es-CO" sz="800" dirty="0" smtClean="0">
                          <a:effectLst/>
                        </a:rPr>
                        <a:t>     </a:t>
                      </a:r>
                      <a:r>
                        <a:rPr lang="es-CO" sz="8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7.000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14.000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PANEL DE CIELO RASO EN HICOPOR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17.000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34.000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PANEL DE CIELO RASO EN PVC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               </a:t>
                      </a:r>
                      <a:r>
                        <a:rPr lang="es-CO" sz="800" baseline="0" dirty="0" smtClean="0">
                          <a:effectLst/>
                        </a:rPr>
                        <a:t>    </a:t>
                      </a:r>
                      <a:r>
                        <a:rPr lang="es-CO" sz="800" dirty="0" smtClean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13.000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39.000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PANEL CIELO RASO DRYWALL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            </a:t>
                      </a:r>
                      <a:r>
                        <a:rPr lang="es-CO" sz="800" dirty="0" smtClean="0">
                          <a:effectLst/>
                        </a:rPr>
                        <a:t>     </a:t>
                      </a:r>
                      <a:r>
                        <a:rPr lang="es-CO" sz="8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</a:rPr>
                        <a:t>19,000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57,000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12666663" y="29229050"/>
            <a:ext cx="3239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5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67912"/>
              </p:ext>
            </p:extLst>
          </p:nvPr>
        </p:nvGraphicFramePr>
        <p:xfrm>
          <a:off x="498611" y="37932451"/>
          <a:ext cx="7172862" cy="495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7691"/>
                <a:gridCol w="863706"/>
                <a:gridCol w="1031012"/>
                <a:gridCol w="773354"/>
                <a:gridCol w="1187099"/>
              </a:tblGrid>
              <a:tr h="445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MATERIALES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CANTIDAD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UNIDAD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VALOR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VALOR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UNITARIO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PARCIAL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PARALES VERTICALES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             6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5.000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10.000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PARALES HORIZONTALES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6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5.000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10.000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 LAMINAS DE YESO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               1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1.500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3.000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ANGULOS 3/4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               1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             4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4.000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29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 REMACHES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               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8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1.500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3.000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HERRAMIENTA Y EQUIPO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CANTIDAD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UNIDAD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VALOR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VALOR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UNITARIO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PARCIAL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LAPIZ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               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1 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       9.00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       9.00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 NIVELADORES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5.000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5.000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PISTOLA DE FIJACION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150.000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30.000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2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ATORNILLADOR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4.000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4.000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12666663" y="28562300"/>
            <a:ext cx="3239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" name="5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11899"/>
              </p:ext>
            </p:extLst>
          </p:nvPr>
        </p:nvGraphicFramePr>
        <p:xfrm>
          <a:off x="498611" y="34314916"/>
          <a:ext cx="7228423" cy="3606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653"/>
                <a:gridCol w="997827"/>
                <a:gridCol w="911612"/>
                <a:gridCol w="769777"/>
                <a:gridCol w="769777"/>
                <a:gridCol w="769777"/>
              </a:tblGrid>
              <a:tr h="260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MOLDES CASCARA DE MANI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CANTIDAD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UNIDAD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VALOR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VALOR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UNIDAD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UNITARIO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PARCIAL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MOLDE  1  CON RESINA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9.000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18.000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MOLDE  2  CON YESO GRIS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 KILOS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1.400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2.800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MOLDE  3  CON YESO BLANCO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2 KILOS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1.500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3.000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60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PANELES  CASCARA DE MANI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CANTIDAD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UNIDAD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VALOR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VALOR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UNIDAD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UNITARIO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PARCIAL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60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 KILOS DE CASCARA DE MANI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4.000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0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 KILOS DE YESO BLANCO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1.500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3.000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639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TOTAL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MTS2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3.500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7.000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12639675" y="28640088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23787115" y="7419477"/>
            <a:ext cx="80994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Desecho de cascaras de maní</a:t>
            </a:r>
            <a:r>
              <a:rPr lang="es-CO" sz="3200" dirty="0" smtClean="0"/>
              <a:t>a partir del desecho de la cáscara de maní, lo </a:t>
            </a:r>
            <a:r>
              <a:rPr lang="es-CO" sz="3200" dirty="0"/>
              <a:t>primero que se hace es proceder al secado el maní, de un modo natural para que pueda hacerse una posterior pulverización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16357419" y="10437308"/>
            <a:ext cx="6675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9</a:t>
            </a: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Desecho de cascaras de maní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16385425" y="14427523"/>
            <a:ext cx="16198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CO" sz="3200" dirty="0"/>
              <a:t>Triturado y corte de </a:t>
            </a:r>
            <a:r>
              <a:rPr lang="es-CO" sz="3200" dirty="0" smtClean="0"/>
              <a:t>partículas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94 Rectángulo"/>
          <p:cNvSpPr/>
          <p:nvPr/>
        </p:nvSpPr>
        <p:spPr>
          <a:xfrm>
            <a:off x="24299863" y="14420781"/>
            <a:ext cx="16198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triturado  y separación de residuos 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95 Rectángulo"/>
          <p:cNvSpPr/>
          <p:nvPr/>
        </p:nvSpPr>
        <p:spPr>
          <a:xfrm>
            <a:off x="16327394" y="18306209"/>
            <a:ext cx="16198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CO" sz="3200" dirty="0" smtClean="0"/>
              <a:t>encolado 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96 Rectángulo"/>
          <p:cNvSpPr/>
          <p:nvPr/>
        </p:nvSpPr>
        <p:spPr>
          <a:xfrm>
            <a:off x="24751194" y="18334407"/>
            <a:ext cx="16198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CO" sz="3200" dirty="0" smtClean="0"/>
              <a:t>separación de residuos 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97 Rectángulo"/>
          <p:cNvSpPr/>
          <p:nvPr/>
        </p:nvSpPr>
        <p:spPr>
          <a:xfrm>
            <a:off x="16436499" y="21457190"/>
            <a:ext cx="16198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CO" sz="3200" dirty="0" smtClean="0"/>
              <a:t>molde de madera y prensado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98 Rectángulo"/>
          <p:cNvSpPr/>
          <p:nvPr/>
        </p:nvSpPr>
        <p:spPr>
          <a:xfrm>
            <a:off x="24733429" y="21457189"/>
            <a:ext cx="16198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CO" sz="3200" dirty="0" smtClean="0"/>
              <a:t>molde de vidrio  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99 Rectángulo"/>
          <p:cNvSpPr/>
          <p:nvPr/>
        </p:nvSpPr>
        <p:spPr>
          <a:xfrm>
            <a:off x="16558783" y="24381702"/>
            <a:ext cx="16198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CO" sz="3200" dirty="0" smtClean="0"/>
              <a:t>secado de molde </a:t>
            </a:r>
            <a:endParaRPr lang="es-C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100 Rectángulo"/>
          <p:cNvSpPr/>
          <p:nvPr/>
        </p:nvSpPr>
        <p:spPr>
          <a:xfrm>
            <a:off x="24576335" y="24537739"/>
            <a:ext cx="16198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C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s-CO" sz="2800" dirty="0" smtClean="0"/>
              <a:t>panel con cascara de maní y yeso blanco </a:t>
            </a:r>
            <a:endParaRPr lang="es-C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101 Rectángulo"/>
          <p:cNvSpPr/>
          <p:nvPr/>
        </p:nvSpPr>
        <p:spPr>
          <a:xfrm>
            <a:off x="12756966" y="33076563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Pruebas de laboratorio caseras </a:t>
            </a:r>
            <a:endParaRPr lang="es-C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102 Imagen" descr="C:\Users\ROGER\Documents\universidad\TRABAJO UNIVERSIDAD PROYECTO 2019\nuevo proyecto 16.10.2019\ATARETER.jpg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265" y="34063628"/>
            <a:ext cx="4772025" cy="417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103 Imagen" descr="C:\Users\ROGER\Documents\universidad\TRABAJO UNIVERSIDAD PROYECTO 2019\nuevo proyecto 16.10.2019\WREE.jpg"/>
          <p:cNvPicPr/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388"/>
          <a:stretch/>
        </p:blipFill>
        <p:spPr bwMode="auto">
          <a:xfrm>
            <a:off x="22990822" y="34003362"/>
            <a:ext cx="4023158" cy="4229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5" name="104 Rectángulo"/>
          <p:cNvSpPr/>
          <p:nvPr/>
        </p:nvSpPr>
        <p:spPr>
          <a:xfrm>
            <a:off x="18269698" y="34524210"/>
            <a:ext cx="472329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Pruebas decibeles -30 db,-60db,-80db,-100db,-120db 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nuestra prueba lo que hicimos fue tener el volumen del equipo sobre </a:t>
            </a:r>
            <a:r>
              <a:rPr lang="es-C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de volumen alcanzando un nivel de 107 decibeles,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demostramos que con los paneles hechos de cascara de maní y huevo podemos demostrar que es un aislante termo acústico ya que con el panel nos arroja unos decibeles de 65db con un volumen de 80 aproximadamente,</a:t>
            </a:r>
            <a:r>
              <a:rPr lang="es-CO" sz="2800" dirty="0"/>
              <a:t> es decir tenemos un ahorro de 42% .</a:t>
            </a:r>
            <a:endParaRPr lang="es-CO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C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105 Imagen" descr="C:\Users\ROGER\Documents\universidad\TRABAJO UNIVERSIDAD PROYECTO 2019\nuevo proyecto 16.10.2019\FGHHSRT.jpg"/>
          <p:cNvPicPr/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15" b="11036"/>
          <a:stretch/>
        </p:blipFill>
        <p:spPr bwMode="auto">
          <a:xfrm>
            <a:off x="27506106" y="39269786"/>
            <a:ext cx="5091389" cy="3543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106 Imagen" descr="C:\Users\ROGER\Documents\universidad\TRABAJO UNIVERSIDAD PROYECTO 2019\nuevo proyecto 16.10.2019\4525.jpg"/>
          <p:cNvPicPr/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2" r="1867" b="6061"/>
          <a:stretch/>
        </p:blipFill>
        <p:spPr bwMode="auto">
          <a:xfrm>
            <a:off x="22990822" y="39189019"/>
            <a:ext cx="4327222" cy="3624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108 Imagen" descr="C:\Users\ROGER\Documents\universidad\TRABAJO UNIVERSIDAD PROYECTO 2019\nuevo proyecto 16.10.2019\sdtys.jpg"/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6" b="3193"/>
          <a:stretch/>
        </p:blipFill>
        <p:spPr bwMode="auto">
          <a:xfrm>
            <a:off x="13626060" y="34579977"/>
            <a:ext cx="4206270" cy="3652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109 Imagen" descr="C:\Users\ROGER\Documents\universidad\TRABAJO UNIVERSIDAD PROYECTO 2019\nuevo proyecto 16.10.2019\termometro.jpg"/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349" y="38236678"/>
            <a:ext cx="3086620" cy="1492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110 Imagen" descr="C:\Users\ROGER\Documents\universidad\TRABAJO UNIVERSIDAD PROYECTO 2019\nuevo proyecto 16.10.2019\wwww.jpg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51" y="40347720"/>
            <a:ext cx="4097791" cy="3187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" name="111 Imagen" descr="C:\Users\ROGER\Documents\universidad\TRABAJO UNIVERSIDAD PROYECTO 2019\nuevo proyecto 16.10.2019\5cascaras-molidascvxcccc.jpg"/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667" y="43535530"/>
            <a:ext cx="3444000" cy="1779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4" name="113 Rectángulo"/>
          <p:cNvSpPr/>
          <p:nvPr/>
        </p:nvSpPr>
        <p:spPr>
          <a:xfrm>
            <a:off x="13153256" y="39724348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/>
              <a:t>Figura 1</a:t>
            </a:r>
            <a:r>
              <a:rPr lang="es-CO" sz="3200" dirty="0" smtClean="0"/>
              <a:t>. </a:t>
            </a:r>
            <a:r>
              <a:rPr lang="es-CO" sz="3200" dirty="0"/>
              <a:t>1</a:t>
            </a:r>
            <a:r>
              <a:rPr lang="es-CO" sz="3200" dirty="0" smtClean="0"/>
              <a:t> </a:t>
            </a:r>
            <a:r>
              <a:rPr lang="es-CO" sz="3200" dirty="0"/>
              <a:t>Prueba </a:t>
            </a:r>
            <a:r>
              <a:rPr lang="es-CO" sz="3200" dirty="0" smtClean="0"/>
              <a:t>hidrófuga</a:t>
            </a:r>
            <a:endParaRPr lang="es-CO" sz="3200" b="1" dirty="0"/>
          </a:p>
        </p:txBody>
      </p:sp>
      <p:sp>
        <p:nvSpPr>
          <p:cNvPr id="115" name="114 Rectángulo"/>
          <p:cNvSpPr/>
          <p:nvPr/>
        </p:nvSpPr>
        <p:spPr>
          <a:xfrm>
            <a:off x="23787114" y="38604244"/>
            <a:ext cx="8099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/>
              <a:t>Figura </a:t>
            </a:r>
            <a:r>
              <a:rPr lang="es-CO" sz="3200" b="1" dirty="0" smtClean="0"/>
              <a:t>12</a:t>
            </a:r>
            <a:r>
              <a:rPr lang="es-CO" sz="3200" dirty="0" smtClean="0"/>
              <a:t>. 2 prueba termo acústica </a:t>
            </a:r>
            <a:endParaRPr lang="es-CO" sz="3200" b="1" dirty="0"/>
          </a:p>
        </p:txBody>
      </p:sp>
      <p:sp>
        <p:nvSpPr>
          <p:cNvPr id="116" name="115 Rectángulo"/>
          <p:cNvSpPr/>
          <p:nvPr/>
        </p:nvSpPr>
        <p:spPr>
          <a:xfrm>
            <a:off x="8611155" y="34676610"/>
            <a:ext cx="47232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en temperatura de 98.6 grados con una altura de 10 centímetros aproximadamente y se dejó durante 3 minutos el cual nos arroja una temperatura bastante alta</a:t>
            </a:r>
            <a:r>
              <a:rPr lang="es-CO" sz="2800" dirty="0" smtClean="0"/>
              <a:t>.</a:t>
            </a:r>
            <a:r>
              <a:rPr lang="es-CO" sz="2800" dirty="0"/>
              <a:t> </a:t>
            </a:r>
            <a:r>
              <a:rPr lang="es-CO" sz="2800" dirty="0" smtClean="0"/>
              <a:t>El panel </a:t>
            </a:r>
            <a:r>
              <a:rPr lang="es-CO" sz="2800" dirty="0"/>
              <a:t>final de cascaras de maní y huevo, identificamos que puede ser un aislante al fuego ya que nos arroja un grado de 36.9 grados esto quiere decir que se reduce en un 61.7 % de grados reduciendo su propagación al fuego.</a:t>
            </a:r>
          </a:p>
          <a:p>
            <a:endParaRPr lang="es-CO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ángulo 14">
            <a:extLst>
              <a:ext uri="{FF2B5EF4-FFF2-40B4-BE49-F238E27FC236}">
                <a16:creationId xmlns:a16="http://schemas.microsoft.com/office/drawing/2014/main" xmlns="" id="{721506A4-8525-A146-A617-14AE9EC3CEE3}"/>
              </a:ext>
            </a:extLst>
          </p:cNvPr>
          <p:cNvSpPr/>
          <p:nvPr/>
        </p:nvSpPr>
        <p:spPr>
          <a:xfrm>
            <a:off x="2" y="49320674"/>
            <a:ext cx="13192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dirty="0"/>
              <a:t>PROGRAMA DE TECNOLOG</a:t>
            </a:r>
            <a:r>
              <a:rPr lang="es-ES" sz="5400" dirty="0"/>
              <a:t>Í</a:t>
            </a:r>
            <a:r>
              <a:rPr lang="es-CO" sz="5400" dirty="0"/>
              <a:t>A EN</a:t>
            </a:r>
          </a:p>
          <a:p>
            <a:pPr algn="ctr"/>
            <a:r>
              <a:rPr lang="es-CO" sz="5400" dirty="0"/>
              <a:t>CONSTRUCCIONES </a:t>
            </a:r>
            <a:r>
              <a:rPr lang="es-CO" sz="5400" dirty="0" smtClean="0"/>
              <a:t>ARQUITECTÓNICAS</a:t>
            </a:r>
            <a:endParaRPr lang="es-CO" sz="5400" dirty="0"/>
          </a:p>
        </p:txBody>
      </p:sp>
      <p:sp>
        <p:nvSpPr>
          <p:cNvPr id="118" name="Rectángulo 6">
            <a:extLst>
              <a:ext uri="{FF2B5EF4-FFF2-40B4-BE49-F238E27FC236}">
                <a16:creationId xmlns:a16="http://schemas.microsoft.com/office/drawing/2014/main" xmlns="" id="{52478348-27C2-384B-9E90-5B25D999FF49}"/>
              </a:ext>
            </a:extLst>
          </p:cNvPr>
          <p:cNvSpPr/>
          <p:nvPr/>
        </p:nvSpPr>
        <p:spPr>
          <a:xfrm>
            <a:off x="12960000" y="49320675"/>
            <a:ext cx="12960000" cy="180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 dirty="0"/>
          </a:p>
        </p:txBody>
      </p:sp>
      <p:sp>
        <p:nvSpPr>
          <p:cNvPr id="119" name="Rectángulo 8">
            <a:extLst>
              <a:ext uri="{FF2B5EF4-FFF2-40B4-BE49-F238E27FC236}">
                <a16:creationId xmlns:a16="http://schemas.microsoft.com/office/drawing/2014/main" xmlns="" id="{B1AB737E-D11C-EF41-B21A-3D298115579F}"/>
              </a:ext>
            </a:extLst>
          </p:cNvPr>
          <p:cNvSpPr/>
          <p:nvPr/>
        </p:nvSpPr>
        <p:spPr>
          <a:xfrm>
            <a:off x="25920000" y="49320675"/>
            <a:ext cx="6479289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5" tIns="34298" rIns="68595" bIns="342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5921" dirty="0"/>
          </a:p>
        </p:txBody>
      </p:sp>
      <p:sp>
        <p:nvSpPr>
          <p:cNvPr id="120" name="Rectángulo 18">
            <a:extLst>
              <a:ext uri="{FF2B5EF4-FFF2-40B4-BE49-F238E27FC236}">
                <a16:creationId xmlns:a16="http://schemas.microsoft.com/office/drawing/2014/main" xmlns="" id="{E0F5F329-488D-AA41-9080-5122B1682B62}"/>
              </a:ext>
            </a:extLst>
          </p:cNvPr>
          <p:cNvSpPr/>
          <p:nvPr/>
        </p:nvSpPr>
        <p:spPr>
          <a:xfrm>
            <a:off x="25920000" y="50142340"/>
            <a:ext cx="635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solidFill>
                  <a:srgbClr val="FF0000"/>
                </a:solidFill>
              </a:rPr>
              <a:t>Paneles de cielo raso fabricados con cascara de maní y cascara de huevo</a:t>
            </a:r>
          </a:p>
          <a:p>
            <a:endParaRPr lang="es-CO" sz="3200" dirty="0">
              <a:solidFill>
                <a:srgbClr val="FF0000"/>
              </a:solidFill>
            </a:endParaRPr>
          </a:p>
        </p:txBody>
      </p:sp>
      <p:sp>
        <p:nvSpPr>
          <p:cNvPr id="123" name="Rectángulo 16">
            <a:extLst>
              <a:ext uri="{FF2B5EF4-FFF2-40B4-BE49-F238E27FC236}">
                <a16:creationId xmlns:a16="http://schemas.microsoft.com/office/drawing/2014/main" xmlns="" id="{B7B74383-6F45-9D44-9096-08DBA9DBE7A9}"/>
              </a:ext>
            </a:extLst>
          </p:cNvPr>
          <p:cNvSpPr/>
          <p:nvPr/>
        </p:nvSpPr>
        <p:spPr>
          <a:xfrm>
            <a:off x="20864042" y="49542175"/>
            <a:ext cx="4357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Profesores: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ARQ. Edgar Carvajal  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ángulo 15">
            <a:extLst>
              <a:ext uri="{FF2B5EF4-FFF2-40B4-BE49-F238E27FC236}">
                <a16:creationId xmlns:a16="http://schemas.microsoft.com/office/drawing/2014/main" xmlns="" id="{AB75953A-CC2B-E945-BEED-88057E025C04}"/>
              </a:ext>
            </a:extLst>
          </p:cNvPr>
          <p:cNvSpPr/>
          <p:nvPr/>
        </p:nvSpPr>
        <p:spPr>
          <a:xfrm>
            <a:off x="13380432" y="49357716"/>
            <a:ext cx="62424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Estudiantes: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Roger Steven segura cuesta 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66 Gráfico"/>
          <p:cNvGraphicFramePr/>
          <p:nvPr>
            <p:extLst>
              <p:ext uri="{D42A27DB-BD31-4B8C-83A1-F6EECF244321}">
                <p14:modId xmlns:p14="http://schemas.microsoft.com/office/powerpoint/2010/main" val="2676687611"/>
              </p:ext>
            </p:extLst>
          </p:nvPr>
        </p:nvGraphicFramePr>
        <p:xfrm>
          <a:off x="5399881" y="18360495"/>
          <a:ext cx="21599525" cy="1439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69" name="68 Gráfico"/>
          <p:cNvGraphicFramePr/>
          <p:nvPr>
            <p:extLst>
              <p:ext uri="{D42A27DB-BD31-4B8C-83A1-F6EECF244321}">
                <p14:modId xmlns:p14="http://schemas.microsoft.com/office/powerpoint/2010/main" val="3840350873"/>
              </p:ext>
            </p:extLst>
          </p:nvPr>
        </p:nvGraphicFramePr>
        <p:xfrm>
          <a:off x="5399881" y="18360495"/>
          <a:ext cx="21599525" cy="1439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133" name="132 Diagrama"/>
          <p:cNvGraphicFramePr/>
          <p:nvPr>
            <p:extLst>
              <p:ext uri="{D42A27DB-BD31-4B8C-83A1-F6EECF244321}">
                <p14:modId xmlns:p14="http://schemas.microsoft.com/office/powerpoint/2010/main" val="1493622335"/>
              </p:ext>
            </p:extLst>
          </p:nvPr>
        </p:nvGraphicFramePr>
        <p:xfrm>
          <a:off x="8288545" y="41001400"/>
          <a:ext cx="4904248" cy="421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</p:spTree>
    <p:extLst>
      <p:ext uri="{BB962C8B-B14F-4D97-AF65-F5344CB8AC3E}">
        <p14:creationId xmlns:p14="http://schemas.microsoft.com/office/powerpoint/2010/main" val="27448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1056</Words>
  <Application>Microsoft Office PowerPoint</Application>
  <PresentationFormat>Personalizado</PresentationFormat>
  <Paragraphs>239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AgencyFB</vt:lpstr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Willy Pc 3</cp:lastModifiedBy>
  <cp:revision>84</cp:revision>
  <dcterms:created xsi:type="dcterms:W3CDTF">2018-04-16T20:28:46Z</dcterms:created>
  <dcterms:modified xsi:type="dcterms:W3CDTF">2019-12-05T23:36:14Z</dcterms:modified>
</cp:coreProperties>
</file>