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50406300"/>
  <p:notesSz cx="6858000" cy="9144000"/>
  <p:defaultTextStyle>
    <a:defPPr>
      <a:defRPr lang="es-CO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71" autoAdjust="0"/>
  </p:normalViewPr>
  <p:slideViewPr>
    <p:cSldViewPr>
      <p:cViewPr>
        <p:scale>
          <a:sx n="10" d="100"/>
          <a:sy n="10" d="100"/>
        </p:scale>
        <p:origin x="-2568" y="-84"/>
      </p:cViewPr>
      <p:guideLst>
        <p:guide orient="horz" pos="15876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90236" y="15658627"/>
            <a:ext cx="21422678" cy="108046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80473" y="28563570"/>
            <a:ext cx="17642205" cy="12881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4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18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0362545" y="14841855"/>
            <a:ext cx="15629453" cy="3161128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74184" y="14841855"/>
            <a:ext cx="46468308" cy="3161128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57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45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875" y="32390719"/>
            <a:ext cx="21422678" cy="10011251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90875" y="21364344"/>
            <a:ext cx="21422678" cy="11026374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04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74184" y="86449142"/>
            <a:ext cx="31048881" cy="2445055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943117" y="86449142"/>
            <a:ext cx="31048881" cy="2445055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324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158" y="2018589"/>
            <a:ext cx="22682835" cy="84010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0158" y="11283080"/>
            <a:ext cx="11135768" cy="47022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60158" y="15985331"/>
            <a:ext cx="11135768" cy="29041967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802852" y="11283080"/>
            <a:ext cx="11140142" cy="47022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802852" y="15985331"/>
            <a:ext cx="11140142" cy="29041967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07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35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9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159" y="2006917"/>
            <a:ext cx="8291663" cy="8541068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53732" y="2006921"/>
            <a:ext cx="14089261" cy="43020381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60159" y="10547989"/>
            <a:ext cx="8291663" cy="3447931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4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9994" y="35284410"/>
            <a:ext cx="15121890" cy="4165524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939994" y="4503896"/>
            <a:ext cx="15121890" cy="3024378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39994" y="39449934"/>
            <a:ext cx="15121890" cy="591573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08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60158" y="2018589"/>
            <a:ext cx="22682835" cy="84010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0158" y="11761474"/>
            <a:ext cx="22682835" cy="33265828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260158" y="46719176"/>
            <a:ext cx="5880735" cy="268366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1C30-DAE4-466F-B7DA-FFAD74A24C29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611076" y="46719176"/>
            <a:ext cx="7980998" cy="268366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8062258" y="46719176"/>
            <a:ext cx="5880735" cy="268366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BF65-7DE0-406B-88B0-99D2986704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4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27841"/>
          <a:stretch/>
        </p:blipFill>
        <p:spPr bwMode="auto">
          <a:xfrm>
            <a:off x="15057221" y="40252822"/>
            <a:ext cx="9414979" cy="55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0" t="4368" r="15685"/>
          <a:stretch/>
        </p:blipFill>
        <p:spPr bwMode="auto">
          <a:xfrm>
            <a:off x="-108804" y="10880265"/>
            <a:ext cx="12494800" cy="2827277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3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12509577" y="27117942"/>
            <a:ext cx="12503114" cy="6831950"/>
            <a:chOff x="12700036" y="27102346"/>
            <a:chExt cx="12503114" cy="6831950"/>
          </a:xfrm>
        </p:grpSpPr>
        <p:pic>
          <p:nvPicPr>
            <p:cNvPr id="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4" r="10614" b="15504"/>
            <a:stretch/>
          </p:blipFill>
          <p:spPr bwMode="auto">
            <a:xfrm>
              <a:off x="12700036" y="27102346"/>
              <a:ext cx="12503114" cy="683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75 Flecha abajo"/>
            <p:cNvSpPr/>
            <p:nvPr/>
          </p:nvSpPr>
          <p:spPr>
            <a:xfrm rot="1334532">
              <a:off x="14000771" y="27280922"/>
              <a:ext cx="196792" cy="106906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76 Flecha abajo"/>
            <p:cNvSpPr/>
            <p:nvPr/>
          </p:nvSpPr>
          <p:spPr>
            <a:xfrm rot="1334532">
              <a:off x="13413746" y="29407686"/>
              <a:ext cx="196792" cy="103402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77 Elipse"/>
            <p:cNvSpPr/>
            <p:nvPr/>
          </p:nvSpPr>
          <p:spPr>
            <a:xfrm>
              <a:off x="13331716" y="28085820"/>
              <a:ext cx="1042244" cy="153040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78 Flecha abajo"/>
            <p:cNvSpPr/>
            <p:nvPr/>
          </p:nvSpPr>
          <p:spPr>
            <a:xfrm rot="11828445">
              <a:off x="22642905" y="30537170"/>
              <a:ext cx="213501" cy="919091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0" name="79 Flecha abajo"/>
            <p:cNvSpPr/>
            <p:nvPr/>
          </p:nvSpPr>
          <p:spPr>
            <a:xfrm rot="11946430">
              <a:off x="22180639" y="32604377"/>
              <a:ext cx="215930" cy="87592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1" name="80 Elipse"/>
            <p:cNvSpPr/>
            <p:nvPr/>
          </p:nvSpPr>
          <p:spPr>
            <a:xfrm>
              <a:off x="22164037" y="31546511"/>
              <a:ext cx="724775" cy="103931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5" name="84 Elipse"/>
            <p:cNvSpPr/>
            <p:nvPr/>
          </p:nvSpPr>
          <p:spPr>
            <a:xfrm>
              <a:off x="13139176" y="27919801"/>
              <a:ext cx="1427325" cy="186244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6" name="85 Elipse"/>
            <p:cNvSpPr/>
            <p:nvPr/>
          </p:nvSpPr>
          <p:spPr>
            <a:xfrm>
              <a:off x="13456778" y="28326615"/>
              <a:ext cx="792121" cy="10488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7" name="86 Elipse"/>
            <p:cNvSpPr/>
            <p:nvPr/>
          </p:nvSpPr>
          <p:spPr>
            <a:xfrm>
              <a:off x="21812762" y="31134947"/>
              <a:ext cx="1427325" cy="186244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8" name="87 Elipse"/>
            <p:cNvSpPr/>
            <p:nvPr/>
          </p:nvSpPr>
          <p:spPr>
            <a:xfrm>
              <a:off x="22033757" y="31376375"/>
              <a:ext cx="985336" cy="137958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3401339" y="1872988"/>
            <a:ext cx="8984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Tekton Pro Ext" pitchFamily="34" charset="0"/>
              </a:rPr>
              <a:t>Las Quintas son demolidas </a:t>
            </a:r>
            <a:r>
              <a:rPr lang="es-ES" sz="2400" dirty="0">
                <a:latin typeface="Tekton Pro Ext" pitchFamily="34" charset="0"/>
              </a:rPr>
              <a:t>para en su lugar construir urbanizaciones, barrios o proyectos más puntuales </a:t>
            </a:r>
            <a:r>
              <a:rPr lang="es-ES" sz="2400" dirty="0" smtClean="0">
                <a:latin typeface="Tekton Pro Ext" pitchFamily="34" charset="0"/>
              </a:rPr>
              <a:t>generando </a:t>
            </a:r>
            <a:r>
              <a:rPr lang="es-ES" sz="2400" dirty="0">
                <a:latin typeface="Tekton Pro Ext" pitchFamily="34" charset="0"/>
              </a:rPr>
              <a:t>inconscientemente </a:t>
            </a:r>
            <a:r>
              <a:rPr lang="es-ES" sz="2400" dirty="0" smtClean="0">
                <a:latin typeface="Tekton Pro Ext" pitchFamily="34" charset="0"/>
              </a:rPr>
              <a:t>la </a:t>
            </a:r>
            <a:r>
              <a:rPr lang="es-ES" sz="2400" dirty="0">
                <a:latin typeface="Tekton Pro Ext" pitchFamily="34" charset="0"/>
              </a:rPr>
              <a:t>organización de la traza actual </a:t>
            </a:r>
            <a:r>
              <a:rPr lang="es-ES" sz="2400" dirty="0" smtClean="0">
                <a:latin typeface="Tekton Pro Ext" pitchFamily="34" charset="0"/>
              </a:rPr>
              <a:t>existente</a:t>
            </a:r>
            <a:r>
              <a:rPr lang="es-CO" sz="2400" dirty="0" smtClean="0">
                <a:latin typeface="Tekton Pro Ext" pitchFamily="34" charset="0"/>
              </a:rPr>
              <a:t>, sin embargo y simultaneo a ello crea también un </a:t>
            </a:r>
            <a:r>
              <a:rPr lang="es-CO" sz="2400" dirty="0">
                <a:latin typeface="Tekton Pro Ext" pitchFamily="34" charset="0"/>
              </a:rPr>
              <a:t>Lapso histórico y Perdida del imaginario colectivo e identificación de </a:t>
            </a:r>
            <a:r>
              <a:rPr lang="es-CO" sz="2400" dirty="0" smtClean="0">
                <a:latin typeface="Tekton Pro Ext" pitchFamily="34" charset="0"/>
              </a:rPr>
              <a:t>estas casas. </a:t>
            </a:r>
            <a:endParaRPr lang="es-CO" sz="2400" dirty="0">
              <a:latin typeface="Tekton Pro Ex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08805" y="2611652"/>
            <a:ext cx="37525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48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p</a:t>
            </a:r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roblema</a:t>
            </a:r>
            <a:endParaRPr lang="es-CO" sz="32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788969" y="261165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48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p</a:t>
            </a:r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regunta</a:t>
            </a:r>
            <a:endParaRPr lang="es-CO" sz="32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560413" y="2242320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¿Cuál fue el papel que desempeñaron las Quintas en el </a:t>
            </a:r>
            <a:r>
              <a:rPr lang="es-ES" sz="2400" dirty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crecimiento de la ciudad</a:t>
            </a:r>
            <a:r>
              <a:rPr lang="es-CO" sz="2400" dirty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 y su contribución en una nueva tendencia urbana?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29271"/>
          <a:stretch/>
        </p:blipFill>
        <p:spPr bwMode="auto">
          <a:xfrm>
            <a:off x="13931924" y="5374298"/>
            <a:ext cx="8156805" cy="527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3318570" y="11635417"/>
            <a:ext cx="8930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latin typeface="Belwe Cn BT" panose="02060806050305020504" pitchFamily="18" charset="0"/>
              </a:rPr>
              <a:t> </a:t>
            </a:r>
            <a:r>
              <a:rPr lang="es-CO" sz="1600" dirty="0" smtClean="0">
                <a:latin typeface="Belwe Cn BT" panose="02060806050305020504" pitchFamily="18" charset="0"/>
              </a:rPr>
              <a:t>(Tomado de Bogotá cd, 1998, modificado por Danya Marín, 2014. Quintas en Bogotá).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3299197" y="9058439"/>
            <a:ext cx="54619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itchFamily="82" charset="0"/>
              </a:rPr>
              <a:t>Convenciones</a:t>
            </a:r>
          </a:p>
          <a:p>
            <a:r>
              <a:rPr lang="es-CO" sz="2800" dirty="0" smtClean="0">
                <a:latin typeface="Algerian" pitchFamily="82" charset="0"/>
              </a:rPr>
              <a:t>Plazas</a:t>
            </a:r>
          </a:p>
          <a:p>
            <a:r>
              <a:rPr lang="es-CO" sz="2800" dirty="0" smtClean="0">
                <a:latin typeface="Algerian" pitchFamily="82" charset="0"/>
              </a:rPr>
              <a:t>Traza</a:t>
            </a:r>
          </a:p>
          <a:p>
            <a:r>
              <a:rPr lang="es-CO" sz="2800" dirty="0" smtClean="0">
                <a:latin typeface="Algerian" pitchFamily="82" charset="0"/>
              </a:rPr>
              <a:t>Ríos</a:t>
            </a:r>
          </a:p>
          <a:p>
            <a:r>
              <a:rPr lang="es-CO" sz="2800" dirty="0" smtClean="0">
                <a:latin typeface="Algerian" pitchFamily="82" charset="0"/>
              </a:rPr>
              <a:t>Quinta </a:t>
            </a:r>
            <a:r>
              <a:rPr lang="es-CO" sz="2800" dirty="0">
                <a:latin typeface="Algerian" pitchFamily="82" charset="0"/>
              </a:rPr>
              <a:t>1811 espíritu santo</a:t>
            </a:r>
          </a:p>
          <a:p>
            <a:endParaRPr lang="es-CO" sz="2800" dirty="0" smtClean="0">
              <a:latin typeface="Algerian" pitchFamily="82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2895595" y="10946581"/>
            <a:ext cx="432048" cy="226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12862547" y="9719410"/>
            <a:ext cx="432048" cy="22607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12862547" y="10133983"/>
            <a:ext cx="432048" cy="226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Rectángulo"/>
          <p:cNvSpPr/>
          <p:nvPr/>
        </p:nvSpPr>
        <p:spPr>
          <a:xfrm>
            <a:off x="12886522" y="10562734"/>
            <a:ext cx="432048" cy="226072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968" r="12485"/>
          <a:stretch/>
        </p:blipFill>
        <p:spPr bwMode="auto">
          <a:xfrm>
            <a:off x="155575" y="5821884"/>
            <a:ext cx="11718475" cy="55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289924" y="10018491"/>
            <a:ext cx="3210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itchFamily="82" charset="0"/>
              </a:rPr>
              <a:t>Convenciones</a:t>
            </a:r>
          </a:p>
          <a:p>
            <a:r>
              <a:rPr lang="es-CO" sz="2800" dirty="0" smtClean="0">
                <a:latin typeface="Algerian" pitchFamily="82" charset="0"/>
              </a:rPr>
              <a:t>Quintas</a:t>
            </a:r>
          </a:p>
          <a:p>
            <a:r>
              <a:rPr lang="es-CO" sz="2800" dirty="0" smtClean="0">
                <a:latin typeface="Algerian" pitchFamily="82" charset="0"/>
              </a:rPr>
              <a:t>Plazas</a:t>
            </a:r>
          </a:p>
          <a:p>
            <a:r>
              <a:rPr lang="es-CO" sz="2800" dirty="0" smtClean="0">
                <a:latin typeface="Algerian" pitchFamily="82" charset="0"/>
              </a:rPr>
              <a:t>Traza</a:t>
            </a:r>
          </a:p>
          <a:p>
            <a:r>
              <a:rPr lang="es-CO" sz="2800" dirty="0" smtClean="0">
                <a:latin typeface="Algerian" pitchFamily="82" charset="0"/>
              </a:rPr>
              <a:t>ríos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53066" y="10702612"/>
            <a:ext cx="432048" cy="226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750765" y="11108767"/>
            <a:ext cx="432048" cy="22607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/>
        </p:nvSpPr>
        <p:spPr>
          <a:xfrm>
            <a:off x="774740" y="11524537"/>
            <a:ext cx="432048" cy="226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/>
        </p:nvSpPr>
        <p:spPr>
          <a:xfrm>
            <a:off x="774740" y="11951564"/>
            <a:ext cx="432048" cy="226072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ectángulo"/>
          <p:cNvSpPr/>
          <p:nvPr/>
        </p:nvSpPr>
        <p:spPr>
          <a:xfrm>
            <a:off x="3035880" y="11438069"/>
            <a:ext cx="6950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latin typeface="Belwe Cn BT" panose="02060806050305020504" pitchFamily="18" charset="0"/>
              </a:rPr>
              <a:t> </a:t>
            </a:r>
            <a:r>
              <a:rPr lang="es-CO" sz="1600" dirty="0" smtClean="0">
                <a:latin typeface="Belwe Cn BT" panose="02060806050305020504" pitchFamily="18" charset="0"/>
              </a:rPr>
              <a:t>(Tomado de Bogotá cd, 1998, modificado por Danya Marín, 2014. Quintas en Bogotá).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6070135" y="3910830"/>
            <a:ext cx="625879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4800" b="1" dirty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Q</a:t>
            </a:r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UINTAS EN LA COLONIA</a:t>
            </a:r>
            <a:endParaRPr lang="es-CO" sz="32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pic>
        <p:nvPicPr>
          <p:cNvPr id="33" name="Picture 54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" b="3711"/>
          <a:stretch/>
        </p:blipFill>
        <p:spPr bwMode="auto">
          <a:xfrm>
            <a:off x="22474607" y="8946998"/>
            <a:ext cx="2315269" cy="156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4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" b="3711"/>
          <a:stretch/>
        </p:blipFill>
        <p:spPr bwMode="auto">
          <a:xfrm>
            <a:off x="22520679" y="9832446"/>
            <a:ext cx="2223124" cy="150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3" descr="http://www.webislam.com/media/2011/04/47982_escasez-de-agua_bi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614" y="5536369"/>
            <a:ext cx="1925254" cy="12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2" descr="https://fbcdn-sphotos-f-a.akamaihd.net/hphotos-ak-frc3/t1/392447_10150739746013953_300602789_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/>
          <a:stretch/>
        </p:blipFill>
        <p:spPr bwMode="auto">
          <a:xfrm>
            <a:off x="22636701" y="7071816"/>
            <a:ext cx="1896278" cy="16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2697481" y="4733431"/>
            <a:ext cx="17747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1812</a:t>
            </a:r>
            <a:endParaRPr lang="es-CO" sz="32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94" y="5025819"/>
            <a:ext cx="3278102" cy="18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89" y="7233992"/>
            <a:ext cx="2174480" cy="155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Rectángulo"/>
          <p:cNvSpPr/>
          <p:nvPr/>
        </p:nvSpPr>
        <p:spPr>
          <a:xfrm>
            <a:off x="13597231" y="12673758"/>
            <a:ext cx="10848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latin typeface="Tekton Pro Ext" pitchFamily="34" charset="0"/>
              </a:rPr>
              <a:t>El crecimiento urbano no es mayor en 1849 pues  los “enfrentamientos y  las guerras civiles que se dieron a partir de los 40 constituyen la ciudad de mitad de siglo XIX” (Arango, 2004) trayendo consigo un balance económico negativo  que como resultado dio el poco desarrollo de la ciudad.</a:t>
            </a:r>
            <a:endParaRPr lang="es-CO" sz="2400" dirty="0">
              <a:latin typeface="Tekton Pro Ext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1955999" y="11404584"/>
            <a:ext cx="32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 smtClean="0">
                <a:latin typeface="Tekton Pro Ext" pitchFamily="34" charset="0"/>
              </a:rPr>
              <a:t>Imágenes tomadas de: http</a:t>
            </a:r>
            <a:r>
              <a:rPr lang="es-CO" sz="1200" dirty="0">
                <a:latin typeface="Tekton Pro Ext" pitchFamily="34" charset="0"/>
              </a:rPr>
              <a:t>://contextolasalle.blogspot.com/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1289923" y="4733430"/>
            <a:ext cx="17459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1849</a:t>
            </a:r>
            <a:endParaRPr lang="es-CO" sz="32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sp>
        <p:nvSpPr>
          <p:cNvPr id="3" name="AutoShape 2" descr="http://3.bp.blogspot.com/-23yZgVtut88/T0JXIIqgjdI/AAAAAAAAAMo/wD33MeAg4Hk/s1600/FACULTAD+ARQUITECTURA+lamina+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2" name="74 CuadroTexto"/>
          <p:cNvSpPr txBox="1"/>
          <p:nvPr/>
        </p:nvSpPr>
        <p:spPr>
          <a:xfrm>
            <a:off x="18761134" y="16712759"/>
            <a:ext cx="5275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la Quintas en la ciudad dejan de existir y construirse por 2 razones   en especial.</a:t>
            </a:r>
          </a:p>
          <a:p>
            <a:pPr algn="just"/>
            <a:endParaRPr lang="es-CO" sz="2400" dirty="0" smtClean="0">
              <a:solidFill>
                <a:schemeClr val="tx1">
                  <a:lumMod val="25000"/>
                </a:schemeClr>
              </a:solidFill>
              <a:latin typeface="Tekton Pro Ex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La crisis económica dada por las guerras que acorralaron a la ciudad para el siglo XIX.</a:t>
            </a: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749" y="16883179"/>
            <a:ext cx="4904892" cy="270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2066 Rectángulo"/>
          <p:cNvSpPr/>
          <p:nvPr/>
        </p:nvSpPr>
        <p:spPr>
          <a:xfrm>
            <a:off x="13299197" y="21041078"/>
            <a:ext cx="4918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s-ES" sz="2400" dirty="0" smtClean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las </a:t>
            </a:r>
            <a:r>
              <a:rPr lang="es-ES" sz="2400" dirty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transformaciones ideológicas y políticas y lo transitorio de la sociedad en el siglo XIX en la cual se estaba </a:t>
            </a:r>
            <a:r>
              <a:rPr lang="es-ES" sz="2400" dirty="0" smtClean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pensando </a:t>
            </a:r>
            <a:r>
              <a:rPr lang="es-ES" sz="2400" dirty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en la expansión de la ciudad para lograr acoger a toda la población de este momento </a:t>
            </a:r>
            <a:r>
              <a:rPr lang="es-ES" sz="2400" dirty="0" smtClean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y </a:t>
            </a:r>
            <a:r>
              <a:rPr lang="es-ES" sz="2400" dirty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“progresar” en todos sus aspectos. </a:t>
            </a:r>
            <a:endParaRPr lang="es-CO" sz="2400" dirty="0">
              <a:solidFill>
                <a:schemeClr val="tx1">
                  <a:lumMod val="25000"/>
                </a:schemeClr>
              </a:solidFill>
              <a:latin typeface="Tekton Pro Ext" pitchFamily="34" charset="0"/>
            </a:endParaRPr>
          </a:p>
        </p:txBody>
      </p: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838" y="21369572"/>
            <a:ext cx="4603968" cy="31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55 Rectángulo"/>
          <p:cNvSpPr/>
          <p:nvPr/>
        </p:nvSpPr>
        <p:spPr>
          <a:xfrm>
            <a:off x="19176892" y="24509442"/>
            <a:ext cx="435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latin typeface="Tekton Pro Ext" pitchFamily="34" charset="0"/>
              </a:rPr>
              <a:t>(imágenes tomadas del Atlas histórico de Bogotá 1538-1910, 2004).</a:t>
            </a:r>
            <a:endParaRPr lang="es-CO" sz="1600" dirty="0">
              <a:latin typeface="Tekton Pro Ext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9301519" y="15322852"/>
            <a:ext cx="49556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¿Y las quintas </a:t>
            </a:r>
            <a:endParaRPr lang="es-CO" sz="18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sp>
        <p:nvSpPr>
          <p:cNvPr id="84" name="38 CuadroTexto"/>
          <p:cNvSpPr txBox="1"/>
          <p:nvPr/>
        </p:nvSpPr>
        <p:spPr>
          <a:xfrm>
            <a:off x="13417944" y="32593975"/>
            <a:ext cx="597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chemeClr val="tx1">
                    <a:lumMod val="25000"/>
                  </a:schemeClr>
                </a:solidFill>
                <a:latin typeface="Tekton Pro Ext" pitchFamily="34" charset="0"/>
              </a:rPr>
              <a:t>La Quinta se plasma de acuerdo a la dirección de la traza urbana y esta a su vez de adapta a la Quinta.</a:t>
            </a:r>
            <a:endParaRPr lang="es-CO" sz="2400" dirty="0">
              <a:solidFill>
                <a:schemeClr val="tx1">
                  <a:lumMod val="25000"/>
                </a:schemeClr>
              </a:solidFill>
              <a:latin typeface="Tekton Pro Ext" pitchFamily="34" charset="0"/>
            </a:endParaRPr>
          </a:p>
        </p:txBody>
      </p:sp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99" y="32997390"/>
            <a:ext cx="3004352" cy="3060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009" y="25910418"/>
            <a:ext cx="3041859" cy="302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4632548" y="46949566"/>
            <a:ext cx="84934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69" name="68 Elipse"/>
          <p:cNvSpPr/>
          <p:nvPr/>
        </p:nvSpPr>
        <p:spPr>
          <a:xfrm>
            <a:off x="18878715" y="42127131"/>
            <a:ext cx="702322" cy="7717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69 Elipse"/>
          <p:cNvSpPr/>
          <p:nvPr/>
        </p:nvSpPr>
        <p:spPr>
          <a:xfrm>
            <a:off x="18761134" y="42007400"/>
            <a:ext cx="937484" cy="1011207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70 Elipse"/>
          <p:cNvSpPr/>
          <p:nvPr/>
        </p:nvSpPr>
        <p:spPr>
          <a:xfrm>
            <a:off x="19037587" y="42298793"/>
            <a:ext cx="384578" cy="42842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36" y="44146296"/>
            <a:ext cx="6182665" cy="480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89 CuadroTexto"/>
          <p:cNvSpPr txBox="1"/>
          <p:nvPr/>
        </p:nvSpPr>
        <p:spPr>
          <a:xfrm>
            <a:off x="19176892" y="39153043"/>
            <a:ext cx="49556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Quintas occidente </a:t>
            </a:r>
            <a:endParaRPr lang="es-CO" sz="18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816186" y="39153043"/>
            <a:ext cx="49556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3200" b="1" dirty="0" smtClean="0">
                <a:ln w="900" cmpd="sng">
                  <a:solidFill>
                    <a:schemeClr val="accent6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ening" pitchFamily="2" charset="0"/>
              </a:rPr>
              <a:t>Quintas norte </a:t>
            </a:r>
            <a:endParaRPr lang="es-CO" sz="1800" b="1" dirty="0">
              <a:ln w="900" cmpd="sng">
                <a:solidFill>
                  <a:schemeClr val="accent6">
                    <a:lumMod val="75000"/>
                    <a:alpha val="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ening" pitchFamily="2" charset="0"/>
            </a:endParaRP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0" y="40252822"/>
            <a:ext cx="7944210" cy="677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99 Elipse"/>
          <p:cNvSpPr/>
          <p:nvPr/>
        </p:nvSpPr>
        <p:spPr>
          <a:xfrm>
            <a:off x="3050178" y="42341341"/>
            <a:ext cx="702322" cy="7717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100 Elipse"/>
          <p:cNvSpPr/>
          <p:nvPr/>
        </p:nvSpPr>
        <p:spPr>
          <a:xfrm>
            <a:off x="2932597" y="42221610"/>
            <a:ext cx="937484" cy="1011207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101 Elipse"/>
          <p:cNvSpPr/>
          <p:nvPr/>
        </p:nvSpPr>
        <p:spPr>
          <a:xfrm>
            <a:off x="3209050" y="42513003"/>
            <a:ext cx="384578" cy="42842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13417944" y="36436398"/>
            <a:ext cx="10929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Tekton Pro Ext" pitchFamily="34" charset="0"/>
              </a:rPr>
              <a:t>L</a:t>
            </a:r>
            <a:r>
              <a:rPr lang="es-ES" sz="2400" dirty="0" smtClean="0">
                <a:latin typeface="Tekton Pro Ext" pitchFamily="34" charset="0"/>
              </a:rPr>
              <a:t>a </a:t>
            </a:r>
            <a:r>
              <a:rPr lang="es-ES" sz="2400" dirty="0">
                <a:latin typeface="Tekton Pro Ext" pitchFamily="34" charset="0"/>
              </a:rPr>
              <a:t>expansión urbana en Bogotá por medio del loteamiento de los terrenos de las Quintas a comienzos de siglo XX que posteriormente son tomados para construir en ellos nuevas urbanizaciones que sin embargo generan vacíos dentro de un sector que se proyectaba compacto.</a:t>
            </a:r>
            <a:endParaRPr lang="es-CO" sz="2400" dirty="0">
              <a:latin typeface="Tekton Pro Ex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46" y="44215782"/>
            <a:ext cx="7400920" cy="466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8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363</Words>
  <Application>Microsoft Office PowerPoint</Application>
  <PresentationFormat>Personalizado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Danya</dc:creator>
  <cp:lastModifiedBy>2</cp:lastModifiedBy>
  <cp:revision>60</cp:revision>
  <dcterms:created xsi:type="dcterms:W3CDTF">2014-11-27T04:11:59Z</dcterms:created>
  <dcterms:modified xsi:type="dcterms:W3CDTF">2015-04-21T15:28:14Z</dcterms:modified>
</cp:coreProperties>
</file>