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57" r:id="rId3"/>
  </p:sldIdLst>
  <p:sldSz cx="32399288" cy="512064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" d="100"/>
          <a:sy n="10" d="100"/>
        </p:scale>
        <p:origin x="2358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2427" y="18775691"/>
            <a:ext cx="23386911" cy="16895431"/>
          </a:xfrm>
        </p:spPr>
        <p:txBody>
          <a:bodyPr anchor="b">
            <a:normAutofit/>
          </a:bodyPr>
          <a:lstStyle>
            <a:lvl1pPr>
              <a:defRPr sz="1913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2427" y="35671108"/>
            <a:ext cx="23386911" cy="840958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61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239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479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09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719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8"/>
          <p:cNvSpPr/>
          <p:nvPr/>
        </p:nvSpPr>
        <p:spPr bwMode="auto">
          <a:xfrm>
            <a:off x="-112386" y="32264650"/>
            <a:ext cx="4944481" cy="5837298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99969" y="33820576"/>
            <a:ext cx="2072711" cy="2726267"/>
          </a:xfrm>
        </p:spPr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242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423" y="4551680"/>
            <a:ext cx="23356914" cy="23273899"/>
          </a:xfrm>
        </p:spPr>
        <p:txBody>
          <a:bodyPr anchor="ctr">
            <a:normAutofit/>
          </a:bodyPr>
          <a:lstStyle>
            <a:lvl1pPr algn="l">
              <a:defRPr sz="17007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423" y="32510210"/>
            <a:ext cx="23356914" cy="11617118"/>
          </a:xfrm>
        </p:spPr>
        <p:txBody>
          <a:bodyPr anchor="ctr">
            <a:normAutofit/>
          </a:bodyPr>
          <a:lstStyle>
            <a:lvl1pPr marL="0" indent="0" algn="l">
              <a:buNone/>
              <a:defRPr sz="637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619951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205" y="23643405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11398" y="24222916"/>
            <a:ext cx="2072711" cy="2726267"/>
          </a:xfrm>
        </p:spPr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1110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3023" y="4551680"/>
            <a:ext cx="21647667" cy="21620480"/>
          </a:xfrm>
        </p:spPr>
        <p:txBody>
          <a:bodyPr anchor="ctr">
            <a:normAutofit/>
          </a:bodyPr>
          <a:lstStyle>
            <a:lvl1pPr algn="l">
              <a:defRPr sz="17007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343" y="26172160"/>
            <a:ext cx="20033021" cy="284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56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619951" indent="0">
              <a:buFontTx/>
              <a:buNone/>
              <a:defRPr/>
            </a:lvl2pPr>
            <a:lvl3pPr marL="3239902" indent="0">
              <a:buFontTx/>
              <a:buNone/>
              <a:defRPr/>
            </a:lvl3pPr>
            <a:lvl4pPr marL="4859853" indent="0">
              <a:buFontTx/>
              <a:buNone/>
              <a:defRPr/>
            </a:lvl4pPr>
            <a:lvl5pPr marL="6479804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423" y="32510210"/>
            <a:ext cx="23356914" cy="11617118"/>
          </a:xfrm>
        </p:spPr>
        <p:txBody>
          <a:bodyPr anchor="ctr">
            <a:normAutofit/>
          </a:bodyPr>
          <a:lstStyle>
            <a:lvl1pPr marL="0" indent="0" algn="l">
              <a:buNone/>
              <a:defRPr sz="637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619951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205" y="23643405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11398" y="24222916"/>
            <a:ext cx="2072711" cy="2726267"/>
          </a:xfrm>
        </p:spPr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  <p:sp>
        <p:nvSpPr>
          <p:cNvPr id="14" name="TextBox 13"/>
          <p:cNvSpPr txBox="1"/>
          <p:nvPr/>
        </p:nvSpPr>
        <p:spPr>
          <a:xfrm>
            <a:off x="6407280" y="4838438"/>
            <a:ext cx="1620386" cy="4366327"/>
          </a:xfrm>
          <a:prstGeom prst="rect">
            <a:avLst/>
          </a:prstGeom>
        </p:spPr>
        <p:txBody>
          <a:bodyPr vert="horz" lIns="323993" tIns="161996" rIns="323993" bIns="161996" rtlCol="0" anchor="ctr">
            <a:noAutofit/>
          </a:bodyPr>
          <a:lstStyle/>
          <a:p>
            <a:pPr lvl="0"/>
            <a:r>
              <a:rPr lang="en-US" sz="2834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46530" y="21692952"/>
            <a:ext cx="1620386" cy="4366327"/>
          </a:xfrm>
          <a:prstGeom prst="rect">
            <a:avLst/>
          </a:prstGeom>
        </p:spPr>
        <p:txBody>
          <a:bodyPr vert="horz" lIns="323993" tIns="161996" rIns="323993" bIns="161996" rtlCol="0" anchor="ctr">
            <a:noAutofit/>
          </a:bodyPr>
          <a:lstStyle/>
          <a:p>
            <a:pPr lvl="0"/>
            <a:r>
              <a:rPr lang="en-US" sz="2834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2756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423" y="18206731"/>
            <a:ext cx="23356914" cy="20345509"/>
          </a:xfrm>
        </p:spPr>
        <p:txBody>
          <a:bodyPr anchor="b">
            <a:normAutofit/>
          </a:bodyPr>
          <a:lstStyle>
            <a:lvl1pPr algn="l">
              <a:defRPr sz="17007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2423" y="38689280"/>
            <a:ext cx="23356914" cy="54478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205" y="36666265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11398" y="37207061"/>
            <a:ext cx="2072711" cy="2726267"/>
          </a:xfrm>
        </p:spPr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747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753023" y="4551680"/>
            <a:ext cx="21647667" cy="21620480"/>
          </a:xfrm>
        </p:spPr>
        <p:txBody>
          <a:bodyPr anchor="ctr">
            <a:normAutofit/>
          </a:bodyPr>
          <a:lstStyle>
            <a:lvl1pPr algn="l">
              <a:defRPr sz="17007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82421" y="32430720"/>
            <a:ext cx="23698152" cy="625856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8504">
                <a:solidFill>
                  <a:schemeClr val="accent1"/>
                </a:solidFill>
              </a:defRPr>
            </a:lvl1pPr>
            <a:lvl2pPr marL="1619951" indent="0">
              <a:buFontTx/>
              <a:buNone/>
              <a:defRPr/>
            </a:lvl2pPr>
            <a:lvl3pPr marL="3239902" indent="0">
              <a:buFontTx/>
              <a:buNone/>
              <a:defRPr/>
            </a:lvl3pPr>
            <a:lvl4pPr marL="4859853" indent="0">
              <a:buFontTx/>
              <a:buNone/>
              <a:defRPr/>
            </a:lvl4pPr>
            <a:lvl5pPr marL="6479804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2421" y="38689280"/>
            <a:ext cx="23698152" cy="54478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205" y="36666265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11398" y="37207061"/>
            <a:ext cx="2072711" cy="2726267"/>
          </a:xfrm>
        </p:spPr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TextBox 10"/>
          <p:cNvSpPr txBox="1"/>
          <p:nvPr/>
        </p:nvSpPr>
        <p:spPr>
          <a:xfrm>
            <a:off x="6407280" y="4838438"/>
            <a:ext cx="1620386" cy="4366327"/>
          </a:xfrm>
          <a:prstGeom prst="rect">
            <a:avLst/>
          </a:prstGeom>
        </p:spPr>
        <p:txBody>
          <a:bodyPr vert="horz" lIns="323993" tIns="161996" rIns="323993" bIns="161996" rtlCol="0" anchor="ctr">
            <a:noAutofit/>
          </a:bodyPr>
          <a:lstStyle/>
          <a:p>
            <a:pPr lvl="0"/>
            <a:r>
              <a:rPr lang="en-US" sz="2834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46530" y="21692952"/>
            <a:ext cx="1620386" cy="4366327"/>
          </a:xfrm>
          <a:prstGeom prst="rect">
            <a:avLst/>
          </a:prstGeom>
        </p:spPr>
        <p:txBody>
          <a:bodyPr vert="horz" lIns="323993" tIns="161996" rIns="323993" bIns="161996" rtlCol="0" anchor="ctr">
            <a:noAutofit/>
          </a:bodyPr>
          <a:lstStyle/>
          <a:p>
            <a:pPr lvl="0"/>
            <a:r>
              <a:rPr lang="en-US" sz="2834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2479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425" y="4684639"/>
            <a:ext cx="23356910" cy="21504149"/>
          </a:xfrm>
        </p:spPr>
        <p:txBody>
          <a:bodyPr anchor="ctr">
            <a:normAutofit/>
          </a:bodyPr>
          <a:lstStyle>
            <a:lvl1pPr algn="l">
              <a:defRPr sz="17007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82423" y="32430720"/>
            <a:ext cx="23356914" cy="625856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8504">
                <a:solidFill>
                  <a:schemeClr val="accent1"/>
                </a:solidFill>
              </a:defRPr>
            </a:lvl1pPr>
            <a:lvl2pPr marL="1619951" indent="0">
              <a:buFontTx/>
              <a:buNone/>
              <a:defRPr/>
            </a:lvl2pPr>
            <a:lvl3pPr marL="3239902" indent="0">
              <a:buFontTx/>
              <a:buNone/>
              <a:defRPr/>
            </a:lvl3pPr>
            <a:lvl4pPr marL="4859853" indent="0">
              <a:buFontTx/>
              <a:buNone/>
              <a:defRPr/>
            </a:lvl4pPr>
            <a:lvl5pPr marL="6479804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2423" y="38689280"/>
            <a:ext cx="23356914" cy="54478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205" y="36666265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11398" y="37207061"/>
            <a:ext cx="2072711" cy="2726267"/>
          </a:xfrm>
        </p:spPr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5799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205" y="5310252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968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372226" y="4684635"/>
            <a:ext cx="5868055" cy="39452500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2425" y="4684635"/>
            <a:ext cx="16711102" cy="394525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205" y="5310252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587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5" y="4660021"/>
            <a:ext cx="23347042" cy="956397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423" y="15930880"/>
            <a:ext cx="23356914" cy="2820624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205" y="5310252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733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423" y="15490063"/>
            <a:ext cx="23356914" cy="10967040"/>
          </a:xfrm>
        </p:spPr>
        <p:txBody>
          <a:bodyPr anchor="b"/>
          <a:lstStyle>
            <a:lvl1pPr algn="l">
              <a:defRPr sz="14173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423" y="26741120"/>
            <a:ext cx="23356914" cy="6424320"/>
          </a:xfrm>
        </p:spPr>
        <p:txBody>
          <a:bodyPr anchor="t"/>
          <a:lstStyle>
            <a:lvl1pPr marL="0" indent="0" algn="l">
              <a:buNone/>
              <a:defRPr sz="708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619951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4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205" y="23643405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11398" y="24222916"/>
            <a:ext cx="2072711" cy="2726267"/>
          </a:xfrm>
        </p:spPr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346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2427" y="15954075"/>
            <a:ext cx="11329585" cy="2812989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911304" y="15954075"/>
            <a:ext cx="11328033" cy="2812989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205" y="5310252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11398" y="5882117"/>
            <a:ext cx="2072711" cy="2726267"/>
          </a:xfrm>
        </p:spPr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646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6661" y="16625474"/>
            <a:ext cx="10185353" cy="4302756"/>
          </a:xfrm>
        </p:spPr>
        <p:txBody>
          <a:bodyPr anchor="b">
            <a:noAutofit/>
          </a:bodyPr>
          <a:lstStyle>
            <a:lvl1pPr marL="0" indent="0">
              <a:buNone/>
              <a:defRPr sz="8504" b="0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2421" y="20928234"/>
            <a:ext cx="11329589" cy="23189249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041052" y="16601372"/>
            <a:ext cx="10180544" cy="4302756"/>
          </a:xfrm>
        </p:spPr>
        <p:txBody>
          <a:bodyPr anchor="b">
            <a:noAutofit/>
          </a:bodyPr>
          <a:lstStyle>
            <a:lvl1pPr marL="0" indent="0">
              <a:buNone/>
              <a:defRPr sz="8504" b="0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898575" y="20904132"/>
            <a:ext cx="11323027" cy="23189249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205" y="5310252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11398" y="5882117"/>
            <a:ext cx="2072711" cy="2726267"/>
          </a:xfrm>
        </p:spPr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147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89" y="4660021"/>
            <a:ext cx="23347046" cy="956397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205" y="5310252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803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205" y="5310252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0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422" y="3330791"/>
            <a:ext cx="9317219" cy="7289796"/>
          </a:xfrm>
        </p:spPr>
        <p:txBody>
          <a:bodyPr anchor="b"/>
          <a:lstStyle>
            <a:lvl1pPr algn="l">
              <a:defRPr sz="7086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7287" y="3330801"/>
            <a:ext cx="13432049" cy="40431724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2422" y="11936310"/>
            <a:ext cx="9317219" cy="31826189"/>
          </a:xfrm>
        </p:spPr>
        <p:txBody>
          <a:bodyPr/>
          <a:lstStyle>
            <a:lvl1pPr marL="0" indent="0">
              <a:buNone/>
              <a:defRPr sz="4960"/>
            </a:lvl1pPr>
            <a:lvl2pPr marL="1619951" indent="0">
              <a:buNone/>
              <a:defRPr sz="4252"/>
            </a:lvl2pPr>
            <a:lvl3pPr marL="3239902" indent="0">
              <a:buNone/>
              <a:defRPr sz="3543"/>
            </a:lvl3pPr>
            <a:lvl4pPr marL="4859853" indent="0">
              <a:buNone/>
              <a:defRPr sz="3189"/>
            </a:lvl4pPr>
            <a:lvl5pPr marL="6479804" indent="0">
              <a:buNone/>
              <a:defRPr sz="3189"/>
            </a:lvl5pPr>
            <a:lvl6pPr marL="8099755" indent="0">
              <a:buNone/>
              <a:defRPr sz="3189"/>
            </a:lvl6pPr>
            <a:lvl7pPr marL="9719706" indent="0">
              <a:buNone/>
              <a:defRPr sz="3189"/>
            </a:lvl7pPr>
            <a:lvl8pPr marL="11339657" indent="0">
              <a:buNone/>
              <a:defRPr sz="3189"/>
            </a:lvl8pPr>
            <a:lvl9pPr marL="12959608" indent="0">
              <a:buNone/>
              <a:defRPr sz="318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205" y="5310252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256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423" y="35844480"/>
            <a:ext cx="23356914" cy="4231644"/>
          </a:xfrm>
        </p:spPr>
        <p:txBody>
          <a:bodyPr anchor="b">
            <a:normAutofit/>
          </a:bodyPr>
          <a:lstStyle>
            <a:lvl1pPr algn="l">
              <a:defRPr sz="8504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82423" y="4741072"/>
            <a:ext cx="23356914" cy="28783776"/>
          </a:xfrm>
        </p:spPr>
        <p:txBody>
          <a:bodyPr anchor="t">
            <a:normAutofit/>
          </a:bodyPr>
          <a:lstStyle>
            <a:lvl1pPr marL="0" indent="0" algn="ctr">
              <a:buNone/>
              <a:defRPr sz="5669"/>
            </a:lvl1pPr>
            <a:lvl2pPr marL="1619951" indent="0">
              <a:buNone/>
              <a:defRPr sz="5669"/>
            </a:lvl2pPr>
            <a:lvl3pPr marL="3239902" indent="0">
              <a:buNone/>
              <a:defRPr sz="5669"/>
            </a:lvl3pPr>
            <a:lvl4pPr marL="4859853" indent="0">
              <a:buNone/>
              <a:defRPr sz="5669"/>
            </a:lvl4pPr>
            <a:lvl5pPr marL="6479804" indent="0">
              <a:buNone/>
              <a:defRPr sz="5669"/>
            </a:lvl5pPr>
            <a:lvl6pPr marL="8099755" indent="0">
              <a:buNone/>
              <a:defRPr sz="5669"/>
            </a:lvl6pPr>
            <a:lvl7pPr marL="9719706" indent="0">
              <a:buNone/>
              <a:defRPr sz="5669"/>
            </a:lvl7pPr>
            <a:lvl8pPr marL="11339657" indent="0">
              <a:buNone/>
              <a:defRPr sz="5669"/>
            </a:lvl8pPr>
            <a:lvl9pPr marL="12959608" indent="0">
              <a:buNone/>
              <a:defRPr sz="5669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2423" y="40076124"/>
            <a:ext cx="23356914" cy="3686383"/>
          </a:xfrm>
        </p:spPr>
        <p:txBody>
          <a:bodyPr>
            <a:normAutofit/>
          </a:bodyPr>
          <a:lstStyle>
            <a:lvl1pPr marL="0" indent="0">
              <a:buNone/>
              <a:defRPr sz="4252"/>
            </a:lvl1pPr>
            <a:lvl2pPr marL="1619951" indent="0">
              <a:buNone/>
              <a:defRPr sz="4252"/>
            </a:lvl2pPr>
            <a:lvl3pPr marL="3239902" indent="0">
              <a:buNone/>
              <a:defRPr sz="3543"/>
            </a:lvl3pPr>
            <a:lvl4pPr marL="4859853" indent="0">
              <a:buNone/>
              <a:defRPr sz="3189"/>
            </a:lvl4pPr>
            <a:lvl5pPr marL="6479804" indent="0">
              <a:buNone/>
              <a:defRPr sz="3189"/>
            </a:lvl5pPr>
            <a:lvl6pPr marL="8099755" indent="0">
              <a:buNone/>
              <a:defRPr sz="3189"/>
            </a:lvl6pPr>
            <a:lvl7pPr marL="9719706" indent="0">
              <a:buNone/>
              <a:defRPr sz="3189"/>
            </a:lvl7pPr>
            <a:lvl8pPr marL="11339657" indent="0">
              <a:buNone/>
              <a:defRPr sz="3189"/>
            </a:lvl8pPr>
            <a:lvl9pPr marL="12959608" indent="0">
              <a:buNone/>
              <a:defRPr sz="318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205" y="36666265"/>
            <a:ext cx="4812967" cy="37931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11398" y="37207061"/>
            <a:ext cx="2072711" cy="2726267"/>
          </a:xfrm>
        </p:spPr>
        <p:txBody>
          <a:bodyPr/>
          <a:lstStyle/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777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3" y="1706880"/>
            <a:ext cx="7019846" cy="49568422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72356" y="2128"/>
            <a:ext cx="6917347" cy="5116882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647986" cy="51206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2289" y="4660021"/>
            <a:ext cx="23347046" cy="95639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423" y="15930880"/>
            <a:ext cx="23356914" cy="29016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539395" y="45808669"/>
            <a:ext cx="2715460" cy="27639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1B18C-70B8-47FD-B0D2-397477B0C46E}" type="datetimeFigureOut">
              <a:rPr lang="es-CO" smtClean="0"/>
              <a:t>30/05/2017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422" y="45814044"/>
            <a:ext cx="20254827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811398" y="5882117"/>
            <a:ext cx="2072711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86">
                <a:solidFill>
                  <a:srgbClr val="FEFFFF"/>
                </a:solidFill>
              </a:defRPr>
            </a:lvl1pPr>
          </a:lstStyle>
          <a:p>
            <a:fld id="{13197062-B5EA-4C42-91EF-3734BB538F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583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xStyles>
    <p:titleStyle>
      <a:lvl1pPr algn="l" defTabSz="1619951" rtl="0" eaLnBrk="1" latinLnBrk="0" hangingPunct="1">
        <a:spcBef>
          <a:spcPct val="0"/>
        </a:spcBef>
        <a:buNone/>
        <a:defRPr sz="12756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214963" indent="-1214963" algn="l" defTabSz="1619951" rtl="0" eaLnBrk="1" latinLnBrk="0" hangingPunct="1">
        <a:spcBef>
          <a:spcPts val="3543"/>
        </a:spcBef>
        <a:spcAft>
          <a:spcPts val="0"/>
        </a:spcAft>
        <a:buClr>
          <a:schemeClr val="accent1"/>
        </a:buClr>
        <a:buFont typeface="Wingdings 3" charset="2"/>
        <a:buChar char=""/>
        <a:defRPr sz="637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632420" indent="-1012469" algn="l" defTabSz="1619951" rtl="0" eaLnBrk="1" latinLnBrk="0" hangingPunct="1">
        <a:spcBef>
          <a:spcPts val="3543"/>
        </a:spcBef>
        <a:spcAft>
          <a:spcPts val="0"/>
        </a:spcAft>
        <a:buClr>
          <a:schemeClr val="accent1"/>
        </a:buClr>
        <a:buFont typeface="Wingdings 3" charset="2"/>
        <a:buChar char=""/>
        <a:defRPr sz="566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049878" indent="-809976" algn="l" defTabSz="1619951" rtl="0" eaLnBrk="1" latinLnBrk="0" hangingPunct="1">
        <a:spcBef>
          <a:spcPts val="3543"/>
        </a:spcBef>
        <a:spcAft>
          <a:spcPts val="0"/>
        </a:spcAft>
        <a:buClr>
          <a:schemeClr val="accent1"/>
        </a:buClr>
        <a:buFont typeface="Wingdings 3" charset="2"/>
        <a:buChar char=""/>
        <a:defRPr sz="49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69829" indent="-809976" algn="l" defTabSz="1619951" rtl="0" eaLnBrk="1" latinLnBrk="0" hangingPunct="1">
        <a:spcBef>
          <a:spcPts val="3543"/>
        </a:spcBef>
        <a:spcAft>
          <a:spcPts val="0"/>
        </a:spcAft>
        <a:buClr>
          <a:schemeClr val="accent1"/>
        </a:buClr>
        <a:buFont typeface="Wingdings 3" charset="2"/>
        <a:buChar char=""/>
        <a:defRPr sz="425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7289780" indent="-809976" algn="l" defTabSz="1619951" rtl="0" eaLnBrk="1" latinLnBrk="0" hangingPunct="1">
        <a:spcBef>
          <a:spcPts val="3543"/>
        </a:spcBef>
        <a:spcAft>
          <a:spcPts val="0"/>
        </a:spcAft>
        <a:buClr>
          <a:schemeClr val="accent1"/>
        </a:buClr>
        <a:buFont typeface="Wingdings 3" charset="2"/>
        <a:buChar char=""/>
        <a:defRPr sz="425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909731" indent="-809976" algn="l" defTabSz="1619951" rtl="0" eaLnBrk="1" latinLnBrk="0" hangingPunct="1">
        <a:spcBef>
          <a:spcPts val="3543"/>
        </a:spcBef>
        <a:spcAft>
          <a:spcPts val="0"/>
        </a:spcAft>
        <a:buClr>
          <a:schemeClr val="accent1"/>
        </a:buClr>
        <a:buFont typeface="Wingdings 3" charset="2"/>
        <a:buChar char=""/>
        <a:defRPr sz="425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0529682" indent="-809976" algn="l" defTabSz="1619951" rtl="0" eaLnBrk="1" latinLnBrk="0" hangingPunct="1">
        <a:spcBef>
          <a:spcPts val="3543"/>
        </a:spcBef>
        <a:spcAft>
          <a:spcPts val="0"/>
        </a:spcAft>
        <a:buClr>
          <a:schemeClr val="accent1"/>
        </a:buClr>
        <a:buFont typeface="Wingdings 3" charset="2"/>
        <a:buChar char=""/>
        <a:defRPr sz="425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2149633" indent="-809976" algn="l" defTabSz="1619951" rtl="0" eaLnBrk="1" latinLnBrk="0" hangingPunct="1">
        <a:spcBef>
          <a:spcPts val="3543"/>
        </a:spcBef>
        <a:spcAft>
          <a:spcPts val="0"/>
        </a:spcAft>
        <a:buClr>
          <a:schemeClr val="accent1"/>
        </a:buClr>
        <a:buFont typeface="Wingdings 3" charset="2"/>
        <a:buChar char=""/>
        <a:defRPr sz="425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3769584" indent="-809976" algn="l" defTabSz="1619951" rtl="0" eaLnBrk="1" latinLnBrk="0" hangingPunct="1">
        <a:spcBef>
          <a:spcPts val="3543"/>
        </a:spcBef>
        <a:spcAft>
          <a:spcPts val="0"/>
        </a:spcAft>
        <a:buClr>
          <a:schemeClr val="accent1"/>
        </a:buClr>
        <a:buFont typeface="Wingdings 3" charset="2"/>
        <a:buChar char=""/>
        <a:defRPr sz="425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995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161995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161995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161995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161995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161995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161995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161995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1619951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6974608" y="49105578"/>
            <a:ext cx="12300048" cy="2112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917" tIns="82458" rIns="164917" bIns="824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3246"/>
          </a:p>
        </p:txBody>
      </p:sp>
      <p:cxnSp>
        <p:nvCxnSpPr>
          <p:cNvPr id="11" name="Conector recto 10"/>
          <p:cNvCxnSpPr/>
          <p:nvPr/>
        </p:nvCxnSpPr>
        <p:spPr>
          <a:xfrm flipH="1">
            <a:off x="0" y="49103122"/>
            <a:ext cx="69746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0" y="49103122"/>
            <a:ext cx="32399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29685031" y="49103123"/>
            <a:ext cx="0" cy="2112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29685032" y="49103123"/>
            <a:ext cx="2714256" cy="2112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917" tIns="82458" rIns="164917" bIns="824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3246"/>
          </a:p>
        </p:txBody>
      </p:sp>
      <p:cxnSp>
        <p:nvCxnSpPr>
          <p:cNvPr id="21" name="Conector recto 20"/>
          <p:cNvCxnSpPr>
            <a:stCxn id="9" idx="3"/>
            <a:endCxn id="19" idx="1"/>
          </p:cNvCxnSpPr>
          <p:nvPr/>
        </p:nvCxnSpPr>
        <p:spPr>
          <a:xfrm flipV="1">
            <a:off x="19274656" y="50159622"/>
            <a:ext cx="10410376" cy="2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19274652" y="50159620"/>
            <a:ext cx="10410376" cy="10564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917" tIns="82458" rIns="164917" bIns="824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3246"/>
          </a:p>
        </p:txBody>
      </p:sp>
      <p:cxnSp>
        <p:nvCxnSpPr>
          <p:cNvPr id="26" name="Conector recto 25"/>
          <p:cNvCxnSpPr/>
          <p:nvPr/>
        </p:nvCxnSpPr>
        <p:spPr>
          <a:xfrm>
            <a:off x="0" y="49103123"/>
            <a:ext cx="0" cy="2112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0" y="51216119"/>
            <a:ext cx="32399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>
            <a:off x="6276720" y="49574320"/>
            <a:ext cx="12046661" cy="1091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04056" algn="ctr"/>
            <a:r>
              <a:rPr lang="es-ES" sz="3246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UNION PARA PANELES PREFABRICADOS  DE CONCRETO EN CERRAMIENTOS  PERIMETRALES</a:t>
            </a:r>
            <a:endParaRPr lang="es-CO" sz="2886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9274656" y="50354816"/>
            <a:ext cx="2553007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46" dirty="0">
                <a:solidFill>
                  <a:schemeClr val="bg1">
                    <a:lumMod val="95000"/>
                  </a:schemeClr>
                </a:solidFill>
              </a:rPr>
              <a:t>INTEGRANTES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22174601" y="50147357"/>
            <a:ext cx="7305336" cy="980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86" dirty="0">
                <a:solidFill>
                  <a:schemeClr val="bg1">
                    <a:lumMod val="95000"/>
                  </a:schemeClr>
                </a:solidFill>
              </a:rPr>
              <a:t>Julián camilo pineda  -</a:t>
            </a:r>
          </a:p>
          <a:p>
            <a:r>
              <a:rPr lang="es-CO" sz="2886" dirty="0">
                <a:solidFill>
                  <a:schemeClr val="bg1">
                    <a:lumMod val="95000"/>
                  </a:schemeClr>
                </a:solidFill>
              </a:rPr>
              <a:t>Jorge Humberto  Medina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25678804" y="50134669"/>
            <a:ext cx="3752437" cy="53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86" dirty="0">
                <a:solidFill>
                  <a:schemeClr val="bg1">
                    <a:lumMod val="95000"/>
                  </a:schemeClr>
                </a:solidFill>
              </a:rPr>
              <a:t>Andrés Eduardo Giraldo</a:t>
            </a:r>
            <a:endParaRPr lang="es-CO" sz="2886" dirty="0"/>
          </a:p>
        </p:txBody>
      </p:sp>
      <p:sp>
        <p:nvSpPr>
          <p:cNvPr id="36" name="Rectángulo 35"/>
          <p:cNvSpPr/>
          <p:nvPr/>
        </p:nvSpPr>
        <p:spPr>
          <a:xfrm>
            <a:off x="30050026" y="49181030"/>
            <a:ext cx="3150696" cy="278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329" dirty="0">
                <a:solidFill>
                  <a:schemeClr val="bg1">
                    <a:lumMod val="95000"/>
                  </a:schemeClr>
                </a:solidFill>
              </a:rPr>
              <a:t>ENFASIS</a:t>
            </a:r>
          </a:p>
          <a:p>
            <a:r>
              <a:rPr lang="es-CO" sz="1894" dirty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3607" dirty="0">
                <a:solidFill>
                  <a:schemeClr val="bg1">
                    <a:lumMod val="95000"/>
                  </a:schemeClr>
                </a:solidFill>
              </a:rPr>
              <a:t>NIVEL</a:t>
            </a:r>
          </a:p>
          <a:p>
            <a:r>
              <a:rPr lang="es-CO" sz="3607" dirty="0">
                <a:solidFill>
                  <a:schemeClr val="bg1">
                    <a:lumMod val="95000"/>
                  </a:schemeClr>
                </a:solidFill>
              </a:rPr>
              <a:t>      </a:t>
            </a:r>
            <a:r>
              <a:rPr lang="es-CO" sz="5772" dirty="0">
                <a:solidFill>
                  <a:schemeClr val="bg1">
                    <a:lumMod val="95000"/>
                  </a:schemeClr>
                </a:solidFill>
              </a:rPr>
              <a:t>VI</a:t>
            </a:r>
          </a:p>
          <a:p>
            <a:r>
              <a:rPr lang="es-CO" sz="1894" dirty="0">
                <a:solidFill>
                  <a:schemeClr val="bg1">
                    <a:lumMod val="95000"/>
                  </a:schemeClr>
                </a:solidFill>
              </a:rPr>
              <a:t>				</a:t>
            </a:r>
            <a:endParaRPr lang="es-CO" sz="1984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68" y="49181030"/>
            <a:ext cx="6365072" cy="2035089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19274654" y="49062859"/>
            <a:ext cx="1928733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46" dirty="0"/>
              <a:t>DOCENTE: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18103881" y="49529575"/>
            <a:ext cx="7803675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04056" algn="ctr"/>
            <a:r>
              <a:rPr lang="es-ES" sz="324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Dra. Arquitecta Andrea Niampira Daza</a:t>
            </a:r>
            <a:endParaRPr lang="es-CO" sz="288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1" name="Conector recto 40"/>
          <p:cNvCxnSpPr/>
          <p:nvPr/>
        </p:nvCxnSpPr>
        <p:spPr>
          <a:xfrm>
            <a:off x="26203454" y="49395913"/>
            <a:ext cx="0" cy="4667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ángulo 41"/>
          <p:cNvSpPr/>
          <p:nvPr/>
        </p:nvSpPr>
        <p:spPr>
          <a:xfrm>
            <a:off x="26195313" y="49037907"/>
            <a:ext cx="1406091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46" dirty="0"/>
              <a:t>FECHA: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25743438" y="49541078"/>
            <a:ext cx="3197670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04056" algn="ctr"/>
            <a:r>
              <a:rPr lang="es-ES" sz="324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30/05/2017</a:t>
            </a:r>
            <a:endParaRPr lang="es-CO" sz="288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ítulo 44"/>
          <p:cNvSpPr>
            <a:spLocks noGrp="1"/>
          </p:cNvSpPr>
          <p:nvPr>
            <p:ph type="title"/>
          </p:nvPr>
        </p:nvSpPr>
        <p:spPr>
          <a:xfrm>
            <a:off x="4708109" y="2926081"/>
            <a:ext cx="24232999" cy="2103119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O" sz="8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UNION PARA PANELES PREFABRICADOS  DE CONCRETO EN CERRAMIENTOS  </a:t>
            </a:r>
            <a:r>
              <a:rPr lang="es-CO" sz="8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PERIMETRALES</a:t>
            </a:r>
            <a:r>
              <a:rPr lang="es-CO" sz="8000" b="1" dirty="0">
                <a:ln/>
                <a:solidFill>
                  <a:schemeClr val="accent4"/>
                </a:solidFill>
              </a:rPr>
              <a:t/>
            </a:r>
            <a:br>
              <a:rPr lang="es-CO" sz="8000" b="1" dirty="0">
                <a:ln/>
                <a:solidFill>
                  <a:schemeClr val="accent4"/>
                </a:solidFill>
              </a:rPr>
            </a:br>
            <a:endParaRPr lang="es-CO" sz="8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4677311" y="6814659"/>
            <a:ext cx="66370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400" dirty="0" smtClean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MUROS DE CERRAMINTO PERIMETRAL</a:t>
            </a:r>
            <a:endParaRPr lang="es-CO" dirty="0">
              <a:solidFill>
                <a:srgbClr val="7030A0"/>
              </a:solidFill>
            </a:endParaRP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903" y="10631363"/>
            <a:ext cx="5310800" cy="589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9422" y="6831010"/>
            <a:ext cx="6180222" cy="3926878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209" y="11507663"/>
            <a:ext cx="7070786" cy="546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4" name="Conector recto 53"/>
          <p:cNvCxnSpPr/>
          <p:nvPr/>
        </p:nvCxnSpPr>
        <p:spPr>
          <a:xfrm>
            <a:off x="16809016" y="7222772"/>
            <a:ext cx="0" cy="99382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Rectángulo 54"/>
          <p:cNvSpPr/>
          <p:nvPr/>
        </p:nvSpPr>
        <p:spPr>
          <a:xfrm>
            <a:off x="21161322" y="7222772"/>
            <a:ext cx="66370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 DE UNION EN TIPOT</a:t>
            </a:r>
            <a:endParaRPr lang="es-CO" dirty="0"/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9912" y="9713556"/>
            <a:ext cx="13760198" cy="2287944"/>
          </a:xfrm>
          <a:prstGeom prst="rect">
            <a:avLst/>
          </a:prstGeom>
        </p:spPr>
      </p:pic>
      <p:sp>
        <p:nvSpPr>
          <p:cNvPr id="60" name="Rectángulo 59"/>
          <p:cNvSpPr/>
          <p:nvPr/>
        </p:nvSpPr>
        <p:spPr>
          <a:xfrm>
            <a:off x="21161322" y="12791544"/>
            <a:ext cx="66370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 DE PANEL</a:t>
            </a:r>
            <a:endParaRPr lang="es-CO" dirty="0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1500" y="14351029"/>
            <a:ext cx="13540557" cy="2488725"/>
          </a:xfrm>
          <a:prstGeom prst="rect">
            <a:avLst/>
          </a:prstGeom>
        </p:spPr>
      </p:pic>
      <p:sp>
        <p:nvSpPr>
          <p:cNvPr id="63" name="Rectángulo 62"/>
          <p:cNvSpPr/>
          <p:nvPr/>
        </p:nvSpPr>
        <p:spPr>
          <a:xfrm>
            <a:off x="4565185" y="19432219"/>
            <a:ext cx="66370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UNION Y PANEL</a:t>
            </a:r>
            <a:endParaRPr lang="es-CO" dirty="0">
              <a:solidFill>
                <a:srgbClr val="C00000"/>
              </a:solidFill>
            </a:endParaRPr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370" y="21029391"/>
            <a:ext cx="12640568" cy="7858172"/>
          </a:xfrm>
          <a:prstGeom prst="rect">
            <a:avLst/>
          </a:prstGeom>
        </p:spPr>
      </p:pic>
      <p:cxnSp>
        <p:nvCxnSpPr>
          <p:cNvPr id="67" name="Conector recto 66"/>
          <p:cNvCxnSpPr/>
          <p:nvPr/>
        </p:nvCxnSpPr>
        <p:spPr>
          <a:xfrm>
            <a:off x="1790700" y="17664202"/>
            <a:ext cx="15018316" cy="1081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Rectángulo 67"/>
          <p:cNvSpPr/>
          <p:nvPr/>
        </p:nvSpPr>
        <p:spPr>
          <a:xfrm>
            <a:off x="21161321" y="19189283"/>
            <a:ext cx="66370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UNION ESQUINERO</a:t>
            </a:r>
            <a:endParaRPr lang="es-CO" dirty="0">
              <a:solidFill>
                <a:srgbClr val="C00000"/>
              </a:solidFill>
            </a:endParaRPr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79912" y="21241721"/>
            <a:ext cx="12402968" cy="7433512"/>
          </a:xfrm>
          <a:prstGeom prst="rect">
            <a:avLst/>
          </a:prstGeom>
        </p:spPr>
      </p:pic>
      <p:sp>
        <p:nvSpPr>
          <p:cNvPr id="70" name="Rectángulo 69"/>
          <p:cNvSpPr/>
          <p:nvPr/>
        </p:nvSpPr>
        <p:spPr>
          <a:xfrm>
            <a:off x="4708109" y="29476102"/>
            <a:ext cx="66370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 UNION Y PANEL PERSPECTIVA</a:t>
            </a:r>
            <a:endParaRPr lang="es-CO" dirty="0">
              <a:solidFill>
                <a:srgbClr val="C00000"/>
              </a:solidFill>
            </a:endParaRPr>
          </a:p>
        </p:txBody>
      </p:sp>
      <p:pic>
        <p:nvPicPr>
          <p:cNvPr id="71" name="Imagen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6981" y="31185777"/>
            <a:ext cx="9242394" cy="7198892"/>
          </a:xfrm>
          <a:prstGeom prst="rect">
            <a:avLst/>
          </a:prstGeom>
        </p:spPr>
      </p:pic>
      <p:cxnSp>
        <p:nvCxnSpPr>
          <p:cNvPr id="73" name="Conector recto 72"/>
          <p:cNvCxnSpPr/>
          <p:nvPr/>
        </p:nvCxnSpPr>
        <p:spPr>
          <a:xfrm flipH="1">
            <a:off x="15621000" y="30407399"/>
            <a:ext cx="38100" cy="81073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>
            <a:off x="16199644" y="30277284"/>
            <a:ext cx="143184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Rectángulo 76"/>
          <p:cNvSpPr/>
          <p:nvPr/>
        </p:nvSpPr>
        <p:spPr>
          <a:xfrm>
            <a:off x="19580727" y="31375483"/>
            <a:ext cx="89007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MODULACION DEL CERRAMIENTO - PROPUESTA</a:t>
            </a:r>
            <a:endParaRPr lang="es-CO" dirty="0"/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83775" y="34258701"/>
            <a:ext cx="9654146" cy="5502863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80727" y="41188350"/>
            <a:ext cx="8217629" cy="6153035"/>
          </a:xfrm>
          <a:prstGeom prst="rect">
            <a:avLst/>
          </a:prstGeom>
        </p:spPr>
      </p:pic>
      <p:sp>
        <p:nvSpPr>
          <p:cNvPr id="80" name="Rectángulo redondeado 79"/>
          <p:cNvSpPr/>
          <p:nvPr/>
        </p:nvSpPr>
        <p:spPr>
          <a:xfrm>
            <a:off x="1087581" y="40068127"/>
            <a:ext cx="14571519" cy="79784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1" name="Rectángulo 80"/>
          <p:cNvSpPr/>
          <p:nvPr/>
        </p:nvSpPr>
        <p:spPr>
          <a:xfrm>
            <a:off x="4708109" y="40377835"/>
            <a:ext cx="7048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PLATINAS Y PERNOS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82" name="Imagen 8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77304" y="41282410"/>
            <a:ext cx="2682472" cy="2011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57209" y="43344088"/>
            <a:ext cx="2517108" cy="1887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" name="Imagen 8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28927" y="45855246"/>
            <a:ext cx="4127350" cy="1792379"/>
          </a:xfrm>
          <a:prstGeom prst="rect">
            <a:avLst/>
          </a:prstGeom>
          <a:ln w="1270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4791" y="42686076"/>
            <a:ext cx="6140885" cy="1948549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11709" y="46162796"/>
            <a:ext cx="8614395" cy="1255885"/>
          </a:xfrm>
          <a:prstGeom prst="rect">
            <a:avLst/>
          </a:prstGeom>
        </p:spPr>
      </p:pic>
      <p:sp>
        <p:nvSpPr>
          <p:cNvPr id="88" name="Rectángulo 87"/>
          <p:cNvSpPr/>
          <p:nvPr/>
        </p:nvSpPr>
        <p:spPr>
          <a:xfrm>
            <a:off x="1660860" y="41838728"/>
            <a:ext cx="7048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PLATINAS Y ANGULOS CON NORMATIVA INTERNACIONAL ASTM A36</a:t>
            </a:r>
            <a:endParaRPr lang="es-CO" sz="1050" dirty="0">
              <a:solidFill>
                <a:srgbClr val="002060"/>
              </a:solidFill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1979420" y="45265714"/>
            <a:ext cx="6730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PERNO HEXAGONAL CON NORMATIVA INTERNACIONAL ASTM A- 325</a:t>
            </a:r>
            <a:endParaRPr lang="es-CO" sz="10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6974608" y="49105578"/>
            <a:ext cx="12300048" cy="2112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917" tIns="82458" rIns="164917" bIns="824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3246"/>
          </a:p>
        </p:txBody>
      </p:sp>
      <p:cxnSp>
        <p:nvCxnSpPr>
          <p:cNvPr id="11" name="Conector recto 10"/>
          <p:cNvCxnSpPr/>
          <p:nvPr/>
        </p:nvCxnSpPr>
        <p:spPr>
          <a:xfrm flipH="1">
            <a:off x="0" y="49103122"/>
            <a:ext cx="69746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0" y="49103122"/>
            <a:ext cx="32399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29685031" y="49103123"/>
            <a:ext cx="0" cy="2112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29685032" y="49103123"/>
            <a:ext cx="2714256" cy="2112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917" tIns="82458" rIns="164917" bIns="824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3246"/>
          </a:p>
        </p:txBody>
      </p:sp>
      <p:cxnSp>
        <p:nvCxnSpPr>
          <p:cNvPr id="21" name="Conector recto 20"/>
          <p:cNvCxnSpPr>
            <a:stCxn id="9" idx="3"/>
            <a:endCxn id="19" idx="1"/>
          </p:cNvCxnSpPr>
          <p:nvPr/>
        </p:nvCxnSpPr>
        <p:spPr>
          <a:xfrm flipV="1">
            <a:off x="19274656" y="50159622"/>
            <a:ext cx="10410376" cy="2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19274652" y="50159620"/>
            <a:ext cx="10410376" cy="10564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917" tIns="82458" rIns="164917" bIns="824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3246"/>
          </a:p>
        </p:txBody>
      </p:sp>
      <p:cxnSp>
        <p:nvCxnSpPr>
          <p:cNvPr id="26" name="Conector recto 25"/>
          <p:cNvCxnSpPr/>
          <p:nvPr/>
        </p:nvCxnSpPr>
        <p:spPr>
          <a:xfrm>
            <a:off x="0" y="49103123"/>
            <a:ext cx="0" cy="2112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0" y="51216119"/>
            <a:ext cx="32399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>
            <a:off x="6276720" y="49574320"/>
            <a:ext cx="12046661" cy="1091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04056" algn="ctr"/>
            <a:r>
              <a:rPr lang="es-ES" sz="3246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UNION PARA PANELES PREFABRICADOS  DE CONCRETO EN CERRAMIENTOS  PERIMETRALES</a:t>
            </a:r>
            <a:endParaRPr lang="es-CO" sz="2886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9274656" y="50354816"/>
            <a:ext cx="2553007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46" dirty="0">
                <a:solidFill>
                  <a:schemeClr val="bg1">
                    <a:lumMod val="95000"/>
                  </a:schemeClr>
                </a:solidFill>
              </a:rPr>
              <a:t>INTEGRANTES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22174601" y="50147357"/>
            <a:ext cx="7305336" cy="980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86" dirty="0">
                <a:solidFill>
                  <a:schemeClr val="bg1">
                    <a:lumMod val="95000"/>
                  </a:schemeClr>
                </a:solidFill>
              </a:rPr>
              <a:t>Julián camilo pineda  -</a:t>
            </a:r>
          </a:p>
          <a:p>
            <a:r>
              <a:rPr lang="es-CO" sz="2886" dirty="0">
                <a:solidFill>
                  <a:schemeClr val="bg1">
                    <a:lumMod val="95000"/>
                  </a:schemeClr>
                </a:solidFill>
              </a:rPr>
              <a:t>Jorge Humberto  Medina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25678804" y="50134669"/>
            <a:ext cx="3752437" cy="53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86" dirty="0">
                <a:solidFill>
                  <a:schemeClr val="bg1">
                    <a:lumMod val="95000"/>
                  </a:schemeClr>
                </a:solidFill>
              </a:rPr>
              <a:t>Andrés Eduardo Giraldo</a:t>
            </a:r>
            <a:endParaRPr lang="es-CO" sz="2886" dirty="0"/>
          </a:p>
        </p:txBody>
      </p:sp>
      <p:sp>
        <p:nvSpPr>
          <p:cNvPr id="36" name="Rectángulo 35"/>
          <p:cNvSpPr/>
          <p:nvPr/>
        </p:nvSpPr>
        <p:spPr>
          <a:xfrm>
            <a:off x="30050026" y="49181030"/>
            <a:ext cx="3150696" cy="278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329" dirty="0">
                <a:solidFill>
                  <a:schemeClr val="bg1">
                    <a:lumMod val="95000"/>
                  </a:schemeClr>
                </a:solidFill>
              </a:rPr>
              <a:t>ENFASIS</a:t>
            </a:r>
          </a:p>
          <a:p>
            <a:r>
              <a:rPr lang="es-CO" sz="1894" dirty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3607" dirty="0">
                <a:solidFill>
                  <a:schemeClr val="bg1">
                    <a:lumMod val="95000"/>
                  </a:schemeClr>
                </a:solidFill>
              </a:rPr>
              <a:t>NIVEL</a:t>
            </a:r>
          </a:p>
          <a:p>
            <a:r>
              <a:rPr lang="es-CO" sz="3607" dirty="0">
                <a:solidFill>
                  <a:schemeClr val="bg1">
                    <a:lumMod val="95000"/>
                  </a:schemeClr>
                </a:solidFill>
              </a:rPr>
              <a:t>      </a:t>
            </a:r>
            <a:r>
              <a:rPr lang="es-CO" sz="5772" dirty="0">
                <a:solidFill>
                  <a:schemeClr val="bg1">
                    <a:lumMod val="95000"/>
                  </a:schemeClr>
                </a:solidFill>
              </a:rPr>
              <a:t>VI</a:t>
            </a:r>
          </a:p>
          <a:p>
            <a:r>
              <a:rPr lang="es-CO" sz="1894" dirty="0">
                <a:solidFill>
                  <a:schemeClr val="bg1">
                    <a:lumMod val="95000"/>
                  </a:schemeClr>
                </a:solidFill>
              </a:rPr>
              <a:t>				</a:t>
            </a:r>
            <a:endParaRPr lang="es-CO" sz="1984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68" y="49181030"/>
            <a:ext cx="6365072" cy="2035089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19274654" y="49062859"/>
            <a:ext cx="1928733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46" dirty="0"/>
              <a:t>DOCENTE: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18103881" y="49529575"/>
            <a:ext cx="7803675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04056" algn="ctr"/>
            <a:r>
              <a:rPr lang="es-ES" sz="324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Dra. Arquitecta Andrea Niampira Daza</a:t>
            </a:r>
            <a:endParaRPr lang="es-CO" sz="288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1" name="Conector recto 40"/>
          <p:cNvCxnSpPr/>
          <p:nvPr/>
        </p:nvCxnSpPr>
        <p:spPr>
          <a:xfrm>
            <a:off x="26203454" y="49395913"/>
            <a:ext cx="0" cy="4667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ángulo 41"/>
          <p:cNvSpPr/>
          <p:nvPr/>
        </p:nvSpPr>
        <p:spPr>
          <a:xfrm>
            <a:off x="26195313" y="49037907"/>
            <a:ext cx="1406091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46" dirty="0"/>
              <a:t>FECHA: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25743438" y="49541078"/>
            <a:ext cx="3197670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04056" algn="ctr"/>
            <a:r>
              <a:rPr lang="es-ES" sz="324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30/05/2017</a:t>
            </a:r>
            <a:endParaRPr lang="es-CO" sz="288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ítulo 44"/>
          <p:cNvSpPr>
            <a:spLocks noGrp="1"/>
          </p:cNvSpPr>
          <p:nvPr>
            <p:ph type="title"/>
          </p:nvPr>
        </p:nvSpPr>
        <p:spPr>
          <a:xfrm>
            <a:off x="4708109" y="2926081"/>
            <a:ext cx="24232999" cy="2103119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O" sz="8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UNION PARA PANELES PREFABRICADOS  DE CONCRETO EN CERRAMIENTOS  </a:t>
            </a:r>
            <a:r>
              <a:rPr lang="es-CO" sz="8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PERIMETRALES</a:t>
            </a:r>
            <a:r>
              <a:rPr lang="es-CO" sz="8000" b="1" dirty="0">
                <a:ln/>
                <a:solidFill>
                  <a:schemeClr val="accent4"/>
                </a:solidFill>
              </a:rPr>
              <a:t/>
            </a:r>
            <a:br>
              <a:rPr lang="es-CO" sz="8000" b="1" dirty="0">
                <a:ln/>
                <a:solidFill>
                  <a:schemeClr val="accent4"/>
                </a:solidFill>
              </a:rPr>
            </a:br>
            <a:endParaRPr lang="es-CO" sz="8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934629" y="7304669"/>
            <a:ext cx="4320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PROTOTIPOS</a:t>
            </a:r>
            <a:endParaRPr lang="es-CO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16024384" y="8406081"/>
            <a:ext cx="175260" cy="339306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ángulo 61"/>
          <p:cNvSpPr/>
          <p:nvPr/>
        </p:nvSpPr>
        <p:spPr>
          <a:xfrm>
            <a:off x="1890032" y="9257261"/>
            <a:ext cx="783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FABRICACION DE ARMADURAS</a:t>
            </a:r>
            <a:endParaRPr lang="es-CO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056" y="10785288"/>
            <a:ext cx="2826664" cy="384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838" y="10736241"/>
            <a:ext cx="4243832" cy="3155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224" y="14950763"/>
            <a:ext cx="3264826" cy="345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144" y="15834437"/>
            <a:ext cx="3076715" cy="4114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2" name="Rectángulo 71"/>
          <p:cNvSpPr/>
          <p:nvPr/>
        </p:nvSpPr>
        <p:spPr>
          <a:xfrm>
            <a:off x="1890032" y="20759156"/>
            <a:ext cx="7861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FUNDICION DE LOS ELEMENTOS</a:t>
            </a:r>
            <a:endParaRPr lang="es-CO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063" y="22636952"/>
            <a:ext cx="2922777" cy="3883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7248" y="22636952"/>
            <a:ext cx="3153851" cy="3883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5814" y="27449531"/>
            <a:ext cx="2922777" cy="3867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4264" y="27943569"/>
            <a:ext cx="6063477" cy="2811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4" name="Rectángulo 73"/>
          <p:cNvSpPr/>
          <p:nvPr/>
        </p:nvSpPr>
        <p:spPr>
          <a:xfrm>
            <a:off x="1890032" y="32378930"/>
            <a:ext cx="62680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ENSAMBLAJE DEL MURO </a:t>
            </a:r>
            <a:endParaRPr lang="es-CO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814" y="33946388"/>
            <a:ext cx="2848913" cy="403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0827" y="33612754"/>
            <a:ext cx="4711177" cy="4897494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6978" y="39206191"/>
            <a:ext cx="4487045" cy="323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2550" y="38817871"/>
            <a:ext cx="3254349" cy="4197030"/>
          </a:xfrm>
          <a:prstGeom prst="rect">
            <a:avLst/>
          </a:prstGeom>
        </p:spPr>
      </p:pic>
      <p:sp>
        <p:nvSpPr>
          <p:cNvPr id="86" name="Rectángulo 85"/>
          <p:cNvSpPr/>
          <p:nvPr/>
        </p:nvSpPr>
        <p:spPr>
          <a:xfrm>
            <a:off x="21036095" y="7304669"/>
            <a:ext cx="82573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ENSAYOS</a:t>
            </a:r>
            <a:endParaRPr lang="es-CO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0" name="Rectángulo 89"/>
          <p:cNvSpPr/>
          <p:nvPr/>
        </p:nvSpPr>
        <p:spPr>
          <a:xfrm>
            <a:off x="17989867" y="9282041"/>
            <a:ext cx="3507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INSTALACION</a:t>
            </a:r>
            <a:endParaRPr lang="es-CO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17820567" y="10353982"/>
            <a:ext cx="13804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dirty="0" smtClean="0"/>
              <a:t>Se instala 4 paneles conformando un muro de 2.40 m de altura con  únicamente dos personas y sin ninguna necesidad de maquinaria de carga, en un tiempo aproximado de 9 a 10 minutos</a:t>
            </a:r>
            <a:endParaRPr lang="es-CO" sz="3200" dirty="0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361260" y="13090972"/>
            <a:ext cx="4243642" cy="3310041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23647" y="12382156"/>
            <a:ext cx="3141790" cy="4222835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898358" y="12435890"/>
            <a:ext cx="3179692" cy="4239589"/>
          </a:xfrm>
          <a:prstGeom prst="rect">
            <a:avLst/>
          </a:prstGeom>
        </p:spPr>
      </p:pic>
      <p:sp>
        <p:nvSpPr>
          <p:cNvPr id="91" name="Rectángulo 90"/>
          <p:cNvSpPr/>
          <p:nvPr/>
        </p:nvSpPr>
        <p:spPr>
          <a:xfrm>
            <a:off x="17946403" y="17537684"/>
            <a:ext cx="7058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DESMONTAJE O REMPLAZO</a:t>
            </a:r>
            <a:endParaRPr lang="es-CO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17946403" y="18724889"/>
            <a:ext cx="124672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dirty="0" smtClean="0"/>
              <a:t>Si algún panel se requiere cambiar, ya sea uno o varios se pueden remover desatornillando los paneles y sin necesidad de remover los demás, hacer el cambio del panel, sin versen afectados  los paneles que quedan unidos a la unión.</a:t>
            </a:r>
            <a:endParaRPr lang="es-CO" sz="3200" dirty="0"/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14173" y="22268721"/>
            <a:ext cx="4660428" cy="3693327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684819" y="22042704"/>
            <a:ext cx="3510494" cy="8451180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85913" y="21539415"/>
            <a:ext cx="4151863" cy="5232607"/>
          </a:xfrm>
          <a:prstGeom prst="rect">
            <a:avLst/>
          </a:prstGeom>
        </p:spPr>
      </p:pic>
      <p:sp>
        <p:nvSpPr>
          <p:cNvPr id="92" name="Rectángulo 91"/>
          <p:cNvSpPr/>
          <p:nvPr/>
        </p:nvSpPr>
        <p:spPr>
          <a:xfrm>
            <a:off x="17946403" y="27895763"/>
            <a:ext cx="6542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RESISTENCIA DE LA UNION</a:t>
            </a:r>
            <a:endParaRPr lang="es-CO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17940307" y="29349226"/>
            <a:ext cx="124733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dirty="0" smtClean="0"/>
              <a:t>Se  le realizo una prueba a flexión a la unión, colocando la unión tipo T, en forma de viga y fueron sometidas a la carga de los 4 paneles, para evidenciar el comportamiento de las unión. </a:t>
            </a:r>
            <a:endParaRPr lang="es-CO" sz="3200" dirty="0"/>
          </a:p>
        </p:txBody>
      </p:sp>
      <p:pic>
        <p:nvPicPr>
          <p:cNvPr id="93" name="Imagen 9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87859" y="32156906"/>
            <a:ext cx="3215528" cy="8478885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611463" y="31882901"/>
            <a:ext cx="3982337" cy="5036982"/>
          </a:xfrm>
          <a:prstGeom prst="rect">
            <a:avLst/>
          </a:prstGeom>
        </p:spPr>
      </p:pic>
      <p:pic>
        <p:nvPicPr>
          <p:cNvPr id="95" name="Imagen 9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67928" y="32131976"/>
            <a:ext cx="3393072" cy="8950994"/>
          </a:xfrm>
          <a:prstGeom prst="rect">
            <a:avLst/>
          </a:prstGeom>
        </p:spPr>
      </p:pic>
      <p:sp>
        <p:nvSpPr>
          <p:cNvPr id="96" name="Rectángulo 95"/>
          <p:cNvSpPr/>
          <p:nvPr/>
        </p:nvSpPr>
        <p:spPr>
          <a:xfrm>
            <a:off x="17801043" y="37640633"/>
            <a:ext cx="138438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dirty="0" smtClean="0"/>
              <a:t>La unión resistió el peso de los 4 paneles que equivale a 220 Kg, con </a:t>
            </a:r>
          </a:p>
          <a:p>
            <a:r>
              <a:rPr lang="es-CO" sz="3200" dirty="0" smtClean="0"/>
              <a:t>Una deformación de 7 mm a su estado inicial</a:t>
            </a:r>
            <a:r>
              <a:rPr lang="es-CO" dirty="0" smtClean="0"/>
              <a:t>. </a:t>
            </a:r>
            <a:endParaRPr lang="es-CO" dirty="0"/>
          </a:p>
        </p:txBody>
      </p:sp>
      <p:sp>
        <p:nvSpPr>
          <p:cNvPr id="97" name="Rectángulo redondeado 96"/>
          <p:cNvSpPr/>
          <p:nvPr/>
        </p:nvSpPr>
        <p:spPr>
          <a:xfrm>
            <a:off x="17516731" y="40125335"/>
            <a:ext cx="13943696" cy="77240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9" name="Rectángulo 98"/>
          <p:cNvSpPr/>
          <p:nvPr/>
        </p:nvSpPr>
        <p:spPr>
          <a:xfrm>
            <a:off x="21466391" y="40432517"/>
            <a:ext cx="6135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CANTIDADES Y COSTOS </a:t>
            </a:r>
            <a:endParaRPr lang="es-CO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0" name="Rectángulo 99"/>
          <p:cNvSpPr/>
          <p:nvPr/>
        </p:nvSpPr>
        <p:spPr>
          <a:xfrm>
            <a:off x="18822627" y="42374038"/>
            <a:ext cx="18421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UNION</a:t>
            </a:r>
            <a:endParaRPr lang="es-CO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1" name="Imagen 10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604902" y="41633445"/>
            <a:ext cx="7336206" cy="2382675"/>
          </a:xfrm>
          <a:prstGeom prst="rect">
            <a:avLst/>
          </a:prstGeom>
        </p:spPr>
      </p:pic>
      <p:sp>
        <p:nvSpPr>
          <p:cNvPr id="102" name="Rectángulo 101"/>
          <p:cNvSpPr/>
          <p:nvPr/>
        </p:nvSpPr>
        <p:spPr>
          <a:xfrm>
            <a:off x="18914039" y="45419342"/>
            <a:ext cx="1760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PANEL</a:t>
            </a:r>
            <a:endParaRPr lang="es-CO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3" name="Imagen 10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708864" y="44700862"/>
            <a:ext cx="7232244" cy="2575511"/>
          </a:xfrm>
          <a:prstGeom prst="rect">
            <a:avLst/>
          </a:prstGeom>
        </p:spPr>
      </p:pic>
      <p:sp>
        <p:nvSpPr>
          <p:cNvPr id="104" name="Rectángulo 103"/>
          <p:cNvSpPr/>
          <p:nvPr/>
        </p:nvSpPr>
        <p:spPr>
          <a:xfrm>
            <a:off x="7094835" y="44056280"/>
            <a:ext cx="2680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VENTAJAS</a:t>
            </a:r>
            <a:endParaRPr lang="es-CO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06" name="Conector recto 105"/>
          <p:cNvCxnSpPr/>
          <p:nvPr/>
        </p:nvCxnSpPr>
        <p:spPr>
          <a:xfrm>
            <a:off x="3450056" y="43535590"/>
            <a:ext cx="110140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ángulo 107"/>
          <p:cNvSpPr/>
          <p:nvPr/>
        </p:nvSpPr>
        <p:spPr>
          <a:xfrm>
            <a:off x="3442195" y="44973664"/>
            <a:ext cx="13771719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dirty="0" smtClean="0"/>
              <a:t>- El sistema es mano portante y se instala sin ayuda de maquinaria</a:t>
            </a:r>
          </a:p>
          <a:p>
            <a:r>
              <a:rPr lang="es-CO" sz="3200" dirty="0" smtClean="0"/>
              <a:t>- Si se requiere cambiar algún panel únicamente se retira el panel </a:t>
            </a:r>
            <a:endParaRPr lang="es-CO" dirty="0" smtClean="0"/>
          </a:p>
          <a:p>
            <a:r>
              <a:rPr lang="es-CO" sz="3200" dirty="0"/>
              <a:t> </a:t>
            </a:r>
            <a:r>
              <a:rPr lang="es-CO" sz="3200" dirty="0" smtClean="0"/>
              <a:t> deseado y se dejan los demás sin ninguna complicación.</a:t>
            </a:r>
          </a:p>
          <a:p>
            <a:r>
              <a:rPr lang="es-CO" sz="3200" dirty="0" smtClean="0"/>
              <a:t>- La instalación es rápida al igual que su desmontaje</a:t>
            </a:r>
          </a:p>
          <a:p>
            <a:r>
              <a:rPr lang="es-CO" sz="3200" dirty="0" smtClean="0"/>
              <a:t>- El precio de fabricación no se aleja de los valores comerciales que</a:t>
            </a:r>
          </a:p>
          <a:p>
            <a:r>
              <a:rPr lang="es-CO" sz="3200" dirty="0" smtClean="0"/>
              <a:t>  están establecidas en el mercado</a:t>
            </a:r>
          </a:p>
          <a:p>
            <a:pPr marL="457200" indent="-457200">
              <a:buFontTx/>
              <a:buChar char="-"/>
            </a:pPr>
            <a:endParaRPr lang="es-CO" sz="3200" dirty="0" smtClean="0"/>
          </a:p>
        </p:txBody>
      </p:sp>
    </p:spTree>
    <p:extLst>
      <p:ext uri="{BB962C8B-B14F-4D97-AF65-F5344CB8AC3E}">
        <p14:creationId xmlns:p14="http://schemas.microsoft.com/office/powerpoint/2010/main" val="316939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157</TotalTime>
  <Words>387</Words>
  <Application>Microsoft Office PowerPoint</Application>
  <PresentationFormat>Personalizado</PresentationFormat>
  <Paragraphs>61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8" baseType="lpstr">
      <vt:lpstr>Arial</vt:lpstr>
      <vt:lpstr>Calibri</vt:lpstr>
      <vt:lpstr>Century Gothic</vt:lpstr>
      <vt:lpstr>Times New Roman</vt:lpstr>
      <vt:lpstr>Wingdings 3</vt:lpstr>
      <vt:lpstr>Espiral</vt:lpstr>
      <vt:lpstr>SISTEMA DE UNION PARA PANELES PREFABRICADOS  DE CONCRETO EN CERRAMIENTOS  PERIMETRALES </vt:lpstr>
      <vt:lpstr>SISTEMA DE UNION PARA PANELES PREFABRICADOS  DE CONCRETO EN CERRAMIENTOS  PERIMETRALES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JULIAN PINEDA</dc:creator>
  <cp:lastModifiedBy>Willy Pc</cp:lastModifiedBy>
  <cp:revision>16</cp:revision>
  <dcterms:created xsi:type="dcterms:W3CDTF">2017-05-30T01:57:46Z</dcterms:created>
  <dcterms:modified xsi:type="dcterms:W3CDTF">2017-05-30T17:07:05Z</dcterms:modified>
</cp:coreProperties>
</file>