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94" r:id="rId4"/>
    <p:sldId id="270" r:id="rId5"/>
    <p:sldId id="271" r:id="rId6"/>
    <p:sldId id="259" r:id="rId7"/>
    <p:sldId id="272" r:id="rId8"/>
    <p:sldId id="273" r:id="rId9"/>
    <p:sldId id="278" r:id="rId10"/>
    <p:sldId id="275" r:id="rId11"/>
    <p:sldId id="258" r:id="rId12"/>
    <p:sldId id="276" r:id="rId13"/>
    <p:sldId id="277" r:id="rId14"/>
    <p:sldId id="279" r:id="rId15"/>
    <p:sldId id="280" r:id="rId16"/>
    <p:sldId id="286" r:id="rId17"/>
    <p:sldId id="281" r:id="rId18"/>
    <p:sldId id="282" r:id="rId19"/>
    <p:sldId id="284" r:id="rId20"/>
    <p:sldId id="287" r:id="rId21"/>
    <p:sldId id="288" r:id="rId22"/>
    <p:sldId id="289" r:id="rId23"/>
    <p:sldId id="291" r:id="rId24"/>
    <p:sldId id="292" r:id="rId25"/>
    <p:sldId id="269" r:id="rId26"/>
  </p:sldIdLst>
  <p:sldSz cx="9144000" cy="5143500" type="screen16x9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2851D"/>
    <a:srgbClr val="3A9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4" autoAdjust="0"/>
    <p:restoredTop sz="86965" autoAdjust="0"/>
  </p:normalViewPr>
  <p:slideViewPr>
    <p:cSldViewPr showGuides="1">
      <p:cViewPr varScale="1">
        <p:scale>
          <a:sx n="82" d="100"/>
          <a:sy n="82" d="100"/>
        </p:scale>
        <p:origin x="642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7D41-CD2D-4F94-A43D-B7017AFF10B1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0AF34-B848-408A-A364-F6ECDB20F2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528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-IÑTRODUCCIOÑ El Clima Laboral En la actualidad es un tema que merece ser destacado en todas las organizaciones si se quiere aumentar la productividad y contar con un recurso humano motivado, productivo y comprometido con sus funciones dentro de la empresa, capaz de aportar al cumplimiento conjunto de objetivos y metas estratégicas de la misma.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personas constituyen el activo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importante de las organizaciones “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Chivenato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0AF34-B848-408A-A364-F6ECDB20F27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59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-IÑTRODUCCIOÑ El Clima Laboral En la actualidad es un tema que merece ser destacado en todas las organizaciones si se quiere aumentar la productividad y contar con un recurso humano motivado, productivo y comprometido con sus funciones dentro de la empresa, capaz de aportar al cumplimiento conjunto de objetivos y metas estratégicas de la misma.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0AF34-B848-408A-A364-F6ECDB20F27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590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-IÑTRODUCCIOÑ El Clima Laboral En la actualidad es un tema que merece ser destacado en todas las organizaciones si se quiere aumentar la productividad y contar con un recurso humano motivado, productivo y comprometido con sus funciones dentro de la empresa, capaz de aportar al cumplimiento conjunto de objetivos y metas estratégicas de la misma.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0AF34-B848-408A-A364-F6ECDB20F27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590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-IÑTRODUCCIOÑ El Clima Laboral En la actualidad es un tema que merece ser destacado en todas las organizaciones si se quiere aumentar la productividad y contar con un recurso humano motivado, productivo y comprometido con sus funciones dentro de la empresa, capaz de aportar al cumplimiento conjunto de objetivos y metas estratégicas de la misma.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0AF34-B848-408A-A364-F6ECDB20F27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710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917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74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21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2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12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174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284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212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088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724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477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CF1E-7CA1-4083-8B2F-6BDB7DCF6A5A}" type="datetimeFigureOut">
              <a:rPr lang="es-CO" smtClean="0"/>
              <a:t>25/03/2017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A642B-06C9-4663-A702-4FBFDD1979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2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mp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41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mp"/><Relationship Id="rId5" Type="http://schemas.openxmlformats.org/officeDocument/2006/relationships/image" Target="../media/image7.pn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openxmlformats.org/officeDocument/2006/relationships/image" Target="../media/image11.jpeg"/><Relationship Id="rId9" Type="http://schemas.openxmlformats.org/officeDocument/2006/relationships/image" Target="../media/image4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wmv"/><Relationship Id="rId7" Type="http://schemas.openxmlformats.org/officeDocument/2006/relationships/image" Target="../media/image1.png"/><Relationship Id="rId12" Type="http://schemas.openxmlformats.org/officeDocument/2006/relationships/image" Target="../media/image11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wm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mp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54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mp"/><Relationship Id="rId5" Type="http://schemas.openxmlformats.org/officeDocument/2006/relationships/image" Target="../media/image7.pn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55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mp"/><Relationship Id="rId5" Type="http://schemas.openxmlformats.org/officeDocument/2006/relationships/image" Target="../media/image7.pn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11.jpe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12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1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7"/>
          <p:cNvSpPr txBox="1"/>
          <p:nvPr/>
        </p:nvSpPr>
        <p:spPr>
          <a:xfrm>
            <a:off x="10665" y="4876006"/>
            <a:ext cx="913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800189" y="1982981"/>
            <a:ext cx="3500003" cy="1024814"/>
            <a:chOff x="3376253" y="1982981"/>
            <a:chExt cx="3500003" cy="1024814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20"/>
            <a:stretch/>
          </p:blipFill>
          <p:spPr>
            <a:xfrm>
              <a:off x="3376253" y="2055882"/>
              <a:ext cx="1233847" cy="918977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0"/>
            <a:stretch/>
          </p:blipFill>
          <p:spPr>
            <a:xfrm>
              <a:off x="4572000" y="1982981"/>
              <a:ext cx="2304256" cy="1024814"/>
            </a:xfrm>
            <a:prstGeom prst="rect">
              <a:avLst/>
            </a:prstGeom>
          </p:spPr>
        </p:pic>
      </p:grpSp>
      <p:pic>
        <p:nvPicPr>
          <p:cNvPr id="1028" name="Picture 4" descr="C:\Users\user\Desktop\DIEGO JULIAN GOMEZ FAJARDO\CEO\TESIS DE GRADO\CERTIFICADO-RESPONSABILIDAD-SOCIAL BLANC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72" y="4218370"/>
            <a:ext cx="624174" cy="5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DIEGO JULIAN GOMEZ FAJARDO\CEO\TESIS DE GRADO\ISOO 9001 CERTIFICATION BLSNCO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7934"/>
            <a:ext cx="1119197" cy="5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361921" y="2427734"/>
            <a:ext cx="2403140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CO" altLang="es-CO" sz="1050" spc="3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 pitchFamily="18" charset="0"/>
              </a:rPr>
              <a:t>ANÁLISIS Y PLAN DE MEJORAMIENTO DEL CLIMA ORGANIZACIONAL EN LA EMPRESA IEH GRUCON S.A.</a:t>
            </a:r>
            <a:endParaRPr kumimoji="0" lang="es-CO" altLang="es-CO" sz="1400" b="0" i="0" u="none" strike="noStrike" cap="none" spc="300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 Light" panose="020F0302020204030204" pitchFamily="34" charset="0"/>
              <a:cs typeface="Arial" pitchFamily="34" charset="0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88" y="987574"/>
            <a:ext cx="1275606" cy="127560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2484387" y="3263352"/>
            <a:ext cx="415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Presentado por :</a:t>
            </a:r>
          </a:p>
          <a:p>
            <a:pPr algn="ctr"/>
            <a:r>
              <a:rPr lang="es-CO" sz="10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Jeimmy Viviana Echeverry </a:t>
            </a:r>
          </a:p>
          <a:p>
            <a:pPr algn="ctr"/>
            <a:r>
              <a:rPr lang="es-CO" sz="10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Danilo Alexander Cárdenas </a:t>
            </a:r>
          </a:p>
          <a:p>
            <a:pPr algn="ctr"/>
            <a:endParaRPr lang="es-CO" sz="1000" dirty="0">
              <a:solidFill>
                <a:schemeClr val="bg1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32" name="31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32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34" name="33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4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6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41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42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43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44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45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576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970560" y="463072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METODOLOGÍA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utoShape 2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6" name="Imagen 8" descr="plantill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8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9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7" name="CuadroTexto 7"/>
          <p:cNvSpPr txBox="1"/>
          <p:nvPr/>
        </p:nvSpPr>
        <p:spPr>
          <a:xfrm>
            <a:off x="102235" y="4694662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5429001" y="3759394"/>
            <a:ext cx="2153114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i="1" dirty="0" smtClean="0">
                <a:latin typeface="Calibri Light" panose="020F0302020204030204" pitchFamily="34" charset="0"/>
              </a:rPr>
              <a:t>Del </a:t>
            </a:r>
            <a:r>
              <a:rPr lang="es-ES" sz="1100" i="1" dirty="0">
                <a:latin typeface="Calibri Light" panose="020F0302020204030204" pitchFamily="34" charset="0"/>
              </a:rPr>
              <a:t>total de la población, se han seleccionado </a:t>
            </a:r>
            <a:r>
              <a:rPr lang="es-ES" sz="1100" i="1" dirty="0">
                <a:solidFill>
                  <a:srgbClr val="009900"/>
                </a:solidFill>
                <a:latin typeface="Calibri Light" panose="020F0302020204030204" pitchFamily="34" charset="0"/>
              </a:rPr>
              <a:t>49 colaboradores </a:t>
            </a:r>
            <a:r>
              <a:rPr lang="es-ES" sz="1100" i="1" dirty="0">
                <a:latin typeface="Calibri Light" panose="020F0302020204030204" pitchFamily="34" charset="0"/>
              </a:rPr>
              <a:t>que ocupan diferentes cargos dentro de la entidad</a:t>
            </a:r>
            <a:endParaRPr lang="es-CO" sz="11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endParaRPr lang="es-CO" sz="105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04" name="103 Grupo"/>
          <p:cNvGrpSpPr/>
          <p:nvPr/>
        </p:nvGrpSpPr>
        <p:grpSpPr>
          <a:xfrm>
            <a:off x="-3060848" y="-1600522"/>
            <a:ext cx="14496630" cy="8133094"/>
            <a:chOff x="-2804346" y="-1600522"/>
            <a:chExt cx="14496630" cy="8133094"/>
          </a:xfrm>
        </p:grpSpPr>
        <p:cxnSp>
          <p:nvCxnSpPr>
            <p:cNvPr id="106" name="105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106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109" name="108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109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110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111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112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113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114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115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116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117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118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119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120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99" name="Picture 3" descr="C:\Users\user\Desktop\DIEGO JULIAN GOMEZ FAJARDO\CEO\TESIS DE GRADO\Downloads\presentacion (2).png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87" y="1821632"/>
            <a:ext cx="1937762" cy="1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IEGO JULIAN GOMEZ FAJARDO\CEO\TESIS DE GRADO\Downloads\grupo-de-usuarios.pn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37" y="1796753"/>
            <a:ext cx="1962641" cy="19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121 Rectángulo"/>
          <p:cNvSpPr/>
          <p:nvPr/>
        </p:nvSpPr>
        <p:spPr>
          <a:xfrm>
            <a:off x="1888102" y="3824954"/>
            <a:ext cx="21531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latin typeface="Calibri Light" panose="020F0302020204030204" pitchFamily="34" charset="0"/>
              </a:rPr>
              <a:t>La población en IEH agrupa un total de </a:t>
            </a:r>
            <a:r>
              <a:rPr lang="es-ES" sz="1050" i="1" dirty="0">
                <a:solidFill>
                  <a:srgbClr val="009900"/>
                </a:solidFill>
                <a:latin typeface="Calibri Light" panose="020F0302020204030204" pitchFamily="34" charset="0"/>
              </a:rPr>
              <a:t>60 empleados </a:t>
            </a:r>
            <a:r>
              <a:rPr lang="es-ES" sz="1050" i="1" dirty="0">
                <a:latin typeface="Calibri Light" panose="020F0302020204030204" pitchFamily="34" charset="0"/>
              </a:rPr>
              <a:t>en todas las áreas de la empresa</a:t>
            </a:r>
            <a:endParaRPr lang="es-CO" sz="105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3" name="122 CuadroTexto"/>
          <p:cNvSpPr txBox="1"/>
          <p:nvPr/>
        </p:nvSpPr>
        <p:spPr>
          <a:xfrm>
            <a:off x="4855479" y="140960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MUESTRA </a:t>
            </a:r>
            <a:r>
              <a:rPr lang="es-CO" sz="1600" spc="300" dirty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124" name="123 CuadroTexto"/>
          <p:cNvSpPr txBox="1"/>
          <p:nvPr/>
        </p:nvSpPr>
        <p:spPr>
          <a:xfrm>
            <a:off x="1228671" y="1448277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POBLACIÓN </a:t>
            </a:r>
            <a:r>
              <a:rPr lang="es-CO" sz="1600" spc="300" dirty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6" name="24 Conector recto"/>
          <p:cNvCxnSpPr/>
          <p:nvPr/>
        </p:nvCxnSpPr>
        <p:spPr>
          <a:xfrm>
            <a:off x="3652187" y="770780"/>
            <a:ext cx="230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02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6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2004462" y="1670659"/>
            <a:ext cx="2488959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La Empresa </a:t>
            </a: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64 CuadroTexto"/>
          <p:cNvSpPr txBox="1"/>
          <p:nvPr/>
        </p:nvSpPr>
        <p:spPr>
          <a:xfrm>
            <a:off x="3379182" y="51276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METODOLOGÍA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729668" y="1585619"/>
            <a:ext cx="820814" cy="820814"/>
            <a:chOff x="2524954" y="1445470"/>
            <a:chExt cx="905428" cy="905428"/>
          </a:xfrm>
        </p:grpSpPr>
        <p:sp>
          <p:nvSpPr>
            <p:cNvPr id="66" name="65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rgbClr val="FC453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123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" name="86 Rectángulo redondeado"/>
          <p:cNvSpPr/>
          <p:nvPr/>
        </p:nvSpPr>
        <p:spPr>
          <a:xfrm>
            <a:off x="2307686" y="2673127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Sobre Las condiciones ambientales del puesto de trabajo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88" name="87 Grupo"/>
          <p:cNvGrpSpPr/>
          <p:nvPr/>
        </p:nvGrpSpPr>
        <p:grpSpPr>
          <a:xfrm>
            <a:off x="1729667" y="2520789"/>
            <a:ext cx="820814" cy="820814"/>
            <a:chOff x="2524954" y="1445470"/>
            <a:chExt cx="905428" cy="905428"/>
          </a:xfrm>
        </p:grpSpPr>
        <p:sp>
          <p:nvSpPr>
            <p:cNvPr id="89" name="88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0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" name="90 Rectángulo redondeado"/>
          <p:cNvSpPr/>
          <p:nvPr/>
        </p:nvSpPr>
        <p:spPr>
          <a:xfrm>
            <a:off x="1803629" y="3538033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Acerca de sus compañeros de trabajo 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92" name="91 Grupo"/>
          <p:cNvGrpSpPr/>
          <p:nvPr/>
        </p:nvGrpSpPr>
        <p:grpSpPr>
          <a:xfrm>
            <a:off x="1729668" y="3452367"/>
            <a:ext cx="820814" cy="820814"/>
            <a:chOff x="2524954" y="1445470"/>
            <a:chExt cx="905428" cy="905428"/>
          </a:xfrm>
        </p:grpSpPr>
        <p:sp>
          <p:nvSpPr>
            <p:cNvPr id="93" name="92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4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7" name="24 Conector recto"/>
          <p:cNvCxnSpPr/>
          <p:nvPr/>
        </p:nvCxnSpPr>
        <p:spPr>
          <a:xfrm>
            <a:off x="4059123" y="851315"/>
            <a:ext cx="230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39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8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265332" y="839458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Sobre su Jefe y Superiores 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4 Grupo"/>
          <p:cNvGrpSpPr/>
          <p:nvPr/>
        </p:nvGrpSpPr>
        <p:grpSpPr>
          <a:xfrm>
            <a:off x="1777924" y="754436"/>
            <a:ext cx="820814" cy="820814"/>
            <a:chOff x="2524954" y="1445470"/>
            <a:chExt cx="905428" cy="905428"/>
          </a:xfrm>
        </p:grpSpPr>
        <p:sp>
          <p:nvSpPr>
            <p:cNvPr id="66" name="65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123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" name="86 Rectángulo redondeado"/>
          <p:cNvSpPr/>
          <p:nvPr/>
        </p:nvSpPr>
        <p:spPr>
          <a:xfrm>
            <a:off x="2196084" y="1794490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Sobre su puesto de trabajo 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8" name="87 Grupo"/>
          <p:cNvGrpSpPr/>
          <p:nvPr/>
        </p:nvGrpSpPr>
        <p:grpSpPr>
          <a:xfrm>
            <a:off x="1826101" y="1700251"/>
            <a:ext cx="820814" cy="820814"/>
            <a:chOff x="2524954" y="1445470"/>
            <a:chExt cx="905428" cy="905428"/>
          </a:xfrm>
        </p:grpSpPr>
        <p:sp>
          <p:nvSpPr>
            <p:cNvPr id="89" name="88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0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" name="90 Rectángulo redondeado"/>
          <p:cNvSpPr/>
          <p:nvPr/>
        </p:nvSpPr>
        <p:spPr>
          <a:xfrm>
            <a:off x="2188331" y="2717734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Sobre su sueldo 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2" name="91 Grupo"/>
          <p:cNvGrpSpPr/>
          <p:nvPr/>
        </p:nvGrpSpPr>
        <p:grpSpPr>
          <a:xfrm>
            <a:off x="1822865" y="2629313"/>
            <a:ext cx="820814" cy="820814"/>
            <a:chOff x="2524954" y="1445470"/>
            <a:chExt cx="905428" cy="905428"/>
          </a:xfrm>
        </p:grpSpPr>
        <p:sp>
          <p:nvSpPr>
            <p:cNvPr id="93" name="92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4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5" name="94 Rectángulo redondeado"/>
          <p:cNvSpPr/>
          <p:nvPr/>
        </p:nvSpPr>
        <p:spPr>
          <a:xfrm>
            <a:off x="2291549" y="3784359"/>
            <a:ext cx="5266741" cy="643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Considera usted que en su empresa...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6" name="95 Grupo"/>
          <p:cNvGrpSpPr/>
          <p:nvPr/>
        </p:nvGrpSpPr>
        <p:grpSpPr>
          <a:xfrm>
            <a:off x="1855535" y="3659273"/>
            <a:ext cx="820814" cy="820814"/>
            <a:chOff x="2524954" y="1445470"/>
            <a:chExt cx="905428" cy="905428"/>
          </a:xfrm>
        </p:grpSpPr>
        <p:sp>
          <p:nvSpPr>
            <p:cNvPr id="97" name="96 Elipse"/>
            <p:cNvSpPr/>
            <p:nvPr/>
          </p:nvSpPr>
          <p:spPr>
            <a:xfrm>
              <a:off x="2524954" y="1445470"/>
              <a:ext cx="905428" cy="905428"/>
            </a:xfrm>
            <a:prstGeom prst="ellipse">
              <a:avLst/>
            </a:prstGeom>
            <a:solidFill>
              <a:schemeClr val="bg2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8" name="Picture 3" descr="C:\Users\user\Desktop\DIEGO JULIAN GOMEZ FAJARDO\CEO\TESIS DE GRADO\Downloads\cuestionario-tipo-test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972" y="1578878"/>
              <a:ext cx="631391" cy="63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pic>
        <p:nvPicPr>
          <p:cNvPr id="41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42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47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69056" y="4790649"/>
            <a:ext cx="740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graficas  </a:t>
            </a:r>
            <a:r>
              <a:rPr lang="es-AR" sz="8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Creación </a:t>
            </a:r>
            <a:r>
              <a:rPr lang="es-AR" sz="8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Propia</a:t>
            </a:r>
            <a:endParaRPr lang="es-CO" sz="8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3514321" y="426059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RESULTADOS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Imagen 40"/>
          <p:cNvPicPr/>
          <p:nvPr/>
        </p:nvPicPr>
        <p:blipFill rotWithShape="1">
          <a:blip r:embed="rId6"/>
          <a:srcRect l="26137" t="40736" r="24643" b="28501"/>
          <a:stretch/>
        </p:blipFill>
        <p:spPr bwMode="auto">
          <a:xfrm>
            <a:off x="1704478" y="1210572"/>
            <a:ext cx="6119312" cy="2959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3" name="24 Conector recto"/>
          <p:cNvCxnSpPr/>
          <p:nvPr/>
        </p:nvCxnSpPr>
        <p:spPr>
          <a:xfrm>
            <a:off x="4575399" y="764613"/>
            <a:ext cx="1476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28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69056" y="4790649"/>
            <a:ext cx="740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graficas  </a:t>
            </a:r>
            <a:r>
              <a:rPr lang="es-AR" sz="8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Creación </a:t>
            </a:r>
            <a:r>
              <a:rPr lang="es-AR" sz="8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Propia</a:t>
            </a:r>
            <a:endParaRPr lang="es-CO" sz="8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2998929" y="50634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RESULTADOS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Imagen 25"/>
          <p:cNvPicPr/>
          <p:nvPr/>
        </p:nvPicPr>
        <p:blipFill rotWithShape="1">
          <a:blip r:embed="rId6"/>
          <a:srcRect l="26816" t="36915" r="27869" b="34558"/>
          <a:stretch/>
        </p:blipFill>
        <p:spPr bwMode="auto">
          <a:xfrm>
            <a:off x="1922053" y="1147891"/>
            <a:ext cx="5994411" cy="3178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24 Conector recto"/>
          <p:cNvCxnSpPr/>
          <p:nvPr/>
        </p:nvCxnSpPr>
        <p:spPr>
          <a:xfrm>
            <a:off x="3995936" y="817375"/>
            <a:ext cx="1548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29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4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69056" y="4790649"/>
            <a:ext cx="740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graficas  </a:t>
            </a:r>
            <a:r>
              <a:rPr lang="es-AR" sz="8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Creación </a:t>
            </a:r>
            <a:r>
              <a:rPr lang="es-AR" sz="8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Propia</a:t>
            </a:r>
            <a:endParaRPr lang="es-CO" sz="8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2998929" y="50634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RESULTADOS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Imagen 26"/>
          <p:cNvPicPr/>
          <p:nvPr/>
        </p:nvPicPr>
        <p:blipFill rotWithShape="1">
          <a:blip r:embed="rId6"/>
          <a:srcRect l="32418" t="39675" r="33638" b="22348"/>
          <a:stretch/>
        </p:blipFill>
        <p:spPr bwMode="auto">
          <a:xfrm>
            <a:off x="2056077" y="1006462"/>
            <a:ext cx="5560564" cy="3443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" name="24 Conector recto"/>
          <p:cNvCxnSpPr/>
          <p:nvPr/>
        </p:nvCxnSpPr>
        <p:spPr>
          <a:xfrm>
            <a:off x="3995936" y="817375"/>
            <a:ext cx="1548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30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7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trabajadores motivados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61" y="668369"/>
            <a:ext cx="9188361" cy="43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63 Grupo"/>
          <p:cNvGrpSpPr/>
          <p:nvPr/>
        </p:nvGrpSpPr>
        <p:grpSpPr>
          <a:xfrm>
            <a:off x="-2382523" y="-236562"/>
            <a:ext cx="14496630" cy="8133094"/>
            <a:chOff x="-2804346" y="-1600522"/>
            <a:chExt cx="14496630" cy="8133094"/>
          </a:xfrm>
        </p:grpSpPr>
        <p:cxnSp>
          <p:nvCxnSpPr>
            <p:cNvPr id="65" name="64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65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67" name="66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76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77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78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57169" y="4655046"/>
            <a:ext cx="93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imagen:https://www.google.com.co/search?q=facundo+cabral&amp;espv=2&amp;site=webhp&amp;source=lnms&amp;tbm=isch&amp;sa=X&amp;sqi=2&amp;ved=0ahUKEwj295Xw5PDSAhVFSCYKHdT-ADYQ_AUIBygC&amp;biw=1366&amp;bih=613#tbm=isch&amp;q=trabajadores+motivados&amp;*&amp;imgrc=6cKTrRUzphPITM: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-8716" y="-11269"/>
            <a:ext cx="9144000" cy="2418080"/>
          </a:xfrm>
          <a:prstGeom prst="rect">
            <a:avLst/>
          </a:prstGeom>
        </p:spPr>
      </p:pic>
      <p:sp>
        <p:nvSpPr>
          <p:cNvPr id="31" name="4 Rectángulo"/>
          <p:cNvSpPr/>
          <p:nvPr/>
        </p:nvSpPr>
        <p:spPr>
          <a:xfrm>
            <a:off x="2257862" y="2323053"/>
            <a:ext cx="6037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4 Rectángulo"/>
          <p:cNvSpPr/>
          <p:nvPr/>
        </p:nvSpPr>
        <p:spPr>
          <a:xfrm>
            <a:off x="1076694" y="2256927"/>
            <a:ext cx="7578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es-CO" i="1" dirty="0" smtClean="0">
                <a:latin typeface="Calibri Light" panose="020F0302020204030204" pitchFamily="34" charset="0"/>
              </a:rPr>
              <a:t>”El </a:t>
            </a:r>
            <a:r>
              <a:rPr lang="es-CO" i="1" dirty="0">
                <a:latin typeface="Calibri Light" panose="020F0302020204030204" pitchFamily="34" charset="0"/>
              </a:rPr>
              <a:t>cambio organizacional es mucho más eficaz cuando se entiende como un DEPORTES donde todo el mundo quiere </a:t>
            </a:r>
            <a:r>
              <a:rPr lang="es-CO" i="1" dirty="0" smtClean="0">
                <a:latin typeface="Calibri Light" panose="020F0302020204030204" pitchFamily="34" charset="0"/>
              </a:rPr>
              <a:t>jugar”</a:t>
            </a:r>
            <a:endParaRPr lang="es-CO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16 Rectángulo"/>
          <p:cNvSpPr/>
          <p:nvPr/>
        </p:nvSpPr>
        <p:spPr>
          <a:xfrm>
            <a:off x="6268905" y="2817063"/>
            <a:ext cx="24759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es-CO" sz="105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93354" y="2825002"/>
            <a:ext cx="13644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i="1" dirty="0">
                <a:solidFill>
                  <a:srgbClr val="403E3B"/>
                </a:solidFill>
                <a:latin typeface="Calibri Light" panose="020F0302020204030204" pitchFamily="34" charset="0"/>
              </a:rPr>
              <a:t>João Alberto Catalão</a:t>
            </a:r>
            <a:endParaRPr lang="es-CO" sz="1100" i="1" dirty="0">
              <a:solidFill>
                <a:srgbClr val="403E3B"/>
              </a:solidFill>
              <a:effectLst/>
              <a:latin typeface="Calibri Light" panose="020F0302020204030204" pitchFamily="34" charset="0"/>
            </a:endParaRPr>
          </a:p>
        </p:txBody>
      </p:sp>
      <p:pic>
        <p:nvPicPr>
          <p:cNvPr id="34" name="10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311592" y="393514"/>
            <a:ext cx="683567" cy="509125"/>
          </a:xfrm>
          <a:prstGeom prst="rect">
            <a:avLst/>
          </a:prstGeom>
        </p:spPr>
      </p:pic>
      <p:pic>
        <p:nvPicPr>
          <p:cNvPr id="36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946965" y="3787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4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69056" y="4790649"/>
            <a:ext cx="740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graficas  </a:t>
            </a:r>
            <a:r>
              <a:rPr lang="es-AR" sz="8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Creación </a:t>
            </a:r>
            <a:r>
              <a:rPr lang="es-AR" sz="8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Propia</a:t>
            </a:r>
            <a:endParaRPr lang="es-CO" sz="8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3477206" y="517673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PLAN DE MEJORAMIENTO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46" y="1060919"/>
            <a:ext cx="6211167" cy="3600953"/>
          </a:xfrm>
          <a:prstGeom prst="rect">
            <a:avLst/>
          </a:prstGeom>
        </p:spPr>
      </p:pic>
      <p:cxnSp>
        <p:nvCxnSpPr>
          <p:cNvPr id="29" name="24 Conector recto"/>
          <p:cNvCxnSpPr/>
          <p:nvPr/>
        </p:nvCxnSpPr>
        <p:spPr>
          <a:xfrm>
            <a:off x="3610049" y="833471"/>
            <a:ext cx="3348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28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69056" y="4790649"/>
            <a:ext cx="740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graficas  </a:t>
            </a:r>
            <a:r>
              <a:rPr lang="es-AR" sz="8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Creación </a:t>
            </a:r>
            <a:r>
              <a:rPr lang="es-AR" sz="8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Propia</a:t>
            </a:r>
            <a:endParaRPr lang="es-CO" sz="8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-3514269" y="-1895410"/>
            <a:ext cx="14496630" cy="8133094"/>
            <a:chOff x="-2804346" y="-1600522"/>
            <a:chExt cx="14496630" cy="8133094"/>
          </a:xfrm>
        </p:grpSpPr>
        <p:cxnSp>
          <p:nvCxnSpPr>
            <p:cNvPr id="49" name="4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4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1" name="5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3399" y="-58650"/>
            <a:ext cx="9144000" cy="2418080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3432155" y="484116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PLAN DE MEJORAMIENTO 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45" y="913369"/>
            <a:ext cx="6182588" cy="238158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49" y="1112575"/>
            <a:ext cx="6154009" cy="3715268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2123611" y="923796"/>
            <a:ext cx="0" cy="3881989"/>
          </a:xfrm>
          <a:prstGeom prst="line">
            <a:avLst/>
          </a:prstGeom>
          <a:ln>
            <a:headEnd w="sm" len="sm"/>
            <a:tailEnd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24 Conector recto"/>
          <p:cNvCxnSpPr/>
          <p:nvPr/>
        </p:nvCxnSpPr>
        <p:spPr>
          <a:xfrm>
            <a:off x="3635896" y="816511"/>
            <a:ext cx="3348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31" name="1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88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2987824" y="627534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RECOMENDACIONES </a:t>
            </a:r>
            <a:r>
              <a:rPr lang="es-CO" sz="1600" spc="300" dirty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363646" y="1260224"/>
            <a:ext cx="1724112" cy="1728192"/>
            <a:chOff x="3525385" y="1837794"/>
            <a:chExt cx="2050244" cy="1944216"/>
          </a:xfrm>
        </p:grpSpPr>
        <p:sp>
          <p:nvSpPr>
            <p:cNvPr id="43" name="65 Elipse"/>
            <p:cNvSpPr/>
            <p:nvPr/>
          </p:nvSpPr>
          <p:spPr>
            <a:xfrm>
              <a:off x="3525385" y="1837794"/>
              <a:ext cx="2050244" cy="194421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23" y="2178217"/>
              <a:ext cx="1321499" cy="1321498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3810719" y="1228177"/>
            <a:ext cx="1799661" cy="1842588"/>
            <a:chOff x="4211959" y="1632076"/>
            <a:chExt cx="1724112" cy="1728192"/>
          </a:xfrm>
        </p:grpSpPr>
        <p:sp>
          <p:nvSpPr>
            <p:cNvPr id="64" name="65 Elipse"/>
            <p:cNvSpPr/>
            <p:nvPr/>
          </p:nvSpPr>
          <p:spPr>
            <a:xfrm>
              <a:off x="4211959" y="1632076"/>
              <a:ext cx="1724112" cy="172819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1987642"/>
              <a:ext cx="1096426" cy="1096426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6278141" y="1228177"/>
            <a:ext cx="1799661" cy="1842588"/>
            <a:chOff x="4849911" y="1854406"/>
            <a:chExt cx="1799661" cy="1842588"/>
          </a:xfrm>
        </p:grpSpPr>
        <p:sp>
          <p:nvSpPr>
            <p:cNvPr id="68" name="65 Elipse"/>
            <p:cNvSpPr/>
            <p:nvPr/>
          </p:nvSpPr>
          <p:spPr>
            <a:xfrm>
              <a:off x="4849911" y="1854406"/>
              <a:ext cx="1799661" cy="184258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483" y="2942565"/>
              <a:ext cx="582519" cy="58251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382" y="2225170"/>
              <a:ext cx="692425" cy="69242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952" y="2270871"/>
              <a:ext cx="671694" cy="671694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2523716" y="2898855"/>
            <a:ext cx="1724112" cy="1728192"/>
            <a:chOff x="2483768" y="3030285"/>
            <a:chExt cx="1724112" cy="1728192"/>
          </a:xfrm>
        </p:grpSpPr>
        <p:sp>
          <p:nvSpPr>
            <p:cNvPr id="71" name="65 Elipse"/>
            <p:cNvSpPr/>
            <p:nvPr/>
          </p:nvSpPr>
          <p:spPr>
            <a:xfrm>
              <a:off x="2483768" y="3030285"/>
              <a:ext cx="1724112" cy="172819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892" y="3490857"/>
              <a:ext cx="1186554" cy="1186554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5031105" y="2859666"/>
            <a:ext cx="1799661" cy="1842588"/>
            <a:chOff x="5031105" y="2859666"/>
            <a:chExt cx="1799661" cy="1842588"/>
          </a:xfrm>
        </p:grpSpPr>
        <p:sp>
          <p:nvSpPr>
            <p:cNvPr id="74" name="65 Elipse"/>
            <p:cNvSpPr/>
            <p:nvPr/>
          </p:nvSpPr>
          <p:spPr>
            <a:xfrm>
              <a:off x="5031105" y="2859666"/>
              <a:ext cx="1799661" cy="18425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935" y="3357779"/>
              <a:ext cx="815333" cy="815333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188" y="3462645"/>
              <a:ext cx="676384" cy="676384"/>
            </a:xfrm>
            <a:prstGeom prst="rect">
              <a:avLst/>
            </a:prstGeom>
          </p:spPr>
        </p:pic>
      </p:grpSp>
      <p:cxnSp>
        <p:nvCxnSpPr>
          <p:cNvPr id="78" name="24 Conector recto"/>
          <p:cNvCxnSpPr/>
          <p:nvPr/>
        </p:nvCxnSpPr>
        <p:spPr>
          <a:xfrm>
            <a:off x="3635896" y="915566"/>
            <a:ext cx="2412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10 Imag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29" name="11 Imag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1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63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65" name="64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65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67" name="66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76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77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78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-20538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8716" y="4754992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Videos: </a:t>
            </a:r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https://</a:t>
            </a:r>
            <a:r>
              <a:rPr lang="es-ES" sz="800" i="1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www.youtube.com/watch?v=9No-FiEInLA</a:t>
            </a:r>
            <a:endParaRPr lang="es-ES" sz="800" i="1" dirty="0">
              <a:solidFill>
                <a:schemeClr val="bg1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19872" y="849074"/>
            <a:ext cx="2304256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 INTRODUCCIÓN-</a:t>
            </a:r>
            <a:endParaRPr lang="es-CO" sz="1200" spc="300" dirty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4572" y="3896971"/>
            <a:ext cx="48997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“El CO es un aspecto fundamental si </a:t>
            </a:r>
            <a:r>
              <a:rPr lang="es-E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 quiere </a:t>
            </a:r>
            <a:r>
              <a:rPr lang="es-ES" sz="1050" i="1" dirty="0">
                <a:solidFill>
                  <a:srgbClr val="22851D"/>
                </a:solidFill>
                <a:latin typeface="Calibri Light" panose="020F0302020204030204" pitchFamily="34" charset="0"/>
              </a:rPr>
              <a:t>aumentar la productividad y contar con un recurso humano motivado</a:t>
            </a:r>
            <a:r>
              <a:rPr lang="es-E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, productivo y comprometido con sus funciones dentro de la </a:t>
            </a:r>
            <a:r>
              <a:rPr lang="es-ES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empresa”</a:t>
            </a:r>
            <a:endParaRPr lang="es-CO" sz="1050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TRABAJO ESTRESAN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6192" t="14111" r="13833" b="16210"/>
          <a:stretch/>
        </p:blipFill>
        <p:spPr>
          <a:xfrm>
            <a:off x="918923" y="1683973"/>
            <a:ext cx="3675540" cy="2057175"/>
          </a:xfrm>
          <a:prstGeom prst="rect">
            <a:avLst/>
          </a:prstGeom>
        </p:spPr>
      </p:pic>
      <p:pic>
        <p:nvPicPr>
          <p:cNvPr id="7" name="trabajador feliz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5864" y="1683973"/>
            <a:ext cx="3660055" cy="20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3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2987824" y="627534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 RECOMENDACIONES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276448" y="2059574"/>
            <a:ext cx="1724112" cy="1728192"/>
            <a:chOff x="2276448" y="2059574"/>
            <a:chExt cx="1724112" cy="1728192"/>
          </a:xfrm>
        </p:grpSpPr>
        <p:sp>
          <p:nvSpPr>
            <p:cNvPr id="28" name="65 Elipse"/>
            <p:cNvSpPr/>
            <p:nvPr/>
          </p:nvSpPr>
          <p:spPr>
            <a:xfrm>
              <a:off x="2276448" y="2059574"/>
              <a:ext cx="1724112" cy="1728192"/>
            </a:xfrm>
            <a:prstGeom prst="ellipse">
              <a:avLst/>
            </a:prstGeom>
            <a:solidFill>
              <a:schemeClr val="bg2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500" y="2583652"/>
              <a:ext cx="1038541" cy="1038541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5167210" y="2019182"/>
            <a:ext cx="1799661" cy="1842588"/>
            <a:chOff x="5076056" y="2040442"/>
            <a:chExt cx="1799661" cy="1842588"/>
          </a:xfrm>
          <a:solidFill>
            <a:schemeClr val="bg2">
              <a:lumMod val="50000"/>
            </a:schemeClr>
          </a:solidFill>
        </p:grpSpPr>
        <p:sp>
          <p:nvSpPr>
            <p:cNvPr id="74" name="65 Elipse"/>
            <p:cNvSpPr/>
            <p:nvPr/>
          </p:nvSpPr>
          <p:spPr>
            <a:xfrm>
              <a:off x="5076056" y="2040442"/>
              <a:ext cx="1799661" cy="1842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666" y="2356641"/>
              <a:ext cx="1192439" cy="1192439"/>
            </a:xfrm>
            <a:prstGeom prst="rect">
              <a:avLst/>
            </a:prstGeom>
            <a:grpFill/>
          </p:spPr>
        </p:pic>
      </p:grpSp>
      <p:cxnSp>
        <p:nvCxnSpPr>
          <p:cNvPr id="34" name="24 Conector recto"/>
          <p:cNvCxnSpPr/>
          <p:nvPr/>
        </p:nvCxnSpPr>
        <p:spPr>
          <a:xfrm>
            <a:off x="3655041" y="915566"/>
            <a:ext cx="2412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7" name="1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7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3491880" y="493793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PRESUPUESTO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10" y="988143"/>
            <a:ext cx="5734850" cy="3743847"/>
          </a:xfrm>
          <a:prstGeom prst="rect">
            <a:avLst/>
          </a:prstGeom>
        </p:spPr>
      </p:pic>
      <p:cxnSp>
        <p:nvCxnSpPr>
          <p:cNvPr id="16" name="24 Conector recto"/>
          <p:cNvCxnSpPr/>
          <p:nvPr/>
        </p:nvCxnSpPr>
        <p:spPr>
          <a:xfrm>
            <a:off x="4278755" y="832347"/>
            <a:ext cx="2088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5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3419872" y="52553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PRESUPUESTO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24 Conector recto"/>
          <p:cNvCxnSpPr/>
          <p:nvPr/>
        </p:nvCxnSpPr>
        <p:spPr>
          <a:xfrm>
            <a:off x="4278747" y="848389"/>
            <a:ext cx="194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75" y="1186943"/>
            <a:ext cx="6068344" cy="619211"/>
          </a:xfrm>
          <a:prstGeom prst="rect">
            <a:avLst/>
          </a:prstGeom>
        </p:spPr>
      </p:pic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78" y="1735043"/>
            <a:ext cx="6056841" cy="2809560"/>
          </a:xfrm>
          <a:prstGeom prst="rect">
            <a:avLst/>
          </a:prstGeom>
        </p:spPr>
      </p:pic>
      <p:pic>
        <p:nvPicPr>
          <p:cNvPr id="12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4" name="1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9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3353085" y="649020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PRESUPUESTO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24 Conector recto"/>
          <p:cNvCxnSpPr/>
          <p:nvPr/>
        </p:nvCxnSpPr>
        <p:spPr>
          <a:xfrm>
            <a:off x="4211960" y="987574"/>
            <a:ext cx="194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85" y="1576760"/>
            <a:ext cx="6191415" cy="672979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72" y="2204104"/>
            <a:ext cx="6241328" cy="2000529"/>
          </a:xfrm>
          <a:prstGeom prst="rect">
            <a:avLst/>
          </a:prstGeom>
        </p:spPr>
      </p:pic>
      <p:pic>
        <p:nvPicPr>
          <p:cNvPr id="12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4" name="1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Crepes </a:t>
            </a:r>
            <a:r>
              <a:rPr lang="es-ES" sz="800" i="1" dirty="0" err="1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cargtagena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  http://www.hillstoheels.net/wp-content/uploads/2014/05/cartagena-23.jpg</a:t>
            </a: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0"/>
            <a:ext cx="9144000" cy="2418080"/>
          </a:xfrm>
          <a:prstGeom prst="rect">
            <a:avLst/>
          </a:prstGeom>
        </p:spPr>
      </p:pic>
      <p:sp>
        <p:nvSpPr>
          <p:cNvPr id="41" name="64 CuadroTexto"/>
          <p:cNvSpPr txBox="1"/>
          <p:nvPr/>
        </p:nvSpPr>
        <p:spPr>
          <a:xfrm>
            <a:off x="3353085" y="649020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CONCLUSIONES</a:t>
            </a:r>
            <a:r>
              <a:rPr lang="es-CO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24 Conector recto"/>
          <p:cNvCxnSpPr/>
          <p:nvPr/>
        </p:nvCxnSpPr>
        <p:spPr>
          <a:xfrm>
            <a:off x="4211960" y="987574"/>
            <a:ext cx="194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827584" y="1242624"/>
            <a:ext cx="79703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es-CO" sz="1400" dirty="0" smtClean="0">
              <a:latin typeface="Calibri Light" panose="020F03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400" dirty="0">
                <a:latin typeface="Calibri Light" panose="020F0302020204030204" pitchFamily="34" charset="0"/>
              </a:rPr>
              <a:t>Como resultado de la investigación se puede concluir que el Clima Organizacional dentro de IEH GRUCON S.A es cómodo y agradable para los colaboradores.</a:t>
            </a:r>
            <a:endParaRPr lang="es-CO" sz="1400" dirty="0">
              <a:latin typeface="Calibri Light" panose="020F03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CO" sz="1400" dirty="0">
                <a:latin typeface="Calibri Light" panose="020F0302020204030204" pitchFamily="34" charset="0"/>
              </a:rPr>
              <a:t>Se pudo evidenciar por las encuestas realizadas a </a:t>
            </a:r>
            <a:r>
              <a:rPr lang="es-CO" sz="1400" dirty="0" smtClean="0">
                <a:latin typeface="Calibri Light" panose="020F0302020204030204" pitchFamily="34" charset="0"/>
              </a:rPr>
              <a:t>los Subordinados de </a:t>
            </a:r>
            <a:r>
              <a:rPr lang="es-CO" sz="1400" dirty="0">
                <a:latin typeface="Calibri Light" panose="020F0302020204030204" pitchFamily="34" charset="0"/>
              </a:rPr>
              <a:t>IEH que las actividades que mayor descontento generan en ellos, son aquellas tareas que no les corresponden y no son  remuneradas de ninguna manera.  </a:t>
            </a:r>
          </a:p>
          <a:p>
            <a:pPr marL="285750" indent="-285750" algn="just">
              <a:buFontTx/>
              <a:buChar char="-"/>
            </a:pPr>
            <a:r>
              <a:rPr lang="es-CO" sz="1400" dirty="0" smtClean="0">
                <a:latin typeface="Calibri Light" panose="020F0302020204030204" pitchFamily="34" charset="0"/>
              </a:rPr>
              <a:t> </a:t>
            </a:r>
            <a:r>
              <a:rPr lang="es-ES" sz="1400" dirty="0" smtClean="0">
                <a:latin typeface="Calibri Light" panose="020F0302020204030204" pitchFamily="34" charset="0"/>
              </a:rPr>
              <a:t>En general los colaboradores de IEH presentan descontento en lo que tiene que ver con las condiciones ambientales de su lugar de trabajo y los salarios que reciben por las actividades realizadas.</a:t>
            </a:r>
          </a:p>
          <a:p>
            <a:pPr marL="285750" indent="-285750" algn="just">
              <a:buFontTx/>
              <a:buChar char="-"/>
            </a:pPr>
            <a:r>
              <a:rPr lang="es-ES" sz="1400" dirty="0" smtClean="0">
                <a:latin typeface="Calibri Light" panose="020F0302020204030204" pitchFamily="34" charset="0"/>
              </a:rPr>
              <a:t>La </a:t>
            </a:r>
            <a:r>
              <a:rPr lang="es-ES" sz="1400" dirty="0">
                <a:latin typeface="Calibri Light" panose="020F0302020204030204" pitchFamily="34" charset="0"/>
              </a:rPr>
              <a:t>gran mayoría de colaboradores no se sienten disgustados con lo que les ofrece la compañía para su crecimiento laboral</a:t>
            </a:r>
            <a:r>
              <a:rPr lang="es-ES" sz="1400" dirty="0" smtClean="0">
                <a:latin typeface="Calibri Light" panose="020F03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ES" sz="1400" dirty="0">
                <a:latin typeface="Calibri Light" panose="020F0302020204030204" pitchFamily="34" charset="0"/>
              </a:rPr>
              <a:t>Los incentivos al personal no solo pueden ser monetarios, hay muchas maneras motivar y estimular a los empleados</a:t>
            </a:r>
            <a:r>
              <a:rPr lang="es-ES" sz="1400" dirty="0" smtClean="0">
                <a:latin typeface="Calibri Light" panose="020F03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ES" sz="1400" dirty="0" smtClean="0">
                <a:latin typeface="Calibri Light" panose="020F0302020204030204" pitchFamily="34" charset="0"/>
              </a:rPr>
              <a:t>A partir </a:t>
            </a:r>
            <a:r>
              <a:rPr lang="es-ES" sz="1400" dirty="0">
                <a:latin typeface="Calibri Light" panose="020F0302020204030204" pitchFamily="34" charset="0"/>
              </a:rPr>
              <a:t>del análisis de resultados </a:t>
            </a:r>
            <a:r>
              <a:rPr lang="es-ES" sz="1400" dirty="0" smtClean="0">
                <a:latin typeface="Calibri Light" panose="020F0302020204030204" pitchFamily="34" charset="0"/>
              </a:rPr>
              <a:t>se  </a:t>
            </a:r>
            <a:r>
              <a:rPr lang="es-ES" sz="1400" dirty="0">
                <a:latin typeface="Calibri Light" panose="020F0302020204030204" pitchFamily="34" charset="0"/>
              </a:rPr>
              <a:t>evidencia que dentro de la empresa predomina un clima </a:t>
            </a:r>
            <a:r>
              <a:rPr lang="es-ES" sz="1400" dirty="0" smtClean="0">
                <a:latin typeface="Calibri Light" panose="020F0302020204030204" pitchFamily="34" charset="0"/>
              </a:rPr>
              <a:t>de tipo consultivo donde el recurso humano participa en la toma de decisiones pero el </a:t>
            </a:r>
            <a:r>
              <a:rPr lang="es-ES" sz="1400" dirty="0">
                <a:latin typeface="Calibri Light" panose="020F0302020204030204" pitchFamily="34" charset="0"/>
              </a:rPr>
              <a:t>líder </a:t>
            </a:r>
            <a:r>
              <a:rPr lang="es-ES" sz="1400" dirty="0" smtClean="0">
                <a:latin typeface="Calibri Light" panose="020F0302020204030204" pitchFamily="34" charset="0"/>
              </a:rPr>
              <a:t> es el que toma la decisión final.</a:t>
            </a:r>
          </a:p>
          <a:p>
            <a:pPr marL="285750" indent="-285750" algn="just">
              <a:buFontTx/>
              <a:buChar char="-"/>
            </a:pPr>
            <a:r>
              <a:rPr lang="es-ES" sz="1400" dirty="0">
                <a:latin typeface="Calibri Light" panose="020F0302020204030204" pitchFamily="34" charset="0"/>
              </a:rPr>
              <a:t>Es un clima organizacional aplicable a otras organizaciones dentro de la misma rama.</a:t>
            </a:r>
            <a:endParaRPr lang="es-CO" sz="1400" dirty="0">
              <a:latin typeface="Calibri Light" panose="020F03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CO" sz="1400" dirty="0">
              <a:latin typeface="Calibri Light" panose="020F03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CO" sz="1400" dirty="0">
              <a:latin typeface="Calibri Light" panose="020F03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CO" sz="1400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6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plantil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6" name="CuadroTexto 7"/>
          <p:cNvSpPr txBox="1"/>
          <p:nvPr/>
        </p:nvSpPr>
        <p:spPr>
          <a:xfrm>
            <a:off x="10665" y="4876006"/>
            <a:ext cx="913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749990" y="2447680"/>
            <a:ext cx="3500003" cy="1024814"/>
            <a:chOff x="3376253" y="1982981"/>
            <a:chExt cx="3500003" cy="1024814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20"/>
            <a:stretch/>
          </p:blipFill>
          <p:spPr>
            <a:xfrm>
              <a:off x="3376253" y="2055882"/>
              <a:ext cx="1233847" cy="918977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0"/>
            <a:stretch/>
          </p:blipFill>
          <p:spPr>
            <a:xfrm>
              <a:off x="4572000" y="1982981"/>
              <a:ext cx="2304256" cy="1024814"/>
            </a:xfrm>
            <a:prstGeom prst="rect">
              <a:avLst/>
            </a:prstGeom>
          </p:spPr>
        </p:pic>
      </p:grpSp>
      <p:pic>
        <p:nvPicPr>
          <p:cNvPr id="1028" name="Picture 4" descr="C:\Users\user\Desktop\DIEGO JULIAN GOMEZ FAJARDO\CEO\TESIS DE GRADO\CERTIFICADO-RESPONSABILIDAD-SOCIAL BLANC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72" y="4218370"/>
            <a:ext cx="624174" cy="5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DIEGO JULIAN GOMEZ FAJARDO\CEO\TESIS DE GRADO\ISOO 9001 CERTIFICATION BLSNCO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7934"/>
            <a:ext cx="1119197" cy="5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88" y="987574"/>
            <a:ext cx="1275606" cy="1275606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4205486" y="3795886"/>
            <a:ext cx="75398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4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frases de clima laboral EN GOO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7" y="89374"/>
            <a:ext cx="9152173" cy="47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-7462" y="5124860"/>
            <a:ext cx="7812360" cy="173064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23888" y="4891359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11" y="4864261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18" y="4863971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22387" y="4724763"/>
            <a:ext cx="740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https://www.google.com.co/search?q=frases+de+clima+laboral&amp;espv=2&amp;tbm=isch&amp;imgil=6IOGLP7BgUIQLM%253A%253BeOpP8xr3tnialM%253Bhttps%25253A%25252F%25252Fwww.pinterest.com%25252Fpin%25252F543106036291433554%25252F&amp;source=iu&amp;pf=m&amp;fir=6IOGLP7BgUIQLM%253A%252CeOpP8xr3tnialM%252C_&amp;usg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=__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0" name="63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-35496" y="0"/>
            <a:ext cx="9144000" cy="2418080"/>
          </a:xfrm>
          <a:prstGeom prst="rect">
            <a:avLst/>
          </a:prstGeom>
        </p:spPr>
      </p:pic>
      <p:sp>
        <p:nvSpPr>
          <p:cNvPr id="17" name="4 Rectángulo"/>
          <p:cNvSpPr/>
          <p:nvPr/>
        </p:nvSpPr>
        <p:spPr>
          <a:xfrm>
            <a:off x="539552" y="4756257"/>
            <a:ext cx="75781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latin typeface="Calibri Light" panose="020F0302020204030204" pitchFamily="34" charset="0"/>
              </a:rPr>
              <a:t>“</a:t>
            </a:r>
            <a:r>
              <a:rPr lang="es-CO" sz="1400" b="1" i="1" dirty="0" smtClean="0">
                <a:latin typeface="Calibri Light" panose="020F0302020204030204" pitchFamily="34" charset="0"/>
              </a:rPr>
              <a:t>”El trabajo más productivo es el que sale de una persona contenta ”</a:t>
            </a:r>
          </a:p>
          <a:p>
            <a:pPr algn="ctr"/>
            <a:r>
              <a:rPr lang="es-CO" sz="1100" i="1" dirty="0">
                <a:latin typeface="Calibri Light" panose="020F0302020204030204" pitchFamily="34" charset="0"/>
              </a:rPr>
              <a:t> </a:t>
            </a:r>
            <a:r>
              <a:rPr lang="es-CO" sz="1100" i="1" dirty="0" smtClean="0">
                <a:latin typeface="Calibri Light" panose="020F0302020204030204" pitchFamily="34" charset="0"/>
              </a:rPr>
              <a:t>                                                                                  Víctor pauchel</a:t>
            </a:r>
            <a:endParaRPr lang="es-CO" sz="1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09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398379" y="3442692"/>
            <a:ext cx="2304256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es-ES" sz="12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IEH GRUCON SA </a:t>
            </a:r>
            <a:endParaRPr lang="es-CO" sz="1200" spc="3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4572" y="3896971"/>
            <a:ext cx="48997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es-ES" sz="1050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Empresa </a:t>
            </a:r>
            <a:r>
              <a:rPr lang="es-ES" sz="1050" i="1" dirty="0">
                <a:solidFill>
                  <a:srgbClr val="009900"/>
                </a:solidFill>
                <a:latin typeface="Calibri Light" panose="020F0302020204030204" pitchFamily="34" charset="0"/>
              </a:rPr>
              <a:t>de ingeniería de consulta </a:t>
            </a:r>
            <a:r>
              <a:rPr lang="es-ES" sz="105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fundada en 1973 que participa de manera continua en la ejecución de proyectos de ingeniería civil, eléctrica y mecánica en los sectores público y </a:t>
            </a:r>
            <a:r>
              <a:rPr lang="es-ES" sz="105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privado”</a:t>
            </a:r>
            <a:endParaRPr lang="es-CO" sz="105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0" y="184991"/>
            <a:ext cx="9144000" cy="4294660"/>
            <a:chOff x="0" y="223091"/>
            <a:chExt cx="9144000" cy="4294660"/>
          </a:xfrm>
        </p:grpSpPr>
        <p:grpSp>
          <p:nvGrpSpPr>
            <p:cNvPr id="14" name="13 Grupo"/>
            <p:cNvGrpSpPr/>
            <p:nvPr/>
          </p:nvGrpSpPr>
          <p:grpSpPr>
            <a:xfrm>
              <a:off x="0" y="223091"/>
              <a:ext cx="9144000" cy="4294660"/>
              <a:chOff x="0" y="223091"/>
              <a:chExt cx="9144000" cy="429466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12" t="16587" r="10608" b="16225"/>
              <a:stretch/>
            </p:blipFill>
            <p:spPr bwMode="auto">
              <a:xfrm>
                <a:off x="0" y="223091"/>
                <a:ext cx="9144000" cy="4294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9 Forma libre"/>
              <p:cNvSpPr/>
              <p:nvPr/>
            </p:nvSpPr>
            <p:spPr>
              <a:xfrm>
                <a:off x="4511564" y="4299942"/>
                <a:ext cx="120872" cy="115824"/>
              </a:xfrm>
              <a:custGeom>
                <a:avLst/>
                <a:gdLst>
                  <a:gd name="connsiteX0" fmla="*/ 0 w 256032"/>
                  <a:gd name="connsiteY0" fmla="*/ 256032 h 256032"/>
                  <a:gd name="connsiteX1" fmla="*/ 121920 w 256032"/>
                  <a:gd name="connsiteY1" fmla="*/ 0 h 256032"/>
                  <a:gd name="connsiteX2" fmla="*/ 256032 w 256032"/>
                  <a:gd name="connsiteY2" fmla="*/ 231648 h 256032"/>
                  <a:gd name="connsiteX0" fmla="*/ 0 w 241744"/>
                  <a:gd name="connsiteY0" fmla="*/ 222694 h 231648"/>
                  <a:gd name="connsiteX1" fmla="*/ 107632 w 241744"/>
                  <a:gd name="connsiteY1" fmla="*/ 0 h 231648"/>
                  <a:gd name="connsiteX2" fmla="*/ 241744 w 241744"/>
                  <a:gd name="connsiteY2" fmla="*/ 231648 h 23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744" h="231648">
                    <a:moveTo>
                      <a:pt x="0" y="222694"/>
                    </a:moveTo>
                    <a:lnTo>
                      <a:pt x="107632" y="0"/>
                    </a:lnTo>
                    <a:lnTo>
                      <a:pt x="241744" y="231648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1028" name="Picture 4" descr="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199202"/>
              <a:ext cx="1006264" cy="24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-20538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7"/>
          <p:cNvSpPr txBox="1"/>
          <p:nvPr/>
        </p:nvSpPr>
        <p:spPr>
          <a:xfrm>
            <a:off x="-8716" y="4754992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Fuente: https://unsplash.com/photos/8Gg2Ne_uTcM</a:t>
            </a:r>
          </a:p>
        </p:txBody>
      </p:sp>
      <p:grpSp>
        <p:nvGrpSpPr>
          <p:cNvPr id="50" name="49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51" name="50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51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53" name="52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53754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lantill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-20538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13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050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6" t="32263" r="42798" b="46280"/>
          <a:stretch/>
        </p:blipFill>
        <p:spPr bwMode="auto">
          <a:xfrm>
            <a:off x="3666571" y="1747594"/>
            <a:ext cx="1810858" cy="13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32263" r="60173" b="46280"/>
          <a:stretch/>
        </p:blipFill>
        <p:spPr bwMode="auto">
          <a:xfrm>
            <a:off x="1619672" y="1746639"/>
            <a:ext cx="1810858" cy="13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0" t="32717" r="25024" b="45826"/>
          <a:stretch/>
        </p:blipFill>
        <p:spPr bwMode="auto">
          <a:xfrm>
            <a:off x="5713470" y="1747594"/>
            <a:ext cx="1810858" cy="13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1555379" y="3097279"/>
            <a:ext cx="1996059" cy="942764"/>
            <a:chOff x="1555379" y="2925130"/>
            <a:chExt cx="1996059" cy="942764"/>
          </a:xfrm>
        </p:grpSpPr>
        <p:sp>
          <p:nvSpPr>
            <p:cNvPr id="4" name="3 Rectángulo"/>
            <p:cNvSpPr/>
            <p:nvPr/>
          </p:nvSpPr>
          <p:spPr>
            <a:xfrm>
              <a:off x="1619672" y="2925130"/>
              <a:ext cx="1810858" cy="9427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555379" y="2926085"/>
              <a:ext cx="199605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05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-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IEH GRUCO</a:t>
              </a:r>
              <a:r>
                <a:rPr lang="es-ES" sz="8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N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 SA-</a:t>
              </a:r>
              <a:endParaRPr lang="es-CO" sz="1000" spc="600" dirty="0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619672" y="3147814"/>
              <a:ext cx="181085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No cuenta con una referencia para medir el clima organizacional en ella</a:t>
              </a:r>
              <a:endPara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3575337" y="3098234"/>
            <a:ext cx="1996059" cy="942764"/>
            <a:chOff x="3575337" y="2926085"/>
            <a:chExt cx="1996059" cy="942764"/>
          </a:xfrm>
        </p:grpSpPr>
        <p:sp>
          <p:nvSpPr>
            <p:cNvPr id="22" name="21 Rectángulo"/>
            <p:cNvSpPr/>
            <p:nvPr/>
          </p:nvSpPr>
          <p:spPr>
            <a:xfrm>
              <a:off x="3666571" y="2926085"/>
              <a:ext cx="1810858" cy="9427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3665160" y="3147814"/>
              <a:ext cx="18108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El rendimiento ha bajado debido </a:t>
              </a:r>
              <a:r>
                <a:rPr lang="es-E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situaciones negativas o de </a:t>
              </a:r>
              <a:r>
                <a:rPr lang="es-E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insatisfacciones de los colaboradores </a:t>
              </a:r>
              <a:endPara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3575337" y="2936166"/>
              <a:ext cx="199605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05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-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IEH GRUCO</a:t>
              </a:r>
              <a:r>
                <a:rPr lang="es-ES" sz="8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N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 SA-</a:t>
              </a:r>
              <a:endParaRPr lang="es-CO" sz="1000" spc="600" dirty="0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620869" y="3097279"/>
            <a:ext cx="1996059" cy="942764"/>
            <a:chOff x="5620869" y="2925130"/>
            <a:chExt cx="1996059" cy="942764"/>
          </a:xfrm>
        </p:grpSpPr>
        <p:sp>
          <p:nvSpPr>
            <p:cNvPr id="23" name="22 Rectángulo"/>
            <p:cNvSpPr/>
            <p:nvPr/>
          </p:nvSpPr>
          <p:spPr>
            <a:xfrm>
              <a:off x="5713470" y="2925130"/>
              <a:ext cx="1810858" cy="9427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708023" y="3147814"/>
              <a:ext cx="181085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La inexistencia de departamento de recursos humanos .   </a:t>
              </a:r>
              <a:endPara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20869" y="2925130"/>
              <a:ext cx="199605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05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-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IEH GRUCO</a:t>
              </a:r>
              <a:r>
                <a:rPr lang="es-ES" sz="8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N</a:t>
              </a:r>
              <a:r>
                <a:rPr lang="es-ES" sz="8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 SA-</a:t>
              </a:r>
              <a:endParaRPr lang="es-CO" sz="1000" spc="600" dirty="0"/>
            </a:p>
          </p:txBody>
        </p:sp>
      </p:grpSp>
      <p:cxnSp>
        <p:nvCxnSpPr>
          <p:cNvPr id="25" name="24 Conector recto"/>
          <p:cNvCxnSpPr/>
          <p:nvPr/>
        </p:nvCxnSpPr>
        <p:spPr>
          <a:xfrm>
            <a:off x="3660810" y="1093809"/>
            <a:ext cx="230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2981935" y="816810"/>
            <a:ext cx="3661750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 PLA</a:t>
            </a:r>
            <a:r>
              <a:rPr lang="es-ES" sz="1200" dirty="0">
                <a:solidFill>
                  <a:srgbClr val="22851D"/>
                </a:solidFill>
                <a:latin typeface="Calibri Light" panose="020F0302020204030204" pitchFamily="34" charset="0"/>
              </a:rPr>
              <a:t>N</a:t>
            </a:r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TEAMIE</a:t>
            </a:r>
            <a:r>
              <a:rPr lang="es-ES" sz="12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N</a:t>
            </a:r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TO DEL PROBLEMA- </a:t>
            </a:r>
            <a:endParaRPr lang="es-CO" sz="1200" spc="300" dirty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12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Resultado de imagen para insatisfaccion laboral caus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3199" b="7081"/>
          <a:stretch/>
        </p:blipFill>
        <p:spPr bwMode="auto">
          <a:xfrm>
            <a:off x="1507303" y="1621564"/>
            <a:ext cx="6063671" cy="197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-58650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003753" y="683605"/>
            <a:ext cx="3661750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 PREGU</a:t>
            </a:r>
            <a:r>
              <a:rPr lang="es-ES" sz="12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N </a:t>
            </a:r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TA PROBLEMA- </a:t>
            </a:r>
            <a:endParaRPr lang="es-CO" sz="1200" spc="300" dirty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utoShape 2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6" name="Picture 12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3" b="23726"/>
          <a:stretch/>
        </p:blipFill>
        <p:spPr bwMode="auto">
          <a:xfrm>
            <a:off x="1507304" y="1620340"/>
            <a:ext cx="6063671" cy="197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9" b="702"/>
          <a:stretch/>
        </p:blipFill>
        <p:spPr bwMode="auto">
          <a:xfrm>
            <a:off x="1507303" y="1620341"/>
            <a:ext cx="6063671" cy="19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insatisfaccion laboral caus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3"/>
          <a:stretch/>
        </p:blipFill>
        <p:spPr bwMode="auto">
          <a:xfrm>
            <a:off x="1528598" y="1603046"/>
            <a:ext cx="6038509" cy="199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satisfaccion labora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24373"/>
          <a:stretch/>
        </p:blipFill>
        <p:spPr bwMode="auto">
          <a:xfrm>
            <a:off x="1509326" y="1347615"/>
            <a:ext cx="6837148" cy="22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144572" y="3896971"/>
            <a:ext cx="489978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E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¿Cómo </a:t>
            </a:r>
            <a:r>
              <a:rPr lang="es-ES" sz="1100" i="1" dirty="0">
                <a:solidFill>
                  <a:srgbClr val="009900"/>
                </a:solidFill>
                <a:latin typeface="Calibri Light" panose="020F0302020204030204" pitchFamily="34" charset="0"/>
              </a:rPr>
              <a:t>mejorar el clima organizacional </a:t>
            </a:r>
            <a:r>
              <a:rPr lang="es-E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 la empresa IEH GRUCON S.A fundamentado en el análisis y gestión de la satisfacción laboral de los trabajadores?</a:t>
            </a:r>
            <a:endParaRPr lang="es-CO" sz="11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endParaRPr lang="es-CO" sz="105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CuadroTexto 7"/>
          <p:cNvSpPr txBox="1"/>
          <p:nvPr/>
        </p:nvSpPr>
        <p:spPr>
          <a:xfrm>
            <a:off x="0" y="4755355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</a:t>
            </a:r>
            <a:r>
              <a:rPr lang="es-ES" sz="800" i="1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Img.https</a:t>
            </a:r>
            <a:r>
              <a:rPr lang="es-ES" sz="800" i="1" dirty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://www.google.com.co/search?q=insatisfaccion+laboral&amp;espv=2&amp;biw=1236&amp;bih=580&amp;tbm=isch&amp;source=lnt&amp;tbs=isz:ex,iszw:140,iszh:70#q=insatisfaccion+laboral+causas&amp;tbm=isch&amp;tbas=0&amp;*&amp;imgrc=6g2Gz2GA4IHswM:</a:t>
            </a:r>
          </a:p>
        </p:txBody>
      </p:sp>
      <p:pic>
        <p:nvPicPr>
          <p:cNvPr id="24" name="Imagen 8" descr="plantilla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25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6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61" name="60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62" name="61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62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64" name="63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24 Conector recto"/>
          <p:cNvCxnSpPr/>
          <p:nvPr/>
        </p:nvCxnSpPr>
        <p:spPr>
          <a:xfrm>
            <a:off x="3611609" y="960604"/>
            <a:ext cx="230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86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60 Grupo"/>
          <p:cNvGrpSpPr/>
          <p:nvPr/>
        </p:nvGrpSpPr>
        <p:grpSpPr>
          <a:xfrm>
            <a:off x="-2651946" y="-1448122"/>
            <a:ext cx="14496630" cy="8133094"/>
            <a:chOff x="-2804346" y="-1600522"/>
            <a:chExt cx="14496630" cy="8133094"/>
          </a:xfrm>
        </p:grpSpPr>
        <p:cxnSp>
          <p:nvCxnSpPr>
            <p:cNvPr id="62" name="61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62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64" name="63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27498" y="-58650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 rot="16200000">
            <a:off x="566757" y="2361141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OBJETIVOS </a:t>
            </a:r>
            <a:r>
              <a:rPr lang="es-CO" sz="1600" spc="300" dirty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utoShape 2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26953" r="31618" b="5859"/>
          <a:stretch/>
        </p:blipFill>
        <p:spPr bwMode="auto">
          <a:xfrm>
            <a:off x="2705254" y="748553"/>
            <a:ext cx="3696810" cy="36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8" descr="plantill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8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9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861272" y="889974"/>
            <a:ext cx="1656001" cy="1692000"/>
            <a:chOff x="2898846" y="1271479"/>
            <a:chExt cx="1656001" cy="1692000"/>
          </a:xfrm>
        </p:grpSpPr>
        <p:sp>
          <p:nvSpPr>
            <p:cNvPr id="5" name="4 Rectángulo"/>
            <p:cNvSpPr/>
            <p:nvPr/>
          </p:nvSpPr>
          <p:spPr>
            <a:xfrm>
              <a:off x="2898847" y="1271479"/>
              <a:ext cx="1656000" cy="1692000"/>
            </a:xfrm>
            <a:prstGeom prst="rect">
              <a:avLst/>
            </a:prstGeom>
            <a:solidFill>
              <a:schemeClr val="bg1">
                <a:lumMod val="6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3074498" y="1436533"/>
              <a:ext cx="13003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GENERAL</a:t>
              </a:r>
              <a:endParaRPr lang="es-CO" sz="1400" spc="600" dirty="0">
                <a:solidFill>
                  <a:srgbClr val="22851D"/>
                </a:solidFill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898846" y="1707654"/>
              <a:ext cx="1651661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1" dirty="0">
                  <a:latin typeface="Calibri Light" panose="020F0302020204030204" pitchFamily="34" charset="0"/>
                </a:rPr>
                <a:t>Analizar la problemática interna de clima organizacional en</a:t>
              </a:r>
              <a:r>
                <a:rPr lang="es-ES" sz="1000" b="1" i="1" dirty="0">
                  <a:latin typeface="Calibri Light" panose="020F0302020204030204" pitchFamily="34" charset="0"/>
                </a:rPr>
                <a:t> </a:t>
              </a:r>
              <a:r>
                <a:rPr lang="es-ES" sz="1000" b="1" i="1" dirty="0" smtClean="0">
                  <a:latin typeface="Calibri Light" panose="020F0302020204030204" pitchFamily="34" charset="0"/>
                </a:rPr>
                <a:t>               </a:t>
              </a:r>
              <a:r>
                <a:rPr lang="es-CO" sz="1000" i="1" dirty="0" smtClean="0">
                  <a:latin typeface="Calibri Light" panose="020F0302020204030204" pitchFamily="34" charset="0"/>
                </a:rPr>
                <a:t>IEH GRUCO</a:t>
              </a:r>
              <a:r>
                <a:rPr lang="es-ES" sz="1000" i="1" spc="600" dirty="0">
                  <a:latin typeface="Calibri Light" panose="020F0302020204030204" pitchFamily="34" charset="0"/>
                </a:rPr>
                <a:t> </a:t>
              </a:r>
              <a:r>
                <a:rPr lang="es-CO" sz="1000" i="1" dirty="0" smtClean="0">
                  <a:latin typeface="Calibri Light" panose="020F0302020204030204" pitchFamily="34" charset="0"/>
                </a:rPr>
                <a:t>S.A </a:t>
              </a:r>
            </a:p>
            <a:p>
              <a:pPr algn="ctr"/>
              <a:r>
                <a:rPr lang="es-ES" sz="1000" i="1" dirty="0" smtClean="0">
                  <a:latin typeface="Calibri Light" panose="020F0302020204030204" pitchFamily="34" charset="0"/>
                </a:rPr>
                <a:t>mediante </a:t>
              </a:r>
              <a:r>
                <a:rPr lang="es-ES" sz="1000" i="1" dirty="0">
                  <a:latin typeface="Calibri Light" panose="020F0302020204030204" pitchFamily="34" charset="0"/>
                </a:rPr>
                <a:t>el aplicativo de medición IMCOC.</a:t>
              </a:r>
              <a:endParaRPr lang="es-CO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049" name="2048 Grupo"/>
          <p:cNvGrpSpPr/>
          <p:nvPr/>
        </p:nvGrpSpPr>
        <p:grpSpPr>
          <a:xfrm>
            <a:off x="4516687" y="889974"/>
            <a:ext cx="1812099" cy="1692000"/>
            <a:chOff x="4554261" y="1271479"/>
            <a:chExt cx="1812099" cy="1692000"/>
          </a:xfrm>
        </p:grpSpPr>
        <p:sp>
          <p:nvSpPr>
            <p:cNvPr id="26" name="25 Rectángulo"/>
            <p:cNvSpPr/>
            <p:nvPr/>
          </p:nvSpPr>
          <p:spPr>
            <a:xfrm>
              <a:off x="4634480" y="1271479"/>
              <a:ext cx="1656000" cy="169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554261" y="1436533"/>
              <a:ext cx="181209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s-ES" sz="12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ESPECÍFICO1</a:t>
              </a:r>
              <a:endParaRPr lang="es-CO" sz="1400" spc="600" dirty="0">
                <a:solidFill>
                  <a:srgbClr val="22851D"/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4634479" y="1861542"/>
              <a:ext cx="1651661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s-ES" sz="1000" i="1" dirty="0" smtClean="0"/>
                <a:t>Diagnosticar </a:t>
              </a:r>
              <a:r>
                <a:rPr lang="es-ES" sz="1000" i="1" dirty="0"/>
                <a:t>los factores que influyen en el clima organizacional dentro de </a:t>
              </a:r>
              <a:r>
                <a:rPr lang="es-ES" sz="1000" i="1" dirty="0" smtClean="0"/>
                <a:t>IEH</a:t>
              </a:r>
              <a:endParaRPr lang="es-CO" sz="1000" i="1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2783646" y="2672572"/>
            <a:ext cx="1812099" cy="1692000"/>
            <a:chOff x="2821220" y="3054077"/>
            <a:chExt cx="1812099" cy="1692000"/>
          </a:xfrm>
        </p:grpSpPr>
        <p:sp>
          <p:nvSpPr>
            <p:cNvPr id="30" name="29 Rectángulo"/>
            <p:cNvSpPr/>
            <p:nvPr/>
          </p:nvSpPr>
          <p:spPr>
            <a:xfrm>
              <a:off x="2901439" y="3054077"/>
              <a:ext cx="1656000" cy="169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2821220" y="3219131"/>
              <a:ext cx="181209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s-ES" sz="12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ESPECÍFICO2</a:t>
              </a:r>
              <a:endParaRPr lang="es-CO" sz="1400" spc="600" dirty="0">
                <a:solidFill>
                  <a:srgbClr val="22851D"/>
                </a:solidFill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2898687" y="3659529"/>
              <a:ext cx="16516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1" dirty="0" smtClean="0"/>
                <a:t>Identificar </a:t>
              </a:r>
              <a:r>
                <a:rPr lang="es-ES" sz="1000" i="1" dirty="0"/>
                <a:t>las causas de insatisfacción laboral que difieren en el CO dentro de la institución</a:t>
              </a:r>
              <a:r>
                <a:rPr lang="es-ES" sz="1000" i="1" dirty="0" smtClean="0">
                  <a:latin typeface="Calibri Light" panose="020F0302020204030204" pitchFamily="34" charset="0"/>
                </a:rPr>
                <a:t>. </a:t>
              </a:r>
              <a:endParaRPr lang="es-CO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048" name="2047 Grupo"/>
          <p:cNvGrpSpPr/>
          <p:nvPr/>
        </p:nvGrpSpPr>
        <p:grpSpPr>
          <a:xfrm>
            <a:off x="4519278" y="2672572"/>
            <a:ext cx="1812099" cy="1759614"/>
            <a:chOff x="4556852" y="3054077"/>
            <a:chExt cx="1812099" cy="1759614"/>
          </a:xfrm>
        </p:grpSpPr>
        <p:sp>
          <p:nvSpPr>
            <p:cNvPr id="34" name="33 Rectángulo"/>
            <p:cNvSpPr/>
            <p:nvPr/>
          </p:nvSpPr>
          <p:spPr>
            <a:xfrm>
              <a:off x="4637072" y="3054077"/>
              <a:ext cx="1656000" cy="169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4556852" y="3219131"/>
              <a:ext cx="181209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s-ES" sz="1200" spc="600" dirty="0" smtClean="0">
                  <a:solidFill>
                    <a:srgbClr val="22851D"/>
                  </a:solidFill>
                  <a:latin typeface="Calibri Light" panose="020F0302020204030204" pitchFamily="34" charset="0"/>
                </a:rPr>
                <a:t>ESPECÍFICO3</a:t>
              </a:r>
              <a:endParaRPr lang="es-CO" sz="1400" spc="600" dirty="0">
                <a:solidFill>
                  <a:srgbClr val="22851D"/>
                </a:solidFill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4637071" y="3490252"/>
              <a:ext cx="165166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1" dirty="0" smtClean="0"/>
                <a:t>Presentar </a:t>
              </a:r>
              <a:r>
                <a:rPr lang="es-ES" sz="1000" i="1" dirty="0"/>
                <a:t>una propuesta acorde a las necesidades encontradas en el diagnóstico dirigido a mejorar el clima organizacional de IEH GRUCON S.A</a:t>
              </a:r>
              <a:endParaRPr lang="es-CO" sz="1000" i="1" dirty="0"/>
            </a:p>
            <a:p>
              <a:pPr algn="ctr"/>
              <a:endParaRPr lang="es-CO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46" name="45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46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48" name="47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48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49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16811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-9301" y="-58650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43808" y="411510"/>
            <a:ext cx="36617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6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MARCO TEÓRICO  </a:t>
            </a:r>
            <a:r>
              <a:rPr lang="es-CO" sz="1600" spc="300" dirty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600" spc="3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utoShape 2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6" name="Imagen 8" descr="plantill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18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9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7"/>
          <p:cNvSpPr txBox="1"/>
          <p:nvPr/>
        </p:nvSpPr>
        <p:spPr>
          <a:xfrm>
            <a:off x="-36512" y="4803998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7" name="CuadroTexto 7"/>
          <p:cNvSpPr txBox="1"/>
          <p:nvPr/>
        </p:nvSpPr>
        <p:spPr>
          <a:xfrm>
            <a:off x="102235" y="4694662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Fuentes Imágenes : 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1 http</a:t>
            </a:r>
            <a:r>
              <a:rPr lang="es-ES" sz="800" i="1" dirty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://</a:t>
            </a:r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www.viajandomucho.com/en/property/190/paris-para-todos.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584778" y="4369704"/>
            <a:ext cx="7887449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i="1" dirty="0" smtClean="0">
                <a:latin typeface="Calibri Light" panose="020F0302020204030204" pitchFamily="34" charset="0"/>
              </a:rPr>
              <a:t>Para </a:t>
            </a:r>
            <a:r>
              <a:rPr lang="es-ES" sz="1100" i="1" dirty="0">
                <a:latin typeface="Calibri Light" panose="020F0302020204030204" pitchFamily="34" charset="0"/>
              </a:rPr>
              <a:t>Likert (1974</a:t>
            </a:r>
            <a:r>
              <a:rPr lang="es-ES" sz="1100" i="1" dirty="0">
                <a:solidFill>
                  <a:srgbClr val="009900"/>
                </a:solidFill>
                <a:latin typeface="Calibri Light" panose="020F0302020204030204" pitchFamily="34" charset="0"/>
              </a:rPr>
              <a:t>) El comportamiento que presentan los colaboradores es causado por la conducta de los altos mandos </a:t>
            </a:r>
            <a:r>
              <a:rPr lang="es-ES" sz="1100" i="1" dirty="0">
                <a:latin typeface="Calibri Light" panose="020F0302020204030204" pitchFamily="34" charset="0"/>
              </a:rPr>
              <a:t>y por las condiciones organizacionales que ellos </a:t>
            </a:r>
            <a:r>
              <a:rPr lang="es-ES" sz="1100" i="1" dirty="0" smtClean="0">
                <a:latin typeface="Calibri Light" panose="020F0302020204030204" pitchFamily="34" charset="0"/>
              </a:rPr>
              <a:t>perciben, </a:t>
            </a:r>
            <a:r>
              <a:rPr lang="es-ES" sz="1100" i="1" dirty="0">
                <a:latin typeface="Calibri Light" panose="020F0302020204030204" pitchFamily="34" charset="0"/>
              </a:rPr>
              <a:t>establecen dos tipos de clima organizacional con dos </a:t>
            </a:r>
            <a:r>
              <a:rPr lang="es-ES" sz="1100" i="1" dirty="0" smtClean="0">
                <a:latin typeface="Calibri Light" panose="020F0302020204030204" pitchFamily="34" charset="0"/>
              </a:rPr>
              <a:t>subdivisiones.</a:t>
            </a:r>
            <a:endParaRPr lang="es-CO" sz="11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endParaRPr lang="es-CO" sz="105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71" name="70 Grupo"/>
          <p:cNvGrpSpPr/>
          <p:nvPr/>
        </p:nvGrpSpPr>
        <p:grpSpPr>
          <a:xfrm>
            <a:off x="6809746" y="1818155"/>
            <a:ext cx="900000" cy="900000"/>
            <a:chOff x="2173933" y="2664995"/>
            <a:chExt cx="836754" cy="836754"/>
          </a:xfrm>
        </p:grpSpPr>
        <p:sp>
          <p:nvSpPr>
            <p:cNvPr id="72" name="71 Elipse"/>
            <p:cNvSpPr/>
            <p:nvPr/>
          </p:nvSpPr>
          <p:spPr>
            <a:xfrm>
              <a:off x="2173933" y="2664995"/>
              <a:ext cx="836754" cy="836754"/>
            </a:xfrm>
            <a:prstGeom prst="ellipse">
              <a:avLst/>
            </a:prstGeom>
            <a:solidFill>
              <a:srgbClr val="FC4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73" name="Picture 12" descr="Resultado de imagen para icono grupo personas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574" y="2715766"/>
              <a:ext cx="626596" cy="626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73 Grupo"/>
          <p:cNvGrpSpPr/>
          <p:nvPr/>
        </p:nvGrpSpPr>
        <p:grpSpPr>
          <a:xfrm>
            <a:off x="1769075" y="1851670"/>
            <a:ext cx="905428" cy="905428"/>
            <a:chOff x="4169575" y="1489467"/>
            <a:chExt cx="836754" cy="836754"/>
          </a:xfrm>
        </p:grpSpPr>
        <p:sp>
          <p:nvSpPr>
            <p:cNvPr id="77" name="76 Elipse"/>
            <p:cNvSpPr/>
            <p:nvPr/>
          </p:nvSpPr>
          <p:spPr>
            <a:xfrm>
              <a:off x="4169575" y="1489467"/>
              <a:ext cx="836754" cy="836754"/>
            </a:xfrm>
            <a:prstGeom prst="ellipse">
              <a:avLst/>
            </a:prstGeom>
            <a:solidFill>
              <a:srgbClr val="FC4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76" name="Picture 10" descr="http://imageog.flaticon.com/icons/png/512/30/30864.png?size=1200x630f&amp;pad=10,10,10,10&amp;ext=png&amp;bg=FFFFFFFF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7" b="98571" l="10000" r="96333">
                          <a14:foregroundMark x1="28667" y1="72381" x2="28667" y2="72381"/>
                          <a14:foregroundMark x1="51667" y1="92063" x2="51667" y2="92063"/>
                          <a14:foregroundMark x1="70167" y1="71429" x2="70167" y2="71429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r="25327" b="1023"/>
            <a:stretch/>
          </p:blipFill>
          <p:spPr bwMode="auto">
            <a:xfrm>
              <a:off x="4249548" y="1566759"/>
              <a:ext cx="695857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user\Desktop\DIEGO JULIAN GOMEZ FAJARDO\CEO\TESIS DE GRADO\Downloads\trabajo-en-equip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08" y="313290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DIEGO JULIAN GOMEZ FAJARDO\CEO\TESIS DE GRADO\Downloads\reuni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8" y="311995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DIEGO JULIAN GOMEZ FAJARDO\CEO\TESIS DE GRADO\Downloads\presentaci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92" y="303975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704044" y="3058413"/>
            <a:ext cx="900000" cy="900000"/>
            <a:chOff x="1284876" y="2858907"/>
            <a:chExt cx="910860" cy="910860"/>
          </a:xfrm>
        </p:grpSpPr>
        <p:sp>
          <p:nvSpPr>
            <p:cNvPr id="80" name="79 Elipse"/>
            <p:cNvSpPr/>
            <p:nvPr/>
          </p:nvSpPr>
          <p:spPr>
            <a:xfrm>
              <a:off x="1284876" y="2858907"/>
              <a:ext cx="910860" cy="9108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077" name="Picture 5" descr="C:\Users\user\Desktop\DIEGO JULIAN GOMEZ FAJARDO\CEO\TESIS DE GRADO\Downloads\oficina-del-jef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567" y="2913680"/>
              <a:ext cx="751907" cy="75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C:\Users\user\Desktop\DIEGO JULIAN GOMEZ FAJARDO\CEO\TESIS DE GRADO\Downloads\equip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07" y="101071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81 CuadroTexto"/>
          <p:cNvSpPr txBox="1"/>
          <p:nvPr/>
        </p:nvSpPr>
        <p:spPr>
          <a:xfrm>
            <a:off x="3681556" y="738849"/>
            <a:ext cx="1562707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Clima organizacional 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83" name="82 CuadroTexto"/>
          <p:cNvSpPr txBox="1"/>
          <p:nvPr/>
        </p:nvSpPr>
        <p:spPr>
          <a:xfrm>
            <a:off x="6602298" y="2655784"/>
            <a:ext cx="117757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Sistema participativo 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84" name="83 CuadroTexto"/>
          <p:cNvSpPr txBox="1"/>
          <p:nvPr/>
        </p:nvSpPr>
        <p:spPr>
          <a:xfrm>
            <a:off x="5563510" y="4003774"/>
            <a:ext cx="117757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Sistema III Consultiva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85" name="84 CuadroTexto"/>
          <p:cNvSpPr txBox="1"/>
          <p:nvPr/>
        </p:nvSpPr>
        <p:spPr>
          <a:xfrm>
            <a:off x="2220083" y="3919512"/>
            <a:ext cx="185241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Sistema II Autoritarismo participativo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86" name="85 CuadroTexto"/>
          <p:cNvSpPr txBox="1"/>
          <p:nvPr/>
        </p:nvSpPr>
        <p:spPr>
          <a:xfrm>
            <a:off x="7626138" y="3969594"/>
            <a:ext cx="117757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Sistema IV Participativo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89" name="88 CuadroTexto"/>
          <p:cNvSpPr txBox="1"/>
          <p:nvPr/>
        </p:nvSpPr>
        <p:spPr>
          <a:xfrm>
            <a:off x="526433" y="3910253"/>
            <a:ext cx="117757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Autoritarismo explotador 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90" name="89 CuadroTexto"/>
          <p:cNvSpPr txBox="1"/>
          <p:nvPr/>
        </p:nvSpPr>
        <p:spPr>
          <a:xfrm>
            <a:off x="1641056" y="2757098"/>
            <a:ext cx="1177575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s-ES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Sistema autoritario </a:t>
            </a:r>
            <a:r>
              <a:rPr lang="es-CO" sz="10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</a:t>
            </a:r>
            <a:endParaRPr lang="es-ES" sz="1000" dirty="0" smtClean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91" name="90 Conector angular"/>
          <p:cNvCxnSpPr>
            <a:stCxn id="3078" idx="2"/>
            <a:endCxn id="77" idx="0"/>
          </p:cNvCxnSpPr>
          <p:nvPr/>
        </p:nvCxnSpPr>
        <p:spPr>
          <a:xfrm rot="5400000" flipH="1">
            <a:off x="3356625" y="716834"/>
            <a:ext cx="59046" cy="2328718"/>
          </a:xfrm>
          <a:prstGeom prst="bentConnector5">
            <a:avLst>
              <a:gd name="adj1" fmla="val -387156"/>
              <a:gd name="adj2" fmla="val 49942"/>
              <a:gd name="adj3" fmla="val 487156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angular"/>
          <p:cNvCxnSpPr>
            <a:stCxn id="3078" idx="2"/>
            <a:endCxn id="72" idx="0"/>
          </p:cNvCxnSpPr>
          <p:nvPr/>
        </p:nvCxnSpPr>
        <p:spPr>
          <a:xfrm rot="5400000" flipH="1" flipV="1">
            <a:off x="5858845" y="509816"/>
            <a:ext cx="92561" cy="2709239"/>
          </a:xfrm>
          <a:prstGeom prst="bentConnector5">
            <a:avLst>
              <a:gd name="adj1" fmla="val -246972"/>
              <a:gd name="adj2" fmla="val 50000"/>
              <a:gd name="adj3" fmla="val 346972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96 Conector angular"/>
          <p:cNvCxnSpPr>
            <a:stCxn id="76" idx="2"/>
            <a:endCxn id="80" idx="0"/>
          </p:cNvCxnSpPr>
          <p:nvPr/>
        </p:nvCxnSpPr>
        <p:spPr>
          <a:xfrm rot="5400000">
            <a:off x="1518019" y="2344336"/>
            <a:ext cx="350102" cy="1078052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angular"/>
          <p:cNvCxnSpPr>
            <a:stCxn id="77" idx="4"/>
            <a:endCxn id="3076" idx="0"/>
          </p:cNvCxnSpPr>
          <p:nvPr/>
        </p:nvCxnSpPr>
        <p:spPr>
          <a:xfrm rot="16200000" flipH="1">
            <a:off x="2563514" y="2415372"/>
            <a:ext cx="282653" cy="966103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4 Conector angular"/>
          <p:cNvCxnSpPr>
            <a:stCxn id="72" idx="4"/>
            <a:endCxn id="3075" idx="0"/>
          </p:cNvCxnSpPr>
          <p:nvPr/>
        </p:nvCxnSpPr>
        <p:spPr>
          <a:xfrm rot="5400000">
            <a:off x="6505123" y="2365330"/>
            <a:ext cx="401798" cy="1107448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07 Conector angular"/>
          <p:cNvCxnSpPr>
            <a:stCxn id="72" idx="4"/>
            <a:endCxn id="3074" idx="0"/>
          </p:cNvCxnSpPr>
          <p:nvPr/>
        </p:nvCxnSpPr>
        <p:spPr>
          <a:xfrm rot="16200000" flipH="1">
            <a:off x="7544702" y="2433199"/>
            <a:ext cx="414751" cy="984662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  <a:alpha val="70000"/>
              </a:schemeClr>
            </a:solidFill>
            <a:prstDash val="sysDash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127 Grupo"/>
          <p:cNvGrpSpPr/>
          <p:nvPr/>
        </p:nvGrpSpPr>
        <p:grpSpPr>
          <a:xfrm>
            <a:off x="-2804346" y="-1600522"/>
            <a:ext cx="14496630" cy="8133094"/>
            <a:chOff x="-2804346" y="-1600522"/>
            <a:chExt cx="14496630" cy="8133094"/>
          </a:xfrm>
        </p:grpSpPr>
        <p:cxnSp>
          <p:nvCxnSpPr>
            <p:cNvPr id="129" name="128 Conector recto"/>
            <p:cNvCxnSpPr/>
            <p:nvPr/>
          </p:nvCxnSpPr>
          <p:spPr>
            <a:xfrm flipV="1">
              <a:off x="2259236" y="-88800"/>
              <a:ext cx="9433048" cy="5828902"/>
            </a:xfrm>
            <a:prstGeom prst="line">
              <a:avLst/>
            </a:prstGeom>
            <a:ln>
              <a:solidFill>
                <a:schemeClr val="bg1">
                  <a:lumMod val="50000"/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129 Grupo"/>
            <p:cNvGrpSpPr/>
            <p:nvPr/>
          </p:nvGrpSpPr>
          <p:grpSpPr>
            <a:xfrm>
              <a:off x="-2804346" y="-1600522"/>
              <a:ext cx="12848954" cy="8133094"/>
              <a:chOff x="-2804346" y="-1600522"/>
              <a:chExt cx="12848954" cy="8133094"/>
            </a:xfrm>
          </p:grpSpPr>
          <p:cxnSp>
            <p:nvCxnSpPr>
              <p:cNvPr id="131" name="130 Conector recto"/>
              <p:cNvCxnSpPr/>
              <p:nvPr/>
            </p:nvCxnSpPr>
            <p:spPr>
              <a:xfrm flipV="1">
                <a:off x="-396552" y="0"/>
                <a:ext cx="3826934" cy="24070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131 Conector recto"/>
              <p:cNvCxnSpPr/>
              <p:nvPr/>
            </p:nvCxnSpPr>
            <p:spPr>
              <a:xfrm flipV="1">
                <a:off x="-396552" y="-304825"/>
                <a:ext cx="5400600" cy="333300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132 Conector recto"/>
              <p:cNvCxnSpPr/>
              <p:nvPr/>
            </p:nvCxnSpPr>
            <p:spPr>
              <a:xfrm flipV="1">
                <a:off x="-348927" y="-1552897"/>
                <a:ext cx="4176464" cy="266429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133 Conector recto"/>
              <p:cNvCxnSpPr/>
              <p:nvPr/>
            </p:nvCxnSpPr>
            <p:spPr>
              <a:xfrm flipV="1">
                <a:off x="-684584" y="-1600522"/>
                <a:ext cx="5679107" cy="352420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134 Conector recto"/>
              <p:cNvCxnSpPr/>
              <p:nvPr/>
            </p:nvCxnSpPr>
            <p:spPr>
              <a:xfrm>
                <a:off x="-1116632" y="1578878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135 Conector recto"/>
              <p:cNvCxnSpPr/>
              <p:nvPr/>
            </p:nvCxnSpPr>
            <p:spPr>
              <a:xfrm>
                <a:off x="-1108248" y="1111399"/>
                <a:ext cx="7480448" cy="4571935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136 Conector recto"/>
              <p:cNvCxnSpPr/>
              <p:nvPr/>
            </p:nvCxnSpPr>
            <p:spPr>
              <a:xfrm>
                <a:off x="-2804346" y="2428116"/>
                <a:ext cx="6263555" cy="4104456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137 Conector recto"/>
              <p:cNvCxnSpPr/>
              <p:nvPr/>
            </p:nvCxnSpPr>
            <p:spPr>
              <a:xfrm>
                <a:off x="-1260648" y="2787774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138 Conector recto"/>
              <p:cNvCxnSpPr/>
              <p:nvPr/>
            </p:nvCxnSpPr>
            <p:spPr>
              <a:xfrm>
                <a:off x="-1108248" y="2252188"/>
                <a:ext cx="4872257" cy="314733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139 Conector recto"/>
              <p:cNvCxnSpPr/>
              <p:nvPr/>
            </p:nvCxnSpPr>
            <p:spPr>
              <a:xfrm flipV="1">
                <a:off x="-386042" y="-442076"/>
                <a:ext cx="7632848" cy="468052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140 Conector recto"/>
              <p:cNvCxnSpPr/>
              <p:nvPr/>
            </p:nvCxnSpPr>
            <p:spPr>
              <a:xfrm flipV="1">
                <a:off x="-396552" y="-304824"/>
                <a:ext cx="9433048" cy="5828902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141 Conector recto"/>
              <p:cNvCxnSpPr/>
              <p:nvPr/>
            </p:nvCxnSpPr>
            <p:spPr>
              <a:xfrm flipH="1" flipV="1">
                <a:off x="-1658788" y="-429376"/>
                <a:ext cx="10009112" cy="5966154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142 Conector recto"/>
              <p:cNvCxnSpPr/>
              <p:nvPr/>
            </p:nvCxnSpPr>
            <p:spPr>
              <a:xfrm flipH="1" flipV="1">
                <a:off x="10665" y="-668610"/>
                <a:ext cx="10033943" cy="606813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7" name="24 Conector recto"/>
          <p:cNvCxnSpPr/>
          <p:nvPr/>
        </p:nvCxnSpPr>
        <p:spPr>
          <a:xfrm>
            <a:off x="3459209" y="738849"/>
            <a:ext cx="2304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082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b="43571"/>
          <a:stretch/>
        </p:blipFill>
        <p:spPr>
          <a:xfrm>
            <a:off x="0" y="-58650"/>
            <a:ext cx="9144000" cy="24180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159192" y="241114"/>
            <a:ext cx="683567" cy="50912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/>
          <a:stretch/>
        </p:blipFill>
        <p:spPr>
          <a:xfrm>
            <a:off x="794565" y="226348"/>
            <a:ext cx="1224136" cy="544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46047" y="357176"/>
            <a:ext cx="3661750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spc="300" dirty="0" smtClean="0">
                <a:solidFill>
                  <a:srgbClr val="22851D"/>
                </a:solidFill>
                <a:latin typeface="Calibri Light" panose="020F0302020204030204" pitchFamily="34" charset="0"/>
              </a:rPr>
              <a:t>- ORGANIGRAMA-</a:t>
            </a:r>
            <a:endParaRPr lang="es-CO" sz="1200" spc="300" dirty="0">
              <a:solidFill>
                <a:srgbClr val="22851D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utoShape 2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4" descr="Resultado de imagen para insatisfaccion lab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8" name="CuadroTexto 7"/>
          <p:cNvSpPr txBox="1"/>
          <p:nvPr/>
        </p:nvSpPr>
        <p:spPr>
          <a:xfrm>
            <a:off x="0" y="4755355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 smtClean="0">
                <a:solidFill>
                  <a:schemeClr val="bg1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Fuente: IEH GRUCON S.A </a:t>
            </a:r>
            <a:endParaRPr lang="es-ES" sz="800" i="1" dirty="0">
              <a:solidFill>
                <a:schemeClr val="bg1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4" name="Imagen 8" descr="plantill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8810" r="14723" b="78677"/>
          <a:stretch/>
        </p:blipFill>
        <p:spPr>
          <a:xfrm>
            <a:off x="0" y="4970436"/>
            <a:ext cx="7812360" cy="173064"/>
          </a:xfrm>
          <a:prstGeom prst="rect">
            <a:avLst/>
          </a:prstGeom>
        </p:spPr>
      </p:pic>
      <p:sp>
        <p:nvSpPr>
          <p:cNvPr id="25" name="CuadroTexto 7"/>
          <p:cNvSpPr txBox="1"/>
          <p:nvPr/>
        </p:nvSpPr>
        <p:spPr>
          <a:xfrm>
            <a:off x="2737892" y="4928567"/>
            <a:ext cx="362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solidFill>
                  <a:schemeClr val="bg1"/>
                </a:solidFill>
                <a:latin typeface="Adobe Arabic" pitchFamily="18" charset="-78"/>
                <a:cs typeface="Adobe Arabic" pitchFamily="18" charset="-78"/>
              </a:rPr>
              <a:t>“Universidad la Gran Colombia, más de medio siglo formando en valores”</a:t>
            </a:r>
            <a:endParaRPr lang="es-ES" sz="1200" i="1" dirty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6" name="Picture 2" descr="C:\Users\user\Desktop\DIEGO JULIAN GOMEZ FAJARDO\CEO\TESIS DE GRADO\ISOO 9001 CERTIFICATION 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33" y="4731990"/>
            <a:ext cx="849171" cy="3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DIEGO JULIAN GOMEZ FAJARDO\CEO\TESIS DE GRADO\CERTIFICADO-RESPONSABILIDAD-SOCI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724763"/>
            <a:ext cx="432048" cy="4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7"/>
          <p:cNvSpPr txBox="1"/>
          <p:nvPr/>
        </p:nvSpPr>
        <p:spPr>
          <a:xfrm>
            <a:off x="14925" y="4557303"/>
            <a:ext cx="740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i="1" dirty="0" smtClean="0">
                <a:solidFill>
                  <a:schemeClr val="bg1">
                    <a:lumMod val="85000"/>
                  </a:schemeClr>
                </a:solidFill>
                <a:latin typeface="Adobe Arabic" pitchFamily="18" charset="-78"/>
                <a:cs typeface="Adobe Arabic" pitchFamily="18" charset="-78"/>
              </a:rPr>
              <a:t>. </a:t>
            </a:r>
            <a:endParaRPr lang="es-ES" sz="800" i="1" dirty="0">
              <a:solidFill>
                <a:schemeClr val="bg1">
                  <a:lumMod val="8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6" name="Imagen 35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8672" r="7651" b="9064"/>
          <a:stretch/>
        </p:blipFill>
        <p:spPr bwMode="auto">
          <a:xfrm>
            <a:off x="1703909" y="617300"/>
            <a:ext cx="4803888" cy="412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7" name="24 Conector recto"/>
          <p:cNvCxnSpPr/>
          <p:nvPr/>
        </p:nvCxnSpPr>
        <p:spPr>
          <a:xfrm>
            <a:off x="3851920" y="610132"/>
            <a:ext cx="1656000" cy="0"/>
          </a:xfrm>
          <a:prstGeom prst="line">
            <a:avLst/>
          </a:prstGeom>
          <a:ln w="19050">
            <a:solidFill>
              <a:srgbClr val="009900"/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360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009900"/>
          </a:solidFill>
          <a:headEnd w="sm" len="sm"/>
          <a:tailEnd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1185</Words>
  <Application>Microsoft Office PowerPoint</Application>
  <PresentationFormat>Presentación en pantalla (16:9)</PresentationFormat>
  <Paragraphs>139</Paragraphs>
  <Slides>25</Slides>
  <Notes>4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viviana</cp:lastModifiedBy>
  <cp:revision>217</cp:revision>
  <dcterms:created xsi:type="dcterms:W3CDTF">2016-08-19T21:01:08Z</dcterms:created>
  <dcterms:modified xsi:type="dcterms:W3CDTF">2017-03-25T12:23:12Z</dcterms:modified>
</cp:coreProperties>
</file>